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marL="95250" indent="-4763">
              <a:buNone/>
            </a:pPr>
            <a:r>
              <a:rPr lang="id-ID" dirty="0" smtClean="0"/>
              <a:t>&lt;html&gt;&lt;body&gt;</a:t>
            </a:r>
          </a:p>
          <a:p>
            <a:pPr marL="95250" indent="-4763">
              <a:buNone/>
            </a:pPr>
            <a:r>
              <a:rPr lang="id-ID" dirty="0" smtClean="0"/>
              <a:t>&lt;table border=5&gt;</a:t>
            </a:r>
          </a:p>
          <a:p>
            <a:pPr marL="95250" indent="-4763">
              <a:buNone/>
            </a:pPr>
            <a:r>
              <a:rPr lang="id-ID" dirty="0" smtClean="0"/>
              <a:t>&lt;tr&gt;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&lt;td&gt;Tabel Kolom Pertama&lt;/td&gt;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&lt;td&gt;Tabel Kolom Kedua&lt;/td&gt;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&lt;td&gt;Tabel Kolom ketiga&lt;/td&gt;</a:t>
            </a:r>
          </a:p>
          <a:p>
            <a:pPr marL="95250" indent="-4763">
              <a:buNone/>
            </a:pPr>
            <a:r>
              <a:rPr lang="id-ID" dirty="0" smtClean="0"/>
              <a:t>&lt;/tr&gt;</a:t>
            </a:r>
          </a:p>
          <a:p>
            <a:pPr marL="95250" indent="-4763">
              <a:buNone/>
            </a:pPr>
            <a:r>
              <a:rPr lang="id-ID" dirty="0" smtClean="0"/>
              <a:t>&lt;/table&gt; 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id-ID" dirty="0" smtClean="0"/>
          </a:p>
          <a:p>
            <a:pPr marL="95250" indent="-4763">
              <a:buNone/>
            </a:pPr>
            <a:r>
              <a:rPr lang="id-ID" dirty="0" smtClean="0"/>
              <a:t>&lt;table border=5&gt;</a:t>
            </a:r>
          </a:p>
          <a:p>
            <a:pPr marL="95250" indent="-4763">
              <a:buNone/>
            </a:pPr>
            <a:r>
              <a:rPr lang="id-ID" dirty="0" smtClean="0"/>
              <a:t>&lt;tr&gt;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&lt;td&gt;Baris 1 Kolom 1 &lt;/td&gt;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&lt;td&gt;Baris 1 Kolom 2 &lt;/td&gt;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&lt;td&gt;Baris 1 Kolom 3 &lt;/td&gt;</a:t>
            </a:r>
          </a:p>
          <a:p>
            <a:pPr marL="95250" indent="-4763">
              <a:buNone/>
            </a:pPr>
            <a:r>
              <a:rPr lang="id-ID" dirty="0" smtClean="0"/>
              <a:t>&lt;/tr&gt;</a:t>
            </a:r>
          </a:p>
          <a:p>
            <a:pPr marL="95250" indent="-4763">
              <a:buNone/>
            </a:pPr>
            <a:r>
              <a:rPr lang="id-ID" dirty="0" smtClean="0"/>
              <a:t>&lt;tr&gt;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&lt;td&gt;Baris 2 Kolom 1 &lt;/td&gt;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&lt;td&gt;Baris 2 Kolom 2 &lt;/td&gt;</a:t>
            </a:r>
          </a:p>
          <a:p>
            <a:pPr marL="95250" indent="-4763">
              <a:buNone/>
            </a:pPr>
            <a:r>
              <a:rPr lang="en-US" dirty="0" smtClean="0"/>
              <a:t>		</a:t>
            </a:r>
            <a:r>
              <a:rPr lang="id-ID" dirty="0" smtClean="0"/>
              <a:t>&lt;td&gt;Baris 2 Kolom 3 &lt;/td&gt;</a:t>
            </a:r>
          </a:p>
          <a:p>
            <a:pPr marL="95250" indent="-4763">
              <a:buNone/>
            </a:pPr>
            <a:r>
              <a:rPr lang="id-ID" dirty="0" smtClean="0"/>
              <a:t>&lt;/tr&gt;</a:t>
            </a:r>
          </a:p>
          <a:p>
            <a:pPr marL="95250" indent="-4763">
              <a:buNone/>
            </a:pPr>
            <a:r>
              <a:rPr lang="id-ID" dirty="0" smtClean="0"/>
              <a:t>&lt;/table&gt; </a:t>
            </a:r>
          </a:p>
          <a:p>
            <a:pPr marL="95250" indent="-4763">
              <a:buNone/>
            </a:pPr>
            <a:r>
              <a:rPr lang="id-ID" dirty="0" smtClean="0"/>
              <a:t>&lt;/body&gt;&lt;/html&gt;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7467600" cy="499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Judul 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Judul pada tabel dibedakan menjadi tiga macam yaitu, judul tabel itu sendiri, judul kolom tabel, dan judul baris tabel.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Untuk membuat judul diluar tabel, tag yang digunakan adalah </a:t>
            </a:r>
            <a:r>
              <a:rPr lang="id-ID" b="1" dirty="0" smtClean="0">
                <a:latin typeface="Comic Sans MS" pitchFamily="66" charset="0"/>
              </a:rPr>
              <a:t>CAPTION</a:t>
            </a:r>
            <a:r>
              <a:rPr lang="en-US" b="1" dirty="0" smtClean="0">
                <a:latin typeface="Comic Sans MS" pitchFamily="66" charset="0"/>
              </a:rPr>
              <a:t>.</a:t>
            </a:r>
          </a:p>
          <a:p>
            <a:r>
              <a:rPr lang="en-US" dirty="0" smtClean="0">
                <a:latin typeface="Comic Sans MS" pitchFamily="66" charset="0"/>
              </a:rPr>
              <a:t>U</a:t>
            </a:r>
            <a:r>
              <a:rPr lang="id-ID" dirty="0" smtClean="0">
                <a:latin typeface="Comic Sans MS" pitchFamily="66" charset="0"/>
              </a:rPr>
              <a:t>ntuk membuat judul kolom atau baris pada tabel menggunakan tag </a:t>
            </a:r>
            <a:r>
              <a:rPr lang="id-ID" b="1" dirty="0" smtClean="0">
                <a:latin typeface="Comic Sans MS" pitchFamily="66" charset="0"/>
              </a:rPr>
              <a:t>TH</a:t>
            </a:r>
            <a:r>
              <a:rPr lang="id-ID" dirty="0" smtClean="0">
                <a:latin typeface="Comic Sans MS" pitchFamily="66" charset="0"/>
              </a:rPr>
              <a:t>.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Bagian yang merupakan judul tabel akan </a:t>
            </a:r>
            <a:r>
              <a:rPr lang="en-US" dirty="0" err="1" smtClean="0">
                <a:latin typeface="Comic Sans MS" pitchFamily="66" charset="0"/>
              </a:rPr>
              <a:t>cetak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tebal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otomatis</a:t>
            </a:r>
            <a:r>
              <a:rPr lang="id-ID" dirty="0" smtClean="0">
                <a:latin typeface="Comic Sans MS" pitchFamily="66" charset="0"/>
              </a:rPr>
              <a:t>. </a:t>
            </a:r>
            <a:endParaRPr lang="id-ID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85000" lnSpcReduction="20000"/>
          </a:bodyPr>
          <a:lstStyle/>
          <a:p>
            <a:r>
              <a:rPr lang="id-ID" dirty="0" smtClean="0">
                <a:latin typeface="Comic Sans MS" pitchFamily="66" charset="0"/>
              </a:rPr>
              <a:t>Judul Tabel dengan Caption</a:t>
            </a: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&lt;table border=5&gt;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&lt;caption&gt;&lt;b&gt;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Judul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Tabel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dengan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Caption&lt;/b&gt;&lt;/caption&gt;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tr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&gt;</a:t>
            </a:r>
          </a:p>
          <a:p>
            <a:pPr marL="723900" indent="-255588"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&lt;td&gt;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Baris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1 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Kolom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1 &lt;/td&gt;</a:t>
            </a:r>
          </a:p>
          <a:p>
            <a:pPr marL="723900" indent="-255588"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&lt;td&gt;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Baris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1 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Kolom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2 &lt;/td&gt;</a:t>
            </a:r>
          </a:p>
          <a:p>
            <a:pPr marL="723900" indent="-255588"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&lt;td&gt;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Baris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1 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Kolom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3 &lt;/td&gt;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&lt;/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tr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&gt;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tr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&gt;</a:t>
            </a:r>
          </a:p>
          <a:p>
            <a:pPr marL="723900" indent="-255588"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&lt;td&gt;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Baris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2 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Kolom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1 &lt;/td&gt;</a:t>
            </a:r>
          </a:p>
          <a:p>
            <a:pPr marL="723900" indent="-255588"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&lt;td&gt;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Baris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2 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Kolom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2 &lt;/td&gt;</a:t>
            </a:r>
          </a:p>
          <a:p>
            <a:pPr marL="723900" indent="-255588"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&lt;td&gt;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Baris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2 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Kolom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 3 &lt;/td&gt;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&lt;/</a:t>
            </a:r>
            <a:r>
              <a:rPr lang="en-US" sz="2600" dirty="0" err="1" smtClean="0">
                <a:solidFill>
                  <a:srgbClr val="002060"/>
                </a:solidFill>
                <a:latin typeface="+mj-lt"/>
              </a:rPr>
              <a:t>tr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&gt;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&lt;/table&gt;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>
                <a:latin typeface="Comic Sans MS" pitchFamily="66" charset="0"/>
              </a:rPr>
              <a:t>Judul Tabel dengan Tabel Header</a:t>
            </a: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&lt;table border=5&gt;</a:t>
            </a:r>
          </a:p>
          <a:p>
            <a:pPr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&lt;caption&gt;&lt;b&gt;Judul Tabel dengan Tabel Header&lt;/b&gt;&lt;/caption&gt;</a:t>
            </a:r>
          </a:p>
          <a:p>
            <a:pPr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&lt;tr&gt;</a:t>
            </a:r>
          </a:p>
          <a:p>
            <a:pPr marL="723900" indent="-255588"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&lt;th&gt;Baris 1 Kolom 1 &lt;/th&gt;</a:t>
            </a:r>
            <a:endParaRPr lang="en-US" dirty="0" smtClean="0">
              <a:solidFill>
                <a:srgbClr val="002060"/>
              </a:solidFill>
              <a:latin typeface="+mj-lt"/>
            </a:endParaRPr>
          </a:p>
          <a:p>
            <a:pPr marL="723900" indent="-255588"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&lt;th&gt;Baris 1 Kolom 2 &lt;/th&gt;</a:t>
            </a:r>
          </a:p>
          <a:p>
            <a:pPr marL="723900" indent="-255588"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&lt;th&gt;Baris 1 Kolom 3 &lt;/th&gt;</a:t>
            </a:r>
          </a:p>
          <a:p>
            <a:pPr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&lt;/tr&gt;</a:t>
            </a:r>
          </a:p>
          <a:p>
            <a:pPr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&lt;tr&gt;</a:t>
            </a:r>
          </a:p>
          <a:p>
            <a:pPr marL="723900" indent="-255588"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&lt;th&gt;Baris 2 Kolom 1 &lt;/th&gt;</a:t>
            </a:r>
          </a:p>
          <a:p>
            <a:pPr marL="723900" indent="-255588"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&lt;td&gt;Baris 2 Kolom 2 &lt;/td&gt;</a:t>
            </a:r>
          </a:p>
          <a:p>
            <a:pPr marL="723900" indent="-255588"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&lt;td&gt;Baris 2 Kolom 3 &lt;/td&gt;</a:t>
            </a:r>
          </a:p>
          <a:p>
            <a:pPr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&lt;/tr&gt;</a:t>
            </a:r>
          </a:p>
          <a:p>
            <a:pPr>
              <a:buNone/>
            </a:pPr>
            <a:r>
              <a:rPr lang="id-ID" dirty="0" smtClean="0">
                <a:solidFill>
                  <a:srgbClr val="002060"/>
                </a:solidFill>
                <a:latin typeface="+mj-lt"/>
              </a:rPr>
              <a:t>&lt;/table&gt;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63315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id-ID" b="1" dirty="0" smtClean="0"/>
              <a:t>Sel Kosong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Untuk membuatnya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kosong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tabel</a:t>
            </a:r>
            <a:r>
              <a:rPr lang="id-ID" dirty="0" smtClean="0">
                <a:latin typeface="Comic Sans MS" pitchFamily="66" charset="0"/>
              </a:rPr>
              <a:t>, cukup dengan mendefinisikan sel tersebut dengan elemen </a:t>
            </a:r>
            <a:r>
              <a:rPr lang="id-ID" b="1" dirty="0" smtClean="0">
                <a:latin typeface="Comic Sans MS" pitchFamily="66" charset="0"/>
              </a:rPr>
              <a:t>TD</a:t>
            </a:r>
            <a:r>
              <a:rPr lang="id-ID" dirty="0" smtClean="0">
                <a:latin typeface="Comic Sans MS" pitchFamily="66" charset="0"/>
              </a:rPr>
              <a:t> atau </a:t>
            </a:r>
            <a:r>
              <a:rPr lang="id-ID" b="1" dirty="0" smtClean="0">
                <a:latin typeface="Comic Sans MS" pitchFamily="66" charset="0"/>
              </a:rPr>
              <a:t>TH</a:t>
            </a:r>
            <a:r>
              <a:rPr lang="id-ID" dirty="0" smtClean="0">
                <a:latin typeface="Comic Sans MS" pitchFamily="66" charset="0"/>
              </a:rPr>
              <a:t> tanpa diisi dengan data apapun. </a:t>
            </a:r>
            <a:endParaRPr lang="id-ID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038600" cy="512673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id-ID" dirty="0" smtClean="0"/>
              <a:t>&lt;html&gt;&lt;body&gt;</a:t>
            </a:r>
          </a:p>
          <a:p>
            <a:pPr>
              <a:buNone/>
            </a:pPr>
            <a:r>
              <a:rPr lang="id-ID" dirty="0" smtClean="0"/>
              <a:t>&lt;table border=5&gt;</a:t>
            </a:r>
          </a:p>
          <a:p>
            <a:pPr>
              <a:buNone/>
            </a:pPr>
            <a:r>
              <a:rPr lang="id-ID" dirty="0" smtClean="0"/>
              <a:t>&lt;caption&gt;&lt;b&gt;Jadwal Dokter Jaga&lt;/b&gt;&lt;/caption&gt;</a:t>
            </a:r>
          </a:p>
          <a:p>
            <a:pPr>
              <a:buNone/>
            </a:pPr>
            <a:r>
              <a:rPr lang="id-ID" dirty="0" smtClean="0"/>
              <a:t>&lt;tr&gt;</a:t>
            </a:r>
          </a:p>
          <a:p>
            <a:pPr>
              <a:buNone/>
            </a:pPr>
            <a:r>
              <a:rPr lang="id-ID" b="1" dirty="0" smtClean="0"/>
              <a:t>&lt;td&gt;&lt;/td&gt;</a:t>
            </a:r>
          </a:p>
          <a:p>
            <a:pPr>
              <a:buNone/>
            </a:pPr>
            <a:r>
              <a:rPr lang="id-ID" dirty="0" smtClean="0"/>
              <a:t>&lt;th&gt;Senin&lt;/th&gt;</a:t>
            </a:r>
          </a:p>
          <a:p>
            <a:pPr>
              <a:buNone/>
            </a:pPr>
            <a:r>
              <a:rPr lang="id-ID" dirty="0" smtClean="0"/>
              <a:t>&lt;th&gt;Selasa&lt;/th&gt;</a:t>
            </a:r>
          </a:p>
          <a:p>
            <a:pPr>
              <a:buNone/>
            </a:pPr>
            <a:r>
              <a:rPr lang="id-ID" dirty="0" smtClean="0"/>
              <a:t>&lt;/tr&gt;</a:t>
            </a:r>
          </a:p>
          <a:p>
            <a:pPr>
              <a:buNone/>
            </a:pPr>
            <a:r>
              <a:rPr lang="id-ID" dirty="0" smtClean="0"/>
              <a:t>&lt;tr&gt;</a:t>
            </a:r>
          </a:p>
          <a:p>
            <a:pPr>
              <a:buNone/>
            </a:pPr>
            <a:r>
              <a:rPr lang="id-ID" dirty="0" smtClean="0"/>
              <a:t>&lt;th&gt;Pagi&lt;/th&gt;</a:t>
            </a:r>
          </a:p>
          <a:p>
            <a:pPr>
              <a:buNone/>
            </a:pPr>
            <a:r>
              <a:rPr lang="id-ID" dirty="0" smtClean="0"/>
              <a:t>&lt;td&gt;Dr Santi&lt;/td&gt;</a:t>
            </a:r>
          </a:p>
          <a:p>
            <a:pPr>
              <a:buNone/>
            </a:pPr>
            <a:r>
              <a:rPr lang="id-ID" dirty="0" smtClean="0"/>
              <a:t>&lt;td&gt;Dr Irawan&lt;/td&gt;</a:t>
            </a:r>
          </a:p>
          <a:p>
            <a:pPr>
              <a:buNone/>
            </a:pPr>
            <a:r>
              <a:rPr lang="id-ID" dirty="0" smtClean="0"/>
              <a:t>&lt;/tr&gt;</a:t>
            </a:r>
          </a:p>
          <a:p>
            <a:pPr>
              <a:buNone/>
            </a:pPr>
            <a:r>
              <a:rPr lang="id-ID" dirty="0" smtClean="0"/>
              <a:t>&lt;tr&gt;</a:t>
            </a:r>
          </a:p>
          <a:p>
            <a:pPr>
              <a:buNone/>
            </a:pPr>
            <a:r>
              <a:rPr lang="id-ID" dirty="0" smtClean="0"/>
              <a:t>&lt;th&gt;Siang&lt;/th&gt;</a:t>
            </a:r>
          </a:p>
          <a:p>
            <a:pPr>
              <a:buNone/>
            </a:pPr>
            <a:r>
              <a:rPr lang="id-ID" dirty="0" smtClean="0"/>
              <a:t>&lt;td&gt;Dr Andri&lt;/td&gt;</a:t>
            </a:r>
          </a:p>
          <a:p>
            <a:pPr>
              <a:buNone/>
            </a:pPr>
            <a:r>
              <a:rPr lang="id-ID" dirty="0" smtClean="0"/>
              <a:t>&lt;td&gt;Dr Dian&lt;/td&gt;</a:t>
            </a:r>
          </a:p>
          <a:p>
            <a:pPr>
              <a:buNone/>
            </a:pPr>
            <a:r>
              <a:rPr lang="id-ID" dirty="0" smtClean="0"/>
              <a:t>&lt;/tr&gt;</a:t>
            </a:r>
          </a:p>
          <a:p>
            <a:pPr>
              <a:buNone/>
            </a:pPr>
            <a:r>
              <a:rPr lang="id-ID" dirty="0" smtClean="0"/>
              <a:t>&lt;tr&gt;</a:t>
            </a:r>
          </a:p>
          <a:p>
            <a:pPr>
              <a:buNone/>
            </a:pPr>
            <a:r>
              <a:rPr lang="id-ID" dirty="0" smtClean="0"/>
              <a:t>&lt;th&gt;Malam&lt;/th&gt;</a:t>
            </a:r>
          </a:p>
          <a:p>
            <a:pPr>
              <a:buNone/>
            </a:pPr>
            <a:r>
              <a:rPr lang="id-ID" dirty="0" smtClean="0"/>
              <a:t>&lt;td&gt;Dr Tati&lt;/td&gt;</a:t>
            </a:r>
          </a:p>
          <a:p>
            <a:pPr>
              <a:buNone/>
            </a:pPr>
            <a:r>
              <a:rPr lang="id-ID" dirty="0" smtClean="0"/>
              <a:t>&lt;td&gt;Dr Nana&lt;/td&gt;</a:t>
            </a:r>
          </a:p>
          <a:p>
            <a:pPr>
              <a:buNone/>
            </a:pPr>
            <a:r>
              <a:rPr lang="id-ID" dirty="0" smtClean="0"/>
              <a:t>&lt;/tr&gt; </a:t>
            </a:r>
          </a:p>
          <a:p>
            <a:pPr>
              <a:buNone/>
            </a:pPr>
            <a:r>
              <a:rPr lang="id-ID" dirty="0" smtClean="0"/>
              <a:t>&lt;/table&gt;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95400"/>
            <a:ext cx="4038600" cy="5239512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&lt;table border=5&gt;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&lt;caption&gt;&lt;b&gt;Jadwal  Dokter Jaga&lt;/b&gt; &lt;/caption&gt;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&lt;td&gt;&lt;br&gt;&lt;/td&gt;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&lt;th&gt;Senin&lt;/th&gt;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&lt;th&gt;Selasa&lt;/th&gt;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&lt;th&gt;Pagi&lt;/th&gt;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&lt;td&gt;Dr Santi&lt;/td&gt;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&lt;td&gt;Dr Irawan&lt;/td&gt;&lt;/tr&gt;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&lt;th&gt;Siang&lt;/th&gt;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&lt;td&gt;Dr Andri&lt;/td&gt;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&lt;td&gt;Dr Dian 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&lt;th&gt;Malam&lt;/th&gt;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&lt;td&gt;Dr Tati&lt;/td&gt;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&lt;td&gt;Dr Nana 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&lt;/table&gt;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&lt;/body&gt;&lt;/html&gt;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6781800" cy="511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Perataan 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Tabel dapat diratakan baik secara horizontal maupun secara vertikal.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P</a:t>
            </a:r>
            <a:r>
              <a:rPr lang="id-ID" dirty="0" smtClean="0">
                <a:latin typeface="Comic Sans MS" pitchFamily="66" charset="0"/>
              </a:rPr>
              <a:t>erataan horizontal mempunyai orientasi ke kiri, kanan dan tengah.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Sedang perataan vertikal orientasinya ke atas, bawah dan tengah. </a:t>
            </a:r>
            <a:endParaRPr lang="id-ID" dirty="0">
              <a:latin typeface="Comic Sans MS" pitchFamily="66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0"/>
            <a:ext cx="81343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id-ID" b="1" dirty="0" smtClean="0"/>
              <a:t>Tag  Pembuatan Tabel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mic Sans MS" pitchFamily="66" charset="0"/>
              </a:rPr>
              <a:t>Elemen-elemen</a:t>
            </a:r>
            <a:r>
              <a:rPr lang="en-US" sz="2400" dirty="0" smtClean="0">
                <a:latin typeface="Comic Sans MS" pitchFamily="66" charset="0"/>
              </a:rPr>
              <a:t> yang </a:t>
            </a:r>
            <a:r>
              <a:rPr lang="en-US" sz="2400" dirty="0" err="1" smtClean="0">
                <a:latin typeface="Comic Sans MS" pitchFamily="66" charset="0"/>
              </a:rPr>
              <a:t>digunakan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membuat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tabel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dirty="0" err="1" smtClean="0">
                <a:latin typeface="Comic Sans MS" pitchFamily="66" charset="0"/>
              </a:rPr>
              <a:t>sbb</a:t>
            </a:r>
            <a:r>
              <a:rPr lang="en-US" sz="2400" dirty="0" smtClean="0">
                <a:latin typeface="Comic Sans MS" pitchFamily="66" charset="0"/>
              </a:rPr>
              <a:t>:</a:t>
            </a:r>
            <a:endParaRPr lang="id-ID" sz="2400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79914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Autofit/>
          </a:bodyPr>
          <a:lstStyle/>
          <a:p>
            <a:pPr marL="3175" indent="-3175">
              <a:buNone/>
            </a:pPr>
            <a:r>
              <a:rPr lang="id-ID" sz="1000" dirty="0" smtClean="0"/>
              <a:t>&lt;html&gt;&lt;body&gt;</a:t>
            </a:r>
          </a:p>
          <a:p>
            <a:pPr marL="3175" indent="-3175">
              <a:buNone/>
            </a:pPr>
            <a:r>
              <a:rPr lang="id-ID" sz="1000" dirty="0" smtClean="0"/>
              <a:t>&lt;table border=5&gt;</a:t>
            </a:r>
          </a:p>
          <a:p>
            <a:pPr marL="3175" indent="-3175">
              <a:buNone/>
            </a:pPr>
            <a:r>
              <a:rPr lang="id-ID" sz="1000" dirty="0" smtClean="0"/>
              <a:t>&lt;caption&gt;&lt;h4&gt;Perataan Pada Tabel&lt;/h4&gt;&lt;/caption&gt;</a:t>
            </a:r>
          </a:p>
          <a:p>
            <a:pPr marL="3175" indent="-3175">
              <a:buNone/>
            </a:pPr>
            <a:r>
              <a:rPr lang="id-ID" sz="1000" dirty="0" smtClean="0"/>
              <a:t>&lt;tr&gt;</a:t>
            </a:r>
          </a:p>
          <a:p>
            <a:pPr marL="3175" indent="-3175">
              <a:buNone/>
            </a:pPr>
            <a:r>
              <a:rPr lang="id-ID" sz="1000" dirty="0" smtClean="0"/>
              <a:t>&lt;td&gt;&lt;/td&gt;</a:t>
            </a:r>
          </a:p>
          <a:p>
            <a:pPr marL="3175" indent="-3175">
              <a:buNone/>
            </a:pPr>
            <a:r>
              <a:rPr lang="id-ID" sz="1000" dirty="0" smtClean="0"/>
              <a:t>&lt;th&gt;&lt;h3&gt;Kiri &lt;/h3&gt;&lt;/th&gt;</a:t>
            </a:r>
          </a:p>
          <a:p>
            <a:pPr marL="3175" indent="-3175">
              <a:buNone/>
            </a:pPr>
            <a:r>
              <a:rPr lang="id-ID" sz="1000" dirty="0" smtClean="0"/>
              <a:t>&lt;th&gt;&lt;h3&gt;Tengah&lt;/h3&gt;&lt;/th&gt;</a:t>
            </a:r>
          </a:p>
          <a:p>
            <a:pPr marL="3175" indent="-3175">
              <a:buNone/>
            </a:pPr>
            <a:r>
              <a:rPr lang="id-ID" sz="1000" dirty="0" smtClean="0"/>
              <a:t>&lt;th&gt;&lt;h3&gt;Kanan &lt;/h3&gt;&lt;/th&gt;</a:t>
            </a:r>
          </a:p>
          <a:p>
            <a:pPr marL="3175" indent="-3175">
              <a:buNone/>
            </a:pPr>
            <a:r>
              <a:rPr lang="id-ID" sz="1000" dirty="0" smtClean="0"/>
              <a:t>&lt;/tr&gt;</a:t>
            </a:r>
          </a:p>
          <a:p>
            <a:pPr marL="3175" indent="-3175">
              <a:buNone/>
            </a:pPr>
            <a:r>
              <a:rPr lang="id-ID" sz="1000" dirty="0" smtClean="0"/>
              <a:t>&lt;tr&gt;</a:t>
            </a:r>
          </a:p>
          <a:p>
            <a:pPr marL="3175" indent="-3175">
              <a:buNone/>
            </a:pPr>
            <a:r>
              <a:rPr lang="id-ID" sz="1000" dirty="0" smtClean="0"/>
              <a:t>&lt;th&gt;&lt;h3&gt;Atas &lt;/h3&gt;&lt;/th&gt; </a:t>
            </a:r>
          </a:p>
          <a:p>
            <a:pPr marL="3175" indent="-3175">
              <a:buNone/>
            </a:pPr>
            <a:r>
              <a:rPr lang="id-ID" sz="1000" dirty="0" smtClean="0"/>
              <a:t>&lt;td align="left" valign="top"&gt;&lt;img border="0" src="ball.png"&gt;&lt;/td&gt;</a:t>
            </a:r>
          </a:p>
          <a:p>
            <a:pPr marL="3175" indent="-3175">
              <a:buNone/>
            </a:pPr>
            <a:r>
              <a:rPr lang="id-ID" sz="1000" dirty="0" smtClean="0"/>
              <a:t>&lt;td align="center" valign="top"&gt;&lt;img border="0" src="ball.png"&gt;&lt;/td&gt;</a:t>
            </a:r>
          </a:p>
          <a:p>
            <a:pPr marL="3175" indent="-3175">
              <a:buNone/>
            </a:pPr>
            <a:r>
              <a:rPr lang="id-ID" sz="1000" dirty="0" smtClean="0"/>
              <a:t>&lt;td align="right" valign="top"&gt;&lt;img border="0" src="ball.png"&gt;&lt;/td&gt;</a:t>
            </a:r>
          </a:p>
          <a:p>
            <a:pPr marL="3175" indent="-3175">
              <a:buNone/>
            </a:pPr>
            <a:r>
              <a:rPr lang="id-ID" sz="1000" dirty="0" smtClean="0"/>
              <a:t>&lt;/tr&gt;</a:t>
            </a:r>
          </a:p>
          <a:p>
            <a:pPr marL="3175" indent="-3175">
              <a:buNone/>
            </a:pPr>
            <a:r>
              <a:rPr lang="id-ID" sz="1000" dirty="0" smtClean="0"/>
              <a:t>&lt;tr&gt;</a:t>
            </a:r>
          </a:p>
          <a:p>
            <a:pPr marL="3175" indent="-3175">
              <a:buNone/>
            </a:pPr>
            <a:r>
              <a:rPr lang="id-ID" sz="1000" dirty="0" smtClean="0"/>
              <a:t>&lt;th&gt;&lt;h3&gt;Tengah &lt;/h3&gt;&lt;/th&gt;</a:t>
            </a:r>
          </a:p>
          <a:p>
            <a:pPr marL="3175" indent="-3175">
              <a:buNone/>
            </a:pPr>
            <a:r>
              <a:rPr lang="id-ID" sz="1000" dirty="0" smtClean="0"/>
              <a:t>&lt;td align="left" valign="middle"&gt;&lt;img border="0" src="ball.png"&gt;&lt;/td&gt;</a:t>
            </a:r>
          </a:p>
          <a:p>
            <a:pPr marL="3175" indent="-3175">
              <a:buNone/>
            </a:pPr>
            <a:r>
              <a:rPr lang="id-ID" sz="1000" dirty="0" smtClean="0"/>
              <a:t>&lt;td align="center" valign="middle"&gt;&lt;img border="0" src="ball.png"&gt;&lt;/td&gt;</a:t>
            </a:r>
          </a:p>
          <a:p>
            <a:pPr marL="3175" indent="-3175">
              <a:buNone/>
            </a:pPr>
            <a:r>
              <a:rPr lang="id-ID" sz="1000" dirty="0" smtClean="0"/>
              <a:t>&lt;td align="right" valign="middle"&gt;&lt;img border="0" src="ball.png"&gt;&lt;/td&gt; </a:t>
            </a:r>
          </a:p>
          <a:p>
            <a:pPr marL="3175" indent="-3175">
              <a:buNone/>
            </a:pPr>
            <a:r>
              <a:rPr lang="id-ID" sz="1000" dirty="0" smtClean="0"/>
              <a:t>&lt;/tr&gt;</a:t>
            </a:r>
          </a:p>
          <a:p>
            <a:pPr marL="3175" indent="-3175">
              <a:buNone/>
            </a:pPr>
            <a:r>
              <a:rPr lang="id-ID" sz="1000" dirty="0" smtClean="0"/>
              <a:t>&lt;tr&gt;&lt;th&gt;&lt;h3&gt;Bawah &lt;/h3&gt;&lt;/th&gt; </a:t>
            </a:r>
          </a:p>
          <a:p>
            <a:pPr marL="3175" indent="-3175">
              <a:buNone/>
            </a:pPr>
            <a:r>
              <a:rPr lang="id-ID" sz="1000" dirty="0" smtClean="0"/>
              <a:t>&lt;td align="left" valign="bottom"&gt;&lt;img border="0" src="ball.png"&gt;&lt;/td&gt;</a:t>
            </a:r>
          </a:p>
          <a:p>
            <a:pPr marL="3175" indent="-3175">
              <a:buNone/>
            </a:pPr>
            <a:r>
              <a:rPr lang="id-ID" sz="1000" dirty="0" smtClean="0"/>
              <a:t>&lt;td align="center" valign="bottom"&gt;&lt;img border="0" src="ball.png"&gt;&lt;/td&gt;</a:t>
            </a:r>
          </a:p>
          <a:p>
            <a:pPr marL="3175" indent="-3175">
              <a:buNone/>
            </a:pPr>
            <a:r>
              <a:rPr lang="id-ID" sz="1000" dirty="0" smtClean="0"/>
              <a:t>&lt;td align="right" valign="bottom"&gt;&lt;img border="0" src="ball.png"&gt;&lt;/td&gt;</a:t>
            </a:r>
          </a:p>
          <a:p>
            <a:pPr marL="3175" indent="-3175">
              <a:buNone/>
            </a:pPr>
            <a:r>
              <a:rPr lang="id-ID" sz="1000" dirty="0" smtClean="0"/>
              <a:t>&lt;/tr&gt;&lt;/table&gt;</a:t>
            </a:r>
          </a:p>
          <a:p>
            <a:pPr marL="3175" indent="-3175">
              <a:buNone/>
            </a:pPr>
            <a:r>
              <a:rPr lang="id-ID" sz="1000" dirty="0" smtClean="0"/>
              <a:t>&lt;/body&gt;&lt;/html&gt;</a:t>
            </a:r>
            <a:endParaRPr lang="id-ID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400800" cy="518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id-ID" b="1" dirty="0" smtClean="0"/>
              <a:t>Mengatur Lebar 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Lebar suatu tabel diatur besarnya dengan menggunakan atribut </a:t>
            </a:r>
            <a:r>
              <a:rPr lang="id-ID" b="1" dirty="0" smtClean="0">
                <a:latin typeface="Comic Sans MS" pitchFamily="66" charset="0"/>
              </a:rPr>
              <a:t>WIDTH</a:t>
            </a:r>
            <a:r>
              <a:rPr lang="id-ID" dirty="0" smtClean="0">
                <a:latin typeface="Comic Sans MS" pitchFamily="66" charset="0"/>
              </a:rPr>
              <a:t>.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Atribut </a:t>
            </a:r>
            <a:r>
              <a:rPr lang="id-ID" b="1" dirty="0" smtClean="0">
                <a:latin typeface="Comic Sans MS" pitchFamily="66" charset="0"/>
              </a:rPr>
              <a:t>WIDTH</a:t>
            </a:r>
            <a:r>
              <a:rPr lang="id-ID" dirty="0" smtClean="0">
                <a:latin typeface="Comic Sans MS" pitchFamily="66" charset="0"/>
              </a:rPr>
              <a:t> digunakan untuk mengubah lebar tabel maupun lebar kolom suatu tabel. Elemen-elemen yang dapat disisipi dengan atribut </a:t>
            </a:r>
            <a:r>
              <a:rPr lang="id-ID" b="1" dirty="0" smtClean="0">
                <a:latin typeface="Comic Sans MS" pitchFamily="66" charset="0"/>
              </a:rPr>
              <a:t>WIDTH</a:t>
            </a:r>
            <a:r>
              <a:rPr lang="id-ID" dirty="0" smtClean="0">
                <a:latin typeface="Comic Sans MS" pitchFamily="66" charset="0"/>
              </a:rPr>
              <a:t> adalah</a:t>
            </a:r>
            <a:r>
              <a:rPr lang="en-US" dirty="0" smtClean="0">
                <a:latin typeface="Comic Sans MS" pitchFamily="66" charset="0"/>
              </a:rPr>
              <a:t>: </a:t>
            </a:r>
            <a:endParaRPr lang="id-ID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724400"/>
            <a:ext cx="8382000" cy="117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114800"/>
          </a:xfrm>
        </p:spPr>
        <p:txBody>
          <a:bodyPr>
            <a:noAutofit/>
          </a:bodyPr>
          <a:lstStyle/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&lt;html&gt;</a:t>
            </a:r>
            <a:endParaRPr lang="en-US" sz="1600" dirty="0" smtClean="0">
              <a:latin typeface="+mj-lt"/>
            </a:endParaRPr>
          </a:p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&lt;body&gt;</a:t>
            </a:r>
          </a:p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&lt;table border=1 width="70%"&gt;</a:t>
            </a:r>
          </a:p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&lt;caption align="bottom"&gt;&lt;h5&gt;tabel dengan width 70%&lt;/h5&gt;&lt;/caption&gt;</a:t>
            </a:r>
          </a:p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&lt;tr&gt;</a:t>
            </a:r>
          </a:p>
          <a:p>
            <a:pPr marL="184150" indent="-3175">
              <a:buNone/>
            </a:pPr>
            <a:r>
              <a:rPr lang="id-ID" sz="1600" dirty="0" smtClean="0">
                <a:latin typeface="+mj-lt"/>
              </a:rPr>
              <a:t>&lt;td width="50%"&gt;width 50%&lt;/td&gt;</a:t>
            </a:r>
          </a:p>
          <a:p>
            <a:pPr marL="184150" indent="-3175">
              <a:buNone/>
            </a:pPr>
            <a:r>
              <a:rPr lang="id-ID" sz="1600" dirty="0" smtClean="0">
                <a:latin typeface="+mj-lt"/>
              </a:rPr>
              <a:t>&lt;td width="50%"&gt;width 50%&lt;/td&gt;</a:t>
            </a:r>
          </a:p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&lt;/tr&gt;</a:t>
            </a:r>
          </a:p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&lt;tr&gt;</a:t>
            </a:r>
          </a:p>
          <a:p>
            <a:pPr marL="184150" indent="-3175">
              <a:buNone/>
            </a:pPr>
            <a:r>
              <a:rPr lang="id-ID" sz="1600" dirty="0" smtClean="0">
                <a:latin typeface="+mj-lt"/>
              </a:rPr>
              <a:t>&lt;td&gt;lebar sel 50% dari lebar tabel&lt;/td&gt;</a:t>
            </a:r>
          </a:p>
          <a:p>
            <a:pPr marL="184150" indent="-3175">
              <a:buNone/>
            </a:pPr>
            <a:r>
              <a:rPr lang="id-ID" sz="1600" dirty="0" smtClean="0">
                <a:latin typeface="+mj-lt"/>
              </a:rPr>
              <a:t>&lt;td&gt;lebar sel 50% dari lebar tabel&lt;/td&gt;</a:t>
            </a:r>
          </a:p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&lt;/tr&gt;</a:t>
            </a:r>
          </a:p>
          <a:p>
            <a:pPr marL="3175" indent="-3175">
              <a:buNone/>
            </a:pPr>
            <a:r>
              <a:rPr lang="id-ID" sz="1600" dirty="0" smtClean="0">
                <a:latin typeface="+mj-lt"/>
              </a:rPr>
              <a:t>&lt;/table&gt;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600200"/>
            <a:ext cx="4114800" cy="497433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&lt;table border=1 width="100%"&gt;</a:t>
            </a:r>
          </a:p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&lt;caption align="bottom"&gt;&lt;h5&gt;tabel dengan width 100%&lt;/h5&gt;&lt;/caption&gt; </a:t>
            </a:r>
          </a:p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&lt;tr&gt;</a:t>
            </a:r>
          </a:p>
          <a:p>
            <a:pPr marL="184150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&lt;td width="30%"&gt;width 30%&lt;/td&gt;</a:t>
            </a:r>
          </a:p>
          <a:p>
            <a:pPr marL="184150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&lt;td width="70%"&gt;width 70%&lt;/td&gt;</a:t>
            </a:r>
          </a:p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&lt;/tr&gt;</a:t>
            </a:r>
          </a:p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&lt;tr&gt;</a:t>
            </a:r>
          </a:p>
          <a:p>
            <a:pPr marL="184150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&lt;td&gt;lebar sel 30% dari lebar tabel&lt;/td&gt;</a:t>
            </a:r>
          </a:p>
          <a:p>
            <a:pPr marL="184150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&lt;td&gt;lebar sel 70% dari lebar tabel&lt;/td&gt;</a:t>
            </a:r>
          </a:p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&lt;/tr&gt;</a:t>
            </a:r>
          </a:p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&lt;/table&gt;</a:t>
            </a:r>
          </a:p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&lt;/body&gt;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175" marR="0" lvl="0" indent="-31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&lt;/html&gt;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162800" cy="503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Pewarnaan Tabel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Pemberian warna dapat dilakukan pada tabel, sel maupun pada border dari suatu tabel.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Warna dapat ditulis dengan menggunakan bilangan Hexadesimal RRGGBB atau dengan menyebutkan warnanya.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Atribut </a:t>
            </a:r>
            <a:r>
              <a:rPr lang="id-ID" b="1" dirty="0" smtClean="0">
                <a:latin typeface="Comic Sans MS" pitchFamily="66" charset="0"/>
              </a:rPr>
              <a:t>BGCOLOR</a:t>
            </a:r>
            <a:r>
              <a:rPr lang="id-ID" dirty="0" smtClean="0">
                <a:latin typeface="Comic Sans MS" pitchFamily="66" charset="0"/>
              </a:rPr>
              <a:t> digunakan pada perintah </a:t>
            </a:r>
            <a:r>
              <a:rPr lang="id-ID" b="1" dirty="0" smtClean="0">
                <a:latin typeface="Comic Sans MS" pitchFamily="66" charset="0"/>
              </a:rPr>
              <a:t>TABLE</a:t>
            </a:r>
            <a:r>
              <a:rPr lang="id-ID" dirty="0" smtClean="0">
                <a:latin typeface="Comic Sans MS" pitchFamily="66" charset="0"/>
              </a:rPr>
              <a:t>, </a:t>
            </a:r>
            <a:r>
              <a:rPr lang="id-ID" b="1" dirty="0" smtClean="0">
                <a:latin typeface="Comic Sans MS" pitchFamily="66" charset="0"/>
              </a:rPr>
              <a:t>TD</a:t>
            </a:r>
            <a:r>
              <a:rPr lang="id-ID" dirty="0" smtClean="0">
                <a:latin typeface="Comic Sans MS" pitchFamily="66" charset="0"/>
              </a:rPr>
              <a:t>, </a:t>
            </a:r>
            <a:r>
              <a:rPr lang="id-ID" b="1" dirty="0" smtClean="0">
                <a:latin typeface="Comic Sans MS" pitchFamily="66" charset="0"/>
              </a:rPr>
              <a:t>TR</a:t>
            </a:r>
            <a:r>
              <a:rPr lang="id-ID" dirty="0" smtClean="0">
                <a:latin typeface="Comic Sans MS" pitchFamily="66" charset="0"/>
              </a:rPr>
              <a:t>. </a:t>
            </a: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pewarnaan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U</a:t>
            </a:r>
            <a:r>
              <a:rPr lang="id-ID" dirty="0" smtClean="0">
                <a:latin typeface="Comic Sans MS" pitchFamily="66" charset="0"/>
              </a:rPr>
              <a:t>ntuk mengubah warna border tabel, </a:t>
            </a:r>
            <a:r>
              <a:rPr lang="en-US" dirty="0" err="1" smtClean="0">
                <a:latin typeface="Comic Sans MS" pitchFamily="66" charset="0"/>
              </a:rPr>
              <a:t>dapat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menggunakan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>atribut, yaitu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err="1" smtClean="0">
                <a:latin typeface="Comic Sans MS" pitchFamily="66" charset="0"/>
              </a:rPr>
              <a:t>Catatan</a:t>
            </a:r>
            <a:r>
              <a:rPr lang="en-US" b="1" u="sng" dirty="0" smtClean="0"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Atribut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diatas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hanya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dikenali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oleh</a:t>
            </a:r>
            <a:r>
              <a:rPr lang="en-US" dirty="0" smtClean="0">
                <a:latin typeface="Comic Sans MS" pitchFamily="66" charset="0"/>
              </a:rPr>
              <a:t> browser Internet Explorer.</a:t>
            </a:r>
            <a:endParaRPr lang="id-ID" dirty="0"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14600"/>
            <a:ext cx="81248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70000" lnSpcReduction="20000"/>
          </a:bodyPr>
          <a:lstStyle/>
          <a:p>
            <a:pPr marL="98425" indent="-3175">
              <a:buNone/>
            </a:pPr>
            <a:r>
              <a:rPr lang="id-ID" dirty="0" smtClean="0"/>
              <a:t>&lt;html&gt;&lt;body&gt;</a:t>
            </a:r>
          </a:p>
          <a:p>
            <a:pPr marL="98425" indent="-3175">
              <a:buNone/>
            </a:pPr>
            <a:r>
              <a:rPr lang="id-ID" dirty="0" smtClean="0"/>
              <a:t>&lt;center&gt;</a:t>
            </a:r>
          </a:p>
          <a:p>
            <a:pPr marL="98425" indent="-3175">
              <a:buNone/>
            </a:pPr>
            <a:r>
              <a:rPr lang="id-ID" dirty="0" smtClean="0"/>
              <a:t>&lt;table border=1 width="40%" bordercolorlight="red" bordercolordark = "yellow"&gt;</a:t>
            </a:r>
          </a:p>
          <a:p>
            <a:pPr marL="98425" indent="-3175">
              <a:buNone/>
            </a:pPr>
            <a:r>
              <a:rPr lang="id-ID" dirty="0" smtClean="0"/>
              <a:t>&lt;caption&gt;&lt;h5&gt;warna pada tabel&lt;/h5&gt;&lt;/caption&gt;</a:t>
            </a:r>
          </a:p>
          <a:p>
            <a:pPr marL="98425" indent="-3175">
              <a:buNone/>
            </a:pPr>
            <a:r>
              <a:rPr lang="id-ID" dirty="0" smtClean="0"/>
              <a:t>&lt;tr bgcolor="yellow"&gt;</a:t>
            </a:r>
          </a:p>
          <a:p>
            <a:pPr marL="365125" indent="-3175">
              <a:buNone/>
            </a:pPr>
            <a:r>
              <a:rPr lang="id-ID" dirty="0" smtClean="0"/>
              <a:t>&lt;td align="center"&gt;warna kuning&lt;/td&gt;</a:t>
            </a:r>
          </a:p>
          <a:p>
            <a:pPr marL="365125" indent="-3175">
              <a:buNone/>
            </a:pPr>
            <a:r>
              <a:rPr lang="id-ID" dirty="0" smtClean="0"/>
              <a:t>&lt;td align="center"&gt;warna kuning&lt;/td&gt;</a:t>
            </a:r>
          </a:p>
          <a:p>
            <a:pPr marL="98425" indent="-3175">
              <a:buNone/>
            </a:pPr>
            <a:r>
              <a:rPr lang="id-ID" dirty="0" smtClean="0"/>
              <a:t>&lt;/tr&gt;</a:t>
            </a:r>
          </a:p>
          <a:p>
            <a:pPr marL="98425" indent="-3175">
              <a:buNone/>
            </a:pPr>
            <a:r>
              <a:rPr lang="id-ID" dirty="0" smtClean="0"/>
              <a:t>&lt;tr&gt;</a:t>
            </a:r>
          </a:p>
          <a:p>
            <a:pPr marL="361950" indent="0">
              <a:buNone/>
            </a:pPr>
            <a:r>
              <a:rPr lang="id-ID" dirty="0" smtClean="0"/>
              <a:t>&lt;td align="center" bgcolor="red"&gt;warna merah&lt;/td&gt;</a:t>
            </a:r>
          </a:p>
          <a:p>
            <a:pPr marL="361950" indent="0">
              <a:buNone/>
            </a:pPr>
            <a:r>
              <a:rPr lang="id-ID" dirty="0" smtClean="0"/>
              <a:t>&lt;td align="center" bgcolor="green"&gt;warna hijau&lt;/td&gt;</a:t>
            </a:r>
          </a:p>
          <a:p>
            <a:pPr marL="98425" indent="-3175">
              <a:buNone/>
            </a:pPr>
            <a:r>
              <a:rPr lang="id-ID" dirty="0" smtClean="0"/>
              <a:t>&lt;/tr&gt;</a:t>
            </a:r>
          </a:p>
          <a:p>
            <a:pPr marL="98425" indent="-3175">
              <a:buNone/>
            </a:pPr>
            <a:r>
              <a:rPr lang="id-ID" dirty="0" smtClean="0"/>
              <a:t>&lt;/table&gt;</a:t>
            </a:r>
          </a:p>
          <a:p>
            <a:pPr marL="98425" indent="-3175">
              <a:buNone/>
            </a:pPr>
            <a:r>
              <a:rPr lang="id-ID" dirty="0" smtClean="0"/>
              <a:t>&lt;/center&gt; </a:t>
            </a:r>
          </a:p>
          <a:p>
            <a:pPr marL="98425" indent="-3175">
              <a:buNone/>
            </a:pPr>
            <a:r>
              <a:rPr lang="id-ID" dirty="0" smtClean="0"/>
              <a:t>&lt;/body&gt;&lt;/html&gt;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90800"/>
            <a:ext cx="4019048" cy="29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590800"/>
            <a:ext cx="4146162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1905000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Mozilla Firefox</a:t>
            </a:r>
            <a:endParaRPr lang="id-ID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1905000"/>
            <a:ext cx="2959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Internet Explorer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Mengatur Spasi 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/>
          <a:lstStyle/>
          <a:p>
            <a:pPr marL="365125" indent="-269875"/>
            <a:r>
              <a:rPr lang="id-ID" dirty="0" smtClean="0">
                <a:latin typeface="Comic Sans MS" pitchFamily="66" charset="0"/>
              </a:rPr>
              <a:t>Atribut yang digunakan untuk mengatur spasi dalam tabel yaitu </a:t>
            </a:r>
            <a:r>
              <a:rPr lang="id-ID" b="1" dirty="0" smtClean="0">
                <a:latin typeface="Comic Sans MS" pitchFamily="66" charset="0"/>
              </a:rPr>
              <a:t>CELLSPACING</a:t>
            </a:r>
            <a:r>
              <a:rPr lang="id-ID" dirty="0" smtClean="0">
                <a:latin typeface="Comic Sans MS" pitchFamily="66" charset="0"/>
              </a:rPr>
              <a:t> dan </a:t>
            </a:r>
            <a:r>
              <a:rPr lang="id-ID" b="1" dirty="0" smtClean="0">
                <a:latin typeface="Comic Sans MS" pitchFamily="66" charset="0"/>
              </a:rPr>
              <a:t>CELLPADDING</a:t>
            </a:r>
            <a:r>
              <a:rPr lang="id-ID" dirty="0" smtClean="0">
                <a:latin typeface="Comic Sans MS" pitchFamily="66" charset="0"/>
              </a:rPr>
              <a:t>. </a:t>
            </a:r>
            <a:endParaRPr lang="en-US" dirty="0" smtClean="0">
              <a:latin typeface="Comic Sans MS" pitchFamily="66" charset="0"/>
            </a:endParaRPr>
          </a:p>
          <a:p>
            <a:pPr marL="365125" indent="-269875"/>
            <a:r>
              <a:rPr lang="id-ID" b="1" dirty="0" smtClean="0">
                <a:latin typeface="Comic Sans MS" pitchFamily="66" charset="0"/>
              </a:rPr>
              <a:t>CELLSPACING</a:t>
            </a:r>
            <a:r>
              <a:rPr lang="id-ID" dirty="0" smtClean="0">
                <a:latin typeface="Comic Sans MS" pitchFamily="66" charset="0"/>
              </a:rPr>
              <a:t> digunakan untuk menentukan jumlah spasi yang terdapat diantara dua buah sel dalam sebuah tabel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 marL="365125" indent="-269875"/>
            <a:r>
              <a:rPr lang="id-ID" b="1" dirty="0" smtClean="0">
                <a:latin typeface="Comic Sans MS" pitchFamily="66" charset="0"/>
              </a:rPr>
              <a:t>CELLPADDING</a:t>
            </a:r>
            <a:r>
              <a:rPr lang="id-ID" dirty="0" smtClean="0">
                <a:latin typeface="Comic Sans MS" pitchFamily="66" charset="0"/>
              </a:rPr>
              <a:t> digunakan untuk menentukan jumlah spasi yang terdapat diantara border sel dan dengan isi yang ada didalam sel tersebut.</a:t>
            </a:r>
            <a:endParaRPr lang="id-ID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Atribut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endParaRPr lang="id-ID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787" y="1371600"/>
            <a:ext cx="83912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 fontScale="77500" lnSpcReduction="20000"/>
          </a:bodyPr>
          <a:lstStyle/>
          <a:p>
            <a:pPr marL="98425" indent="-3175">
              <a:buNone/>
            </a:pPr>
            <a:r>
              <a:rPr lang="id-ID" dirty="0" smtClean="0"/>
              <a:t>&lt;html&gt;&lt;body&gt;</a:t>
            </a:r>
          </a:p>
          <a:p>
            <a:pPr marL="98425" indent="-3175">
              <a:buNone/>
            </a:pPr>
            <a:r>
              <a:rPr lang="id-ID" dirty="0" smtClean="0"/>
              <a:t>&lt;table border=5 cellpadding=10 cellspacing=15 align=”center”&gt;</a:t>
            </a:r>
          </a:p>
          <a:p>
            <a:pPr marL="98425" indent="-3175">
              <a:buNone/>
            </a:pPr>
            <a:r>
              <a:rPr lang="id-ID" dirty="0" smtClean="0"/>
              <a:t>&lt;tr&gt;</a:t>
            </a:r>
          </a:p>
          <a:p>
            <a:pPr marL="444500" indent="-3175">
              <a:buNone/>
            </a:pPr>
            <a:r>
              <a:rPr lang="id-ID" dirty="0" smtClean="0"/>
              <a:t>&lt;td&gt;hallo&lt;/td&gt;</a:t>
            </a:r>
          </a:p>
          <a:p>
            <a:pPr marL="444500" indent="-3175">
              <a:buNone/>
            </a:pPr>
            <a:r>
              <a:rPr lang="id-ID" dirty="0" smtClean="0"/>
              <a:t>&lt;td&gt;hallo&lt;/td&gt;</a:t>
            </a:r>
          </a:p>
          <a:p>
            <a:pPr marL="444500" indent="-3175">
              <a:buNone/>
            </a:pPr>
            <a:r>
              <a:rPr lang="id-ID" dirty="0" smtClean="0"/>
              <a:t>&lt;td&gt;hallo&lt;/td&gt;</a:t>
            </a:r>
          </a:p>
          <a:p>
            <a:pPr marL="98425" indent="-3175">
              <a:buNone/>
            </a:pPr>
            <a:r>
              <a:rPr lang="id-ID" dirty="0" smtClean="0"/>
              <a:t>&lt;/tr&gt;</a:t>
            </a:r>
          </a:p>
          <a:p>
            <a:pPr marL="98425" indent="-3175">
              <a:buNone/>
            </a:pPr>
            <a:r>
              <a:rPr lang="id-ID" dirty="0" smtClean="0"/>
              <a:t>&lt;tr&gt;</a:t>
            </a:r>
          </a:p>
          <a:p>
            <a:pPr marL="444500" indent="-3175">
              <a:buNone/>
            </a:pPr>
            <a:r>
              <a:rPr lang="id-ID" dirty="0" smtClean="0"/>
              <a:t>&lt;td&gt;hallo&lt;/td&gt;</a:t>
            </a:r>
          </a:p>
          <a:p>
            <a:pPr marL="444500" indent="-3175">
              <a:buNone/>
            </a:pPr>
            <a:r>
              <a:rPr lang="id-ID" dirty="0" smtClean="0"/>
              <a:t>&lt;td&gt;hallo&lt;/td&gt;</a:t>
            </a:r>
          </a:p>
          <a:p>
            <a:pPr marL="444500" indent="-3175">
              <a:buNone/>
            </a:pPr>
            <a:r>
              <a:rPr lang="id-ID" dirty="0" smtClean="0"/>
              <a:t>&lt;td&gt;hallo&lt;/td&gt;</a:t>
            </a:r>
          </a:p>
          <a:p>
            <a:pPr marL="98425" indent="-3175">
              <a:buNone/>
            </a:pPr>
            <a:r>
              <a:rPr lang="id-ID" dirty="0" smtClean="0"/>
              <a:t>&lt;/tr&gt;</a:t>
            </a:r>
          </a:p>
          <a:p>
            <a:pPr marL="98425" indent="-3175">
              <a:buNone/>
            </a:pPr>
            <a:r>
              <a:rPr lang="id-ID" dirty="0" smtClean="0"/>
              <a:t>&lt;/table&gt; </a:t>
            </a:r>
          </a:p>
          <a:p>
            <a:pPr marL="98425" indent="-3175">
              <a:buNone/>
            </a:pPr>
            <a:r>
              <a:rPr lang="id-ID" dirty="0" smtClean="0"/>
              <a:t>&lt;/body&gt;&lt;/html&gt;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019800" cy="501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Menggabungkan Kolom dan Baris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r>
              <a:rPr lang="id-ID" sz="2600" dirty="0" smtClean="0">
                <a:latin typeface="Comic Sans MS" pitchFamily="66" charset="0"/>
              </a:rPr>
              <a:t>Atribut yang digunakan untuk menggabungkan kolom adalah </a:t>
            </a:r>
            <a:r>
              <a:rPr lang="id-ID" sz="2600" b="1" dirty="0" smtClean="0">
                <a:latin typeface="Comic Sans MS" pitchFamily="66" charset="0"/>
              </a:rPr>
              <a:t>COLSPAN</a:t>
            </a:r>
            <a:r>
              <a:rPr lang="en-US" sz="2600" dirty="0" smtClean="0">
                <a:latin typeface="Comic Sans MS" pitchFamily="66" charset="0"/>
              </a:rPr>
              <a:t>.</a:t>
            </a:r>
          </a:p>
          <a:p>
            <a:r>
              <a:rPr lang="en-US" sz="2600" dirty="0" smtClean="0">
                <a:latin typeface="Comic Sans MS" pitchFamily="66" charset="0"/>
              </a:rPr>
              <a:t>A</a:t>
            </a:r>
            <a:r>
              <a:rPr lang="id-ID" sz="2600" dirty="0" smtClean="0">
                <a:latin typeface="Comic Sans MS" pitchFamily="66" charset="0"/>
              </a:rPr>
              <a:t>tribut untuk menggabungkan baris adalah </a:t>
            </a:r>
            <a:r>
              <a:rPr lang="id-ID" sz="2600" b="1" dirty="0" smtClean="0">
                <a:latin typeface="Comic Sans MS" pitchFamily="66" charset="0"/>
              </a:rPr>
              <a:t>ROWSPAN</a:t>
            </a:r>
            <a:r>
              <a:rPr lang="en-US" sz="2600" dirty="0" smtClean="0">
                <a:latin typeface="Comic Sans MS" pitchFamily="66" charset="0"/>
              </a:rPr>
              <a:t>.</a:t>
            </a:r>
          </a:p>
          <a:p>
            <a:r>
              <a:rPr lang="id-ID" sz="2600" dirty="0" smtClean="0">
                <a:latin typeface="Comic Sans MS" pitchFamily="66" charset="0"/>
              </a:rPr>
              <a:t>Kedua atribut ini bisa dikenakan pada </a:t>
            </a:r>
            <a:r>
              <a:rPr lang="en-US" sz="2600" dirty="0" smtClean="0">
                <a:latin typeface="Comic Sans MS" pitchFamily="66" charset="0"/>
              </a:rPr>
              <a:t>s</a:t>
            </a:r>
            <a:r>
              <a:rPr lang="id-ID" sz="2600" dirty="0" smtClean="0">
                <a:latin typeface="Comic Sans MS" pitchFamily="66" charset="0"/>
              </a:rPr>
              <a:t>embarang sel dalam suatu tabel (</a:t>
            </a:r>
            <a:r>
              <a:rPr lang="id-ID" sz="2600" b="1" dirty="0" smtClean="0">
                <a:latin typeface="Comic Sans MS" pitchFamily="66" charset="0"/>
              </a:rPr>
              <a:t>TH</a:t>
            </a:r>
            <a:r>
              <a:rPr lang="id-ID" sz="2600" dirty="0" smtClean="0">
                <a:latin typeface="Comic Sans MS" pitchFamily="66" charset="0"/>
              </a:rPr>
              <a:t> atau </a:t>
            </a:r>
            <a:r>
              <a:rPr lang="id-ID" sz="2600" b="1" dirty="0" smtClean="0">
                <a:latin typeface="Comic Sans MS" pitchFamily="66" charset="0"/>
              </a:rPr>
              <a:t>TD</a:t>
            </a:r>
            <a:r>
              <a:rPr lang="id-ID" sz="2600" dirty="0" smtClean="0">
                <a:latin typeface="Comic Sans MS" pitchFamily="66" charset="0"/>
              </a:rPr>
              <a:t>) dan untuk menggunakannya cukup dengan menentukan berapa banyak kolom atau baris yang akan digabungkan. </a:t>
            </a:r>
            <a:endParaRPr lang="id-ID" sz="2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962400" cy="52029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d-ID" sz="1300" dirty="0" smtClean="0"/>
              <a:t>&lt;html&gt;&lt;body&gt;</a:t>
            </a:r>
          </a:p>
          <a:p>
            <a:pPr>
              <a:buNone/>
            </a:pPr>
            <a:r>
              <a:rPr lang="id-ID" sz="1300" dirty="0" smtClean="0"/>
              <a:t>&lt;table border=1 width="75%"&gt;</a:t>
            </a:r>
          </a:p>
          <a:p>
            <a:pPr>
              <a:buNone/>
            </a:pPr>
            <a:r>
              <a:rPr lang="id-ID" sz="1300" dirty="0" smtClean="0"/>
              <a:t>&lt;tr&gt;</a:t>
            </a:r>
          </a:p>
          <a:p>
            <a:pPr>
              <a:buNone/>
            </a:pPr>
            <a:r>
              <a:rPr lang="id-ID" sz="1300" dirty="0" smtClean="0"/>
              <a:t>&lt;td  align="center"&gt;Data1&lt;/td&gt;</a:t>
            </a:r>
          </a:p>
          <a:p>
            <a:pPr>
              <a:buNone/>
            </a:pPr>
            <a:r>
              <a:rPr lang="id-ID" sz="1300" dirty="0" smtClean="0"/>
              <a:t>&lt;td  colspan=2 align="center"&gt;Data 2&lt;/td&gt;&lt;/tr&gt;</a:t>
            </a:r>
          </a:p>
          <a:p>
            <a:pPr>
              <a:buNone/>
            </a:pPr>
            <a:r>
              <a:rPr lang="id-ID" sz="1300" dirty="0" smtClean="0"/>
              <a:t>&lt;tr&gt;</a:t>
            </a:r>
          </a:p>
          <a:p>
            <a:pPr>
              <a:buNone/>
            </a:pPr>
            <a:r>
              <a:rPr lang="id-ID" sz="1300" dirty="0" smtClean="0"/>
              <a:t>&lt;td  align="center"&gt;Data 1&lt;/td&gt;</a:t>
            </a:r>
          </a:p>
          <a:p>
            <a:pPr>
              <a:buNone/>
            </a:pPr>
            <a:r>
              <a:rPr lang="id-ID" sz="1300" dirty="0" smtClean="0"/>
              <a:t>&lt;td  align="center"&gt;Data2a&lt;/td&gt;</a:t>
            </a:r>
          </a:p>
          <a:p>
            <a:pPr>
              <a:buNone/>
            </a:pPr>
            <a:r>
              <a:rPr lang="id-ID" sz="1300" dirty="0" smtClean="0"/>
              <a:t>&lt;td  align="center"&gt;Data2b&lt;/td&gt;</a:t>
            </a:r>
          </a:p>
          <a:p>
            <a:pPr>
              <a:buNone/>
            </a:pPr>
            <a:r>
              <a:rPr lang="id-ID" sz="1300" dirty="0" smtClean="0"/>
              <a:t>&lt;/tr&gt; &lt;/table&gt;&lt;br&gt;</a:t>
            </a:r>
          </a:p>
          <a:p>
            <a:pPr>
              <a:buNone/>
            </a:pPr>
            <a:r>
              <a:rPr lang="id-ID" sz="1300" dirty="0" smtClean="0"/>
              <a:t>Tabel dengan ROWSPAN&lt;br&gt;</a:t>
            </a:r>
          </a:p>
          <a:p>
            <a:pPr>
              <a:buNone/>
            </a:pPr>
            <a:r>
              <a:rPr lang="id-ID" sz="1300" dirty="0" smtClean="0"/>
              <a:t>&lt;table border=1 width="75%"&gt;</a:t>
            </a:r>
          </a:p>
          <a:p>
            <a:pPr>
              <a:buNone/>
            </a:pPr>
            <a:r>
              <a:rPr lang="id-ID" sz="1300" dirty="0" smtClean="0"/>
              <a:t>&lt;tr&gt;</a:t>
            </a:r>
          </a:p>
          <a:p>
            <a:pPr>
              <a:buNone/>
            </a:pPr>
            <a:r>
              <a:rPr lang="id-ID" sz="1300" dirty="0" smtClean="0"/>
              <a:t>&lt;td  rowspan=2 align="center"&gt;Data1&lt;/td&gt;</a:t>
            </a:r>
          </a:p>
          <a:p>
            <a:pPr>
              <a:buNone/>
            </a:pPr>
            <a:r>
              <a:rPr lang="id-ID" sz="1300" dirty="0" smtClean="0"/>
              <a:t>&lt;td align="center"&gt;Data 2&lt;/td&gt;</a:t>
            </a:r>
          </a:p>
          <a:p>
            <a:pPr>
              <a:buNone/>
            </a:pPr>
            <a:r>
              <a:rPr lang="id-ID" sz="1300" dirty="0" smtClean="0"/>
              <a:t>&lt;td align="center"&gt;Data 3&lt;/td&gt;</a:t>
            </a:r>
          </a:p>
          <a:p>
            <a:pPr>
              <a:buNone/>
            </a:pPr>
            <a:r>
              <a:rPr lang="id-ID" sz="1300" dirty="0" smtClean="0"/>
              <a:t>&lt;td  align="center"&gt;Data 4&lt;/td&gt;</a:t>
            </a:r>
          </a:p>
          <a:p>
            <a:pPr>
              <a:buNone/>
            </a:pPr>
            <a:r>
              <a:rPr lang="id-ID" sz="1300" dirty="0" smtClean="0"/>
              <a:t>&lt;/tr&gt;</a:t>
            </a:r>
          </a:p>
          <a:p>
            <a:pPr>
              <a:buNone/>
            </a:pPr>
            <a:r>
              <a:rPr lang="id-ID" sz="1300" dirty="0" smtClean="0"/>
              <a:t>&lt;tr&gt;</a:t>
            </a:r>
          </a:p>
          <a:p>
            <a:pPr>
              <a:buNone/>
            </a:pPr>
            <a:r>
              <a:rPr lang="id-ID" sz="1300" dirty="0" smtClean="0"/>
              <a:t>&lt;td align="center"&gt;Data 2&lt;/td&gt;</a:t>
            </a:r>
          </a:p>
          <a:p>
            <a:pPr>
              <a:buNone/>
            </a:pPr>
            <a:r>
              <a:rPr lang="id-ID" sz="1300" dirty="0" smtClean="0"/>
              <a:t>&lt;td align="center"&gt;Data 3&lt;/td&gt;</a:t>
            </a:r>
          </a:p>
          <a:p>
            <a:pPr>
              <a:buNone/>
            </a:pPr>
            <a:r>
              <a:rPr lang="id-ID" sz="1300" dirty="0" smtClean="0"/>
              <a:t>&lt;td  align="center"&gt;Data 4&lt;/td&gt;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371600"/>
            <a:ext cx="3962400" cy="5202936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>
              <a:buNone/>
            </a:pPr>
            <a:r>
              <a:rPr lang="id-ID" sz="2800" dirty="0" smtClean="0"/>
              <a:t>&lt;/tr&gt;</a:t>
            </a:r>
          </a:p>
          <a:p>
            <a:pPr>
              <a:buNone/>
            </a:pPr>
            <a:r>
              <a:rPr lang="id-ID" sz="2800" dirty="0" smtClean="0"/>
              <a:t>&lt;/table&gt;&lt;br&gt;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 Gabungan ROWSPAN dan COLSPAN&lt;br&gt;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&lt;table border=1 width="75%"&gt;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&lt;tr&gt;&lt;th rowspan=2 colspan=2&gt;&lt;/th&gt;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 colspan=2&gt;COLSPAN&lt;/th&gt;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&lt;th&gt;Kolom 1&lt;/th&gt;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&lt;th&gt;Kolom 2&lt;/th&gt;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 rowspan=2&gt;ROWSPAN&lt;/th&gt;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&lt;th&gt;Baris 1&lt;/th&gt;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 align="center"&gt;1,1&lt;/td&gt;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 align="center"&gt;1,2&lt;/td&gt;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&lt;th&gt;Baris 1&lt;/th&gt;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 align="center"&gt;1,1&lt;/td&gt;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&lt;td align="center"&gt;1,2&lt;/td&gt;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&lt;/tr&gt;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&lt;/table&gt;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&lt;/body&gt;&lt;/html&gt;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6629400" cy="52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Tabel Sederhana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lnSpcReduction="10000"/>
          </a:bodyPr>
          <a:lstStyle/>
          <a:p>
            <a:r>
              <a:rPr lang="id-ID" dirty="0" smtClean="0">
                <a:latin typeface="Comic Sans MS" pitchFamily="66" charset="0"/>
              </a:rPr>
              <a:t>Untuk membuat suatu tabel minimal diperlukan tiga elemen tabel.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Tag </a:t>
            </a:r>
            <a:r>
              <a:rPr lang="id-ID" b="1" dirty="0" smtClean="0">
                <a:latin typeface="Comic Sans MS" pitchFamily="66" charset="0"/>
              </a:rPr>
              <a:t>TABLE</a:t>
            </a:r>
            <a:r>
              <a:rPr lang="id-ID" dirty="0" smtClean="0">
                <a:latin typeface="Comic Sans MS" pitchFamily="66" charset="0"/>
              </a:rPr>
              <a:t> digunakan sebagai awal pembuatan tabel, tag </a:t>
            </a:r>
            <a:r>
              <a:rPr lang="id-ID" b="1" dirty="0" smtClean="0">
                <a:latin typeface="Comic Sans MS" pitchFamily="66" charset="0"/>
              </a:rPr>
              <a:t>TR</a:t>
            </a:r>
            <a:r>
              <a:rPr lang="id-ID" dirty="0" smtClean="0">
                <a:latin typeface="Comic Sans MS" pitchFamily="66" charset="0"/>
              </a:rPr>
              <a:t> digunakan untuk mendifinisikan berapa banyak baris pada tabel, dan tag </a:t>
            </a:r>
            <a:r>
              <a:rPr lang="id-ID" b="1" dirty="0" smtClean="0">
                <a:latin typeface="Comic Sans MS" pitchFamily="66" charset="0"/>
              </a:rPr>
              <a:t>TD </a:t>
            </a:r>
            <a:r>
              <a:rPr lang="id-ID" dirty="0" smtClean="0">
                <a:latin typeface="Comic Sans MS" pitchFamily="66" charset="0"/>
              </a:rPr>
              <a:t>digunakan untuk menampung sel data dari tabel tersebut.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Contoh</a:t>
            </a:r>
            <a:r>
              <a:rPr lang="en-US" dirty="0" smtClean="0">
                <a:latin typeface="Comic Sans MS" pitchFamily="66" charset="0"/>
              </a:rPr>
              <a:t>:</a:t>
            </a:r>
          </a:p>
          <a:p>
            <a:pPr marL="365125" indent="-4763">
              <a:buNone/>
            </a:pPr>
            <a:r>
              <a:rPr lang="id-ID" sz="2000" b="1" dirty="0" smtClean="0">
                <a:solidFill>
                  <a:srgbClr val="002060"/>
                </a:solidFill>
              </a:rPr>
              <a:t>&lt;table&gt;  </a:t>
            </a:r>
          </a:p>
          <a:p>
            <a:pPr marL="365125" indent="-4763">
              <a:buNone/>
            </a:pPr>
            <a:r>
              <a:rPr lang="id-ID" sz="2000" b="1" dirty="0" smtClean="0">
                <a:solidFill>
                  <a:srgbClr val="002060"/>
                </a:solidFill>
              </a:rPr>
              <a:t>&lt;tr&gt;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marL="365125" indent="-4763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	</a:t>
            </a:r>
            <a:r>
              <a:rPr lang="id-ID" sz="2000" b="1" dirty="0" smtClean="0">
                <a:solidFill>
                  <a:srgbClr val="002060"/>
                </a:solidFill>
              </a:rPr>
              <a:t>&lt;td&gt;Tabel sederhana Tanpa border&lt;/td&gt; 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marL="365125" indent="-4763">
              <a:buNone/>
            </a:pPr>
            <a:r>
              <a:rPr lang="id-ID" sz="2000" b="1" dirty="0" smtClean="0">
                <a:solidFill>
                  <a:srgbClr val="002060"/>
                </a:solidFill>
              </a:rPr>
              <a:t>&lt;/tr&gt;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marL="365125" indent="-4763">
              <a:buNone/>
            </a:pPr>
            <a:r>
              <a:rPr lang="id-ID" sz="2000" b="1" dirty="0" smtClean="0">
                <a:solidFill>
                  <a:srgbClr val="002060"/>
                </a:solidFill>
              </a:rPr>
              <a:t>&lt;/table&gt; </a:t>
            </a:r>
          </a:p>
          <a:p>
            <a:pPr>
              <a:buNone/>
            </a:pPr>
            <a:endParaRPr lang="id-ID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lnSpcReduction="10000"/>
          </a:bodyPr>
          <a:lstStyle/>
          <a:p>
            <a:r>
              <a:rPr lang="id-ID" dirty="0" smtClean="0">
                <a:latin typeface="Comic Sans MS" pitchFamily="66" charset="0"/>
              </a:rPr>
              <a:t>Untuk membuat garis batas, dapat ditambahkan dengan atribut </a:t>
            </a:r>
            <a:r>
              <a:rPr lang="id-ID" b="1" dirty="0" smtClean="0">
                <a:latin typeface="Comic Sans MS" pitchFamily="66" charset="0"/>
              </a:rPr>
              <a:t>border</a:t>
            </a:r>
            <a:r>
              <a:rPr lang="id-ID" dirty="0" smtClean="0">
                <a:latin typeface="Comic Sans MS" pitchFamily="66" charset="0"/>
              </a:rPr>
              <a:t> seperti berikut :  </a:t>
            </a:r>
          </a:p>
          <a:p>
            <a:pPr marL="365125" indent="-4763">
              <a:buNone/>
            </a:pPr>
            <a:r>
              <a:rPr lang="id-ID" sz="2000" dirty="0" smtClean="0">
                <a:solidFill>
                  <a:srgbClr val="002060"/>
                </a:solidFill>
                <a:latin typeface="+mj-lt"/>
              </a:rPr>
              <a:t>&lt;table border=1&gt;</a:t>
            </a:r>
            <a:endParaRPr lang="en-US" sz="20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000" dirty="0" smtClean="0">
                <a:solidFill>
                  <a:srgbClr val="002060"/>
                </a:solidFill>
                <a:latin typeface="+mj-lt"/>
              </a:rPr>
              <a:t>&lt;tr&gt;</a:t>
            </a:r>
            <a:endParaRPr lang="en-US" sz="20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000" dirty="0" smtClean="0">
                <a:solidFill>
                  <a:srgbClr val="002060"/>
                </a:solidFill>
                <a:latin typeface="+mj-lt"/>
              </a:rPr>
              <a:t>&lt;td&gt;Tabel sederhana dengan menggunakan border.&lt;/td&gt;</a:t>
            </a:r>
            <a:endParaRPr lang="en-US" sz="20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000" dirty="0" smtClean="0">
                <a:solidFill>
                  <a:srgbClr val="002060"/>
                </a:solidFill>
                <a:latin typeface="+mj-lt"/>
              </a:rPr>
              <a:t>&lt;/tr&gt;&lt;/table&gt; </a:t>
            </a:r>
            <a:endParaRPr lang="en-US" sz="2000" dirty="0" smtClean="0">
              <a:solidFill>
                <a:srgbClr val="002060"/>
              </a:solidFill>
              <a:latin typeface="+mj-lt"/>
            </a:endParaRPr>
          </a:p>
          <a:p>
            <a:pPr>
              <a:buNone/>
            </a:pPr>
            <a:endParaRPr lang="id-ID" sz="2000" dirty="0" smtClean="0">
              <a:solidFill>
                <a:srgbClr val="0070C0"/>
              </a:solidFill>
              <a:latin typeface="+mj-lt"/>
            </a:endParaRPr>
          </a:p>
          <a:p>
            <a:r>
              <a:rPr lang="id-ID" dirty="0" smtClean="0">
                <a:latin typeface="Comic Sans MS" pitchFamily="66" charset="0"/>
              </a:rPr>
              <a:t>Lebar dari border dapat diatur dengan memberikan nilai pada atribut tersebut   </a:t>
            </a:r>
          </a:p>
          <a:p>
            <a:pPr marL="360363" indent="0">
              <a:buNone/>
            </a:pPr>
            <a:r>
              <a:rPr lang="id-ID" sz="2000" dirty="0" smtClean="0">
                <a:solidFill>
                  <a:srgbClr val="002060"/>
                </a:solidFill>
                <a:latin typeface="+mj-lt"/>
              </a:rPr>
              <a:t>&lt;table border=6&gt;</a:t>
            </a:r>
            <a:endParaRPr lang="en-US" sz="2000" dirty="0" smtClean="0">
              <a:solidFill>
                <a:srgbClr val="002060"/>
              </a:solidFill>
              <a:latin typeface="+mj-lt"/>
            </a:endParaRPr>
          </a:p>
          <a:p>
            <a:pPr marL="360363" indent="0">
              <a:buNone/>
            </a:pPr>
            <a:r>
              <a:rPr lang="id-ID" sz="2000" dirty="0" smtClean="0">
                <a:solidFill>
                  <a:srgbClr val="002060"/>
                </a:solidFill>
                <a:latin typeface="+mj-lt"/>
              </a:rPr>
              <a:t>&lt;tr&gt;</a:t>
            </a:r>
            <a:endParaRPr lang="en-US" sz="2000" dirty="0" smtClean="0">
              <a:solidFill>
                <a:srgbClr val="002060"/>
              </a:solidFill>
              <a:latin typeface="+mj-lt"/>
            </a:endParaRPr>
          </a:p>
          <a:p>
            <a:pPr marL="360363" indent="0">
              <a:buNone/>
            </a:pPr>
            <a:r>
              <a:rPr lang="id-ID" sz="2000" dirty="0" smtClean="0">
                <a:solidFill>
                  <a:srgbClr val="002060"/>
                </a:solidFill>
                <a:latin typeface="+mj-lt"/>
              </a:rPr>
              <a:t>&lt;td&gt;Tabel sederhana dengan menggunakan border=6.&lt;/td&gt;</a:t>
            </a:r>
            <a:endParaRPr lang="en-US" sz="2000" dirty="0" smtClean="0">
              <a:solidFill>
                <a:srgbClr val="002060"/>
              </a:solidFill>
              <a:latin typeface="+mj-lt"/>
            </a:endParaRPr>
          </a:p>
          <a:p>
            <a:pPr marL="360363" indent="0">
              <a:buNone/>
            </a:pPr>
            <a:r>
              <a:rPr lang="id-ID" sz="2000" dirty="0" smtClean="0">
                <a:solidFill>
                  <a:srgbClr val="002060"/>
                </a:solidFill>
                <a:latin typeface="+mj-lt"/>
              </a:rPr>
              <a:t>&lt;/tr&gt;&lt;/table&gt;</a:t>
            </a:r>
            <a:endParaRPr lang="id-ID" sz="20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62500" lnSpcReduction="20000"/>
          </a:bodyPr>
          <a:lstStyle/>
          <a:p>
            <a:pPr marL="4763" indent="-4763">
              <a:buNone/>
            </a:pPr>
            <a:r>
              <a:rPr lang="en-US" dirty="0" smtClean="0"/>
              <a:t>&lt;html&gt;</a:t>
            </a:r>
          </a:p>
          <a:p>
            <a:pPr marL="4763" indent="-4763">
              <a:buNone/>
            </a:pPr>
            <a:r>
              <a:rPr lang="en-US" dirty="0" smtClean="0"/>
              <a:t>&lt;body&gt;</a:t>
            </a:r>
          </a:p>
          <a:p>
            <a:pPr marL="4763" indent="-4763">
              <a:buNone/>
            </a:pPr>
            <a:r>
              <a:rPr lang="en-US" dirty="0" smtClean="0"/>
              <a:t>&lt;table&gt;  </a:t>
            </a:r>
          </a:p>
          <a:p>
            <a:pPr marL="297371" lvl="1" indent="-4763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297371" lvl="1" indent="-4763">
              <a:buNone/>
            </a:pPr>
            <a:r>
              <a:rPr lang="en-US" dirty="0" smtClean="0"/>
              <a:t>		&lt;</a:t>
            </a:r>
            <a:r>
              <a:rPr lang="en-US" dirty="0" smtClean="0"/>
              <a:t>td&gt;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border&lt;/td&gt; </a:t>
            </a:r>
          </a:p>
          <a:p>
            <a:pPr marL="297371" lvl="1" indent="-4763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763" indent="-4763">
              <a:buNone/>
            </a:pPr>
            <a:r>
              <a:rPr lang="en-US" dirty="0" smtClean="0"/>
              <a:t>&lt;/table&gt;&lt;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4763" indent="-4763">
              <a:buNone/>
            </a:pPr>
            <a:r>
              <a:rPr lang="en-US" dirty="0" smtClean="0"/>
              <a:t>&lt;table border=1&gt;</a:t>
            </a:r>
          </a:p>
          <a:p>
            <a:pPr marL="297371" lvl="1" indent="-4763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297371" lvl="1" indent="-4763">
              <a:buNone/>
            </a:pPr>
            <a:r>
              <a:rPr lang="en-US" dirty="0" smtClean="0"/>
              <a:t>		&lt;</a:t>
            </a:r>
            <a:r>
              <a:rPr lang="en-US" dirty="0" smtClean="0"/>
              <a:t>td&gt;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border.&lt;/td&gt;</a:t>
            </a:r>
          </a:p>
          <a:p>
            <a:pPr marL="297371" lvl="1" indent="-4763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763" indent="-4763">
              <a:buNone/>
            </a:pPr>
            <a:r>
              <a:rPr lang="en-US" dirty="0" smtClean="0"/>
              <a:t>&lt;/</a:t>
            </a:r>
            <a:r>
              <a:rPr lang="en-US" dirty="0" smtClean="0"/>
              <a:t>table&gt;&lt;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4763" indent="-4763">
              <a:buNone/>
            </a:pPr>
            <a:r>
              <a:rPr lang="en-US" dirty="0" smtClean="0"/>
              <a:t>&lt;</a:t>
            </a:r>
            <a:r>
              <a:rPr lang="en-US" dirty="0" smtClean="0"/>
              <a:t>table border=6&gt;</a:t>
            </a:r>
          </a:p>
          <a:p>
            <a:pPr marL="297371" lvl="1" indent="-4763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297371" lvl="1" indent="-4763">
              <a:buNone/>
            </a:pPr>
            <a:r>
              <a:rPr lang="en-US" dirty="0" smtClean="0"/>
              <a:t>		&lt;</a:t>
            </a:r>
            <a:r>
              <a:rPr lang="en-US" dirty="0" smtClean="0"/>
              <a:t>td&gt;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border=6.&lt;/td&gt;</a:t>
            </a:r>
          </a:p>
          <a:p>
            <a:pPr marL="297371" lvl="1" indent="-4763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763" indent="-4763">
              <a:buNone/>
            </a:pPr>
            <a:r>
              <a:rPr lang="en-US" dirty="0" smtClean="0"/>
              <a:t>&lt;/</a:t>
            </a:r>
            <a:r>
              <a:rPr lang="en-US" dirty="0" smtClean="0"/>
              <a:t>table&gt;</a:t>
            </a:r>
          </a:p>
          <a:p>
            <a:pPr marL="4763" indent="-4763">
              <a:buNone/>
            </a:pPr>
            <a:r>
              <a:rPr lang="en-US" dirty="0" smtClean="0"/>
              <a:t>&lt;/body&gt;</a:t>
            </a:r>
          </a:p>
          <a:p>
            <a:pPr marL="4763" indent="-4763">
              <a:buNone/>
            </a:pPr>
            <a:r>
              <a:rPr lang="en-US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467600" cy="499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Tabel Dua Dimensi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>
                <a:latin typeface="Comic Sans MS" pitchFamily="66" charset="0"/>
              </a:rPr>
              <a:t>Tabel biasanya tidak hanya terdiri dari dari 1 dimensi atau 1 kolom saja , tapi bisa 2, 3 atau sesuai dengan kebutuhan kita. </a:t>
            </a: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Contoh berikut adalah pengembangan dari tabel diatas dengan dengan menambahkan 2 kolom lagi didalamnya</a:t>
            </a:r>
            <a:endParaRPr lang="en-US" dirty="0" smtClean="0">
              <a:latin typeface="Comic Sans MS" pitchFamily="66" charset="0"/>
            </a:endParaRPr>
          </a:p>
          <a:p>
            <a:pPr marL="365125" indent="-4763">
              <a:buNone/>
            </a:pPr>
            <a:endParaRPr lang="en-US" sz="2400" dirty="0" smtClean="0">
              <a:solidFill>
                <a:srgbClr val="0070C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&lt;table border=5&gt;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&lt;tr&gt;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814388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&lt;td&gt;Tabel Kolom Pertama&lt;/td&gt;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814388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&lt;td&gt;Tabel Kolom Kedua&lt;/td&gt;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814388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&lt;td&gt;Tabel Kolom ketiga&lt;/td&gt;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&lt;/tr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&gt;</a:t>
            </a: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&lt;/table&gt; 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Tabel</a:t>
            </a:r>
            <a:r>
              <a:rPr lang="en-US" b="1" dirty="0" smtClean="0"/>
              <a:t> </a:t>
            </a:r>
            <a:r>
              <a:rPr lang="en-US" b="1" dirty="0" err="1" smtClean="0"/>
              <a:t>dua</a:t>
            </a:r>
            <a:r>
              <a:rPr lang="en-US" b="1" dirty="0" smtClean="0"/>
              <a:t> </a:t>
            </a:r>
            <a:r>
              <a:rPr lang="en-US" b="1" dirty="0" err="1" smtClean="0"/>
              <a:t>dimensi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mic Sans MS" pitchFamily="66" charset="0"/>
              </a:rPr>
              <a:t>T</a:t>
            </a:r>
            <a:r>
              <a:rPr lang="id-ID" dirty="0" smtClean="0">
                <a:latin typeface="Comic Sans MS" pitchFamily="66" charset="0"/>
              </a:rPr>
              <a:t>abel dua dimensi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mem</a:t>
            </a:r>
            <a:r>
              <a:rPr lang="id-ID" dirty="0" smtClean="0">
                <a:latin typeface="Comic Sans MS" pitchFamily="66" charset="0"/>
              </a:rPr>
              <a:t>butuhkan elemen TR sebanyak 2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>kemudian kolom tabel </a:t>
            </a:r>
            <a:r>
              <a:rPr lang="en-US" dirty="0" smtClean="0">
                <a:latin typeface="Comic Sans MS" pitchFamily="66" charset="0"/>
              </a:rPr>
              <a:t>d</a:t>
            </a:r>
            <a:r>
              <a:rPr lang="id-ID" dirty="0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se</a:t>
            </a:r>
            <a:r>
              <a:rPr lang="id-ID" dirty="0" smtClean="0">
                <a:latin typeface="Comic Sans MS" pitchFamily="66" charset="0"/>
              </a:rPr>
              <a:t>suaikan dengan data.  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id-ID" dirty="0" smtClean="0"/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&lt;table border=5&gt;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&lt;tr&gt;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723900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&lt;td&gt;Baris 1 Kolom 1 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723900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&lt;td&gt;Baris 1 Kolom 2 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723900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&lt;td&gt;Baris 1 Kolom 3 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&lt;/tr&gt;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&lt;tr&gt;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723900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&lt;td&gt;Baris 2 Kolom 1 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723900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&lt;td&gt;Baris 2 Kolom 2 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723900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&lt;td&gt;Baris 2 Kolom 3 &lt;/td&gt;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&lt;/tr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&gt;</a:t>
            </a:r>
          </a:p>
          <a:p>
            <a:pPr marL="365125" indent="-4763">
              <a:buNone/>
            </a:pPr>
            <a:r>
              <a:rPr lang="id-ID" sz="2400" dirty="0" smtClean="0">
                <a:solidFill>
                  <a:srgbClr val="002060"/>
                </a:solidFill>
                <a:latin typeface="+mj-lt"/>
              </a:rPr>
              <a:t>&lt;/table&gt; </a:t>
            </a:r>
            <a:endParaRPr lang="id-ID" sz="24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219</TotalTime>
  <Words>2027</Words>
  <Application>Microsoft Office PowerPoint</Application>
  <PresentationFormat>On-screen Show (4:3)</PresentationFormat>
  <Paragraphs>353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Urban</vt:lpstr>
      <vt:lpstr>Membuat Tabel</vt:lpstr>
      <vt:lpstr>Tag  Pembuatan Tabel </vt:lpstr>
      <vt:lpstr>Atribut Tabel</vt:lpstr>
      <vt:lpstr>Tabel Sederhana</vt:lpstr>
      <vt:lpstr>Contoh</vt:lpstr>
      <vt:lpstr>Contoh Lengkap</vt:lpstr>
      <vt:lpstr>Hasil</vt:lpstr>
      <vt:lpstr>Tabel Dua Dimensi</vt:lpstr>
      <vt:lpstr>Tabel dua dimensi</vt:lpstr>
      <vt:lpstr>Contoh Lengkap</vt:lpstr>
      <vt:lpstr>Hasil</vt:lpstr>
      <vt:lpstr>Judul Tabel</vt:lpstr>
      <vt:lpstr>Contoh</vt:lpstr>
      <vt:lpstr>Contoh</vt:lpstr>
      <vt:lpstr>Hasil</vt:lpstr>
      <vt:lpstr>Sel Kosong </vt:lpstr>
      <vt:lpstr>Contoh</vt:lpstr>
      <vt:lpstr>Hasil</vt:lpstr>
      <vt:lpstr>Perataan Tabel</vt:lpstr>
      <vt:lpstr>Contoh</vt:lpstr>
      <vt:lpstr>Hasil</vt:lpstr>
      <vt:lpstr>Mengatur Lebar Tabel</vt:lpstr>
      <vt:lpstr>Contoh:</vt:lpstr>
      <vt:lpstr>Hasil</vt:lpstr>
      <vt:lpstr>Pewarnaan Tabel </vt:lpstr>
      <vt:lpstr>Atribut pewarnaan Tabel</vt:lpstr>
      <vt:lpstr>Contoh</vt:lpstr>
      <vt:lpstr>Hasil</vt:lpstr>
      <vt:lpstr>Mengatur Spasi Tabel</vt:lpstr>
      <vt:lpstr>Contoh</vt:lpstr>
      <vt:lpstr>Hasil</vt:lpstr>
      <vt:lpstr>Menggabungkan Kolom dan Baris</vt:lpstr>
      <vt:lpstr>Contoh</vt:lpstr>
      <vt:lpstr>Hasil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Pemanfaatan Tabel</dc:title>
  <dc:creator>river</dc:creator>
  <cp:lastModifiedBy>lenovo</cp:lastModifiedBy>
  <cp:revision>115</cp:revision>
  <dcterms:created xsi:type="dcterms:W3CDTF">2006-08-16T00:00:00Z</dcterms:created>
  <dcterms:modified xsi:type="dcterms:W3CDTF">2015-05-08T02:53:01Z</dcterms:modified>
</cp:coreProperties>
</file>