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316" r:id="rId14"/>
    <p:sldId id="270" r:id="rId15"/>
    <p:sldId id="271" r:id="rId16"/>
    <p:sldId id="272" r:id="rId17"/>
    <p:sldId id="273" r:id="rId18"/>
    <p:sldId id="274" r:id="rId19"/>
    <p:sldId id="289" r:id="rId20"/>
    <p:sldId id="275" r:id="rId21"/>
    <p:sldId id="276" r:id="rId22"/>
    <p:sldId id="277" r:id="rId23"/>
    <p:sldId id="278" r:id="rId24"/>
    <p:sldId id="290" r:id="rId25"/>
    <p:sldId id="279" r:id="rId26"/>
    <p:sldId id="280" r:id="rId27"/>
    <p:sldId id="281" r:id="rId28"/>
    <p:sldId id="282" r:id="rId29"/>
    <p:sldId id="283" r:id="rId30"/>
    <p:sldId id="284" r:id="rId31"/>
    <p:sldId id="287" r:id="rId32"/>
    <p:sldId id="291" r:id="rId33"/>
    <p:sldId id="292" r:id="rId34"/>
    <p:sldId id="294" r:id="rId35"/>
    <p:sldId id="293" r:id="rId36"/>
    <p:sldId id="295" r:id="rId37"/>
    <p:sldId id="296" r:id="rId38"/>
    <p:sldId id="301" r:id="rId39"/>
    <p:sldId id="303" r:id="rId40"/>
    <p:sldId id="302" r:id="rId41"/>
    <p:sldId id="299" r:id="rId42"/>
    <p:sldId id="304" r:id="rId43"/>
    <p:sldId id="306" r:id="rId44"/>
    <p:sldId id="305" r:id="rId45"/>
    <p:sldId id="300" r:id="rId46"/>
    <p:sldId id="307" r:id="rId47"/>
    <p:sldId id="312" r:id="rId48"/>
    <p:sldId id="310" r:id="rId49"/>
    <p:sldId id="311" r:id="rId50"/>
    <p:sldId id="309" r:id="rId51"/>
    <p:sldId id="308" r:id="rId52"/>
    <p:sldId id="298" r:id="rId53"/>
    <p:sldId id="313" r:id="rId54"/>
    <p:sldId id="314" r:id="rId55"/>
    <p:sldId id="317" r:id="rId56"/>
    <p:sldId id="315" r:id="rId57"/>
    <p:sldId id="258"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DE"/>
    <a:srgbClr val="12AE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64" autoAdjust="0"/>
  </p:normalViewPr>
  <p:slideViewPr>
    <p:cSldViewPr snapToGrid="0" snapToObjects="1">
      <p:cViewPr varScale="1">
        <p:scale>
          <a:sx n="70" d="100"/>
          <a:sy n="70" d="100"/>
        </p:scale>
        <p:origin x="-13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3107CC-D95D-41C9-A73A-0CD506EC129D}" type="datetimeFigureOut">
              <a:rPr lang="en-GB" smtClean="0"/>
              <a:t>03/12/2011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33E43-134A-41BB-9491-A86B652E77C7}" type="slidenum">
              <a:rPr lang="en-GB" smtClean="0"/>
              <a:t>‹#›</a:t>
            </a:fld>
            <a:endParaRPr lang="en-GB"/>
          </a:p>
        </p:txBody>
      </p:sp>
    </p:spTree>
    <p:extLst>
      <p:ext uri="{BB962C8B-B14F-4D97-AF65-F5344CB8AC3E}">
        <p14:creationId xmlns:p14="http://schemas.microsoft.com/office/powerpoint/2010/main" val="149136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The </a:t>
            </a:r>
            <a:r>
              <a:rPr lang="en-GB" sz="1200" b="0" i="1" u="none" strike="noStrike" kern="1200" baseline="0" dirty="0" smtClean="0">
                <a:solidFill>
                  <a:schemeClr val="tx1"/>
                </a:solidFill>
                <a:latin typeface="+mn-lt"/>
                <a:ea typeface="+mn-ea"/>
                <a:cs typeface="+mn-cs"/>
              </a:rPr>
              <a:t>DOCTYPE </a:t>
            </a:r>
            <a:r>
              <a:rPr lang="en-GB" sz="1200" b="0" i="0" u="none" strike="noStrike" kern="1200" baseline="0" dirty="0" smtClean="0">
                <a:solidFill>
                  <a:schemeClr val="tx1"/>
                </a:solidFill>
                <a:latin typeface="+mn-lt"/>
                <a:ea typeface="+mn-ea"/>
                <a:cs typeface="+mn-cs"/>
              </a:rPr>
              <a:t>tag always begins with an exclamation point and is always placed at the</a:t>
            </a:r>
          </a:p>
          <a:p>
            <a:r>
              <a:rPr lang="en-GB" sz="1200" b="0" i="0" u="none" strike="noStrike" kern="1200" baseline="0" dirty="0" smtClean="0">
                <a:solidFill>
                  <a:schemeClr val="tx1"/>
                </a:solidFill>
                <a:latin typeface="+mn-lt"/>
                <a:ea typeface="+mn-ea"/>
                <a:cs typeface="+mn-cs"/>
              </a:rPr>
              <a:t>beginning of the document, before any other tag. Most HTML tags are not case-sensitive,</a:t>
            </a:r>
          </a:p>
          <a:p>
            <a:r>
              <a:rPr lang="en-GB" sz="1200" b="0" i="0" u="none" strike="noStrike" kern="1200" baseline="0" dirty="0" smtClean="0">
                <a:solidFill>
                  <a:schemeClr val="tx1"/>
                </a:solidFill>
                <a:latin typeface="+mn-lt"/>
                <a:ea typeface="+mn-ea"/>
                <a:cs typeface="+mn-cs"/>
              </a:rPr>
              <a:t>but the word </a:t>
            </a:r>
            <a:r>
              <a:rPr lang="en-GB" sz="1200" b="0" i="1" u="none" strike="noStrike" kern="1200" baseline="0" dirty="0" smtClean="0">
                <a:solidFill>
                  <a:schemeClr val="tx1"/>
                </a:solidFill>
                <a:latin typeface="+mn-lt"/>
                <a:ea typeface="+mn-ea"/>
                <a:cs typeface="+mn-cs"/>
              </a:rPr>
              <a:t>DOCTYPE </a:t>
            </a:r>
            <a:r>
              <a:rPr lang="en-GB" sz="1200" b="0" i="0" u="none" strike="noStrike" kern="1200" baseline="0" dirty="0" smtClean="0">
                <a:solidFill>
                  <a:schemeClr val="tx1"/>
                </a:solidFill>
                <a:latin typeface="+mn-lt"/>
                <a:ea typeface="+mn-ea"/>
                <a:cs typeface="+mn-cs"/>
              </a:rPr>
              <a:t>should always be uppercase.</a:t>
            </a:r>
          </a:p>
          <a:p>
            <a:r>
              <a:rPr lang="en-GB" sz="1200" b="0" i="0" u="none" strike="noStrike" kern="1200" baseline="0" dirty="0" smtClean="0">
                <a:solidFill>
                  <a:schemeClr val="tx1"/>
                </a:solidFill>
                <a:latin typeface="+mn-lt"/>
                <a:ea typeface="+mn-ea"/>
                <a:cs typeface="+mn-cs"/>
              </a:rPr>
              <a:t>Using the </a:t>
            </a:r>
            <a:r>
              <a:rPr lang="en-GB" sz="1200" b="0" i="1" u="none" strike="noStrike" kern="1200" baseline="0" dirty="0" smtClean="0">
                <a:solidFill>
                  <a:schemeClr val="tx1"/>
                </a:solidFill>
                <a:latin typeface="+mn-lt"/>
                <a:ea typeface="+mn-ea"/>
                <a:cs typeface="+mn-cs"/>
              </a:rPr>
              <a:t>DOCTYPE </a:t>
            </a:r>
            <a:r>
              <a:rPr lang="en-GB" sz="1200" b="0" i="0" u="none" strike="noStrike" kern="1200" baseline="0" dirty="0" smtClean="0">
                <a:solidFill>
                  <a:schemeClr val="tx1"/>
                </a:solidFill>
                <a:latin typeface="+mn-lt"/>
                <a:ea typeface="+mn-ea"/>
                <a:cs typeface="+mn-cs"/>
              </a:rPr>
              <a:t>tag is like signing a contract. It is an optional tag, but when you use</a:t>
            </a:r>
          </a:p>
          <a:p>
            <a:r>
              <a:rPr lang="en-GB" sz="1200" b="0" i="0" u="none" strike="noStrike" kern="1200" baseline="0" dirty="0" smtClean="0">
                <a:solidFill>
                  <a:schemeClr val="tx1"/>
                </a:solidFill>
                <a:latin typeface="+mn-lt"/>
                <a:ea typeface="+mn-ea"/>
                <a:cs typeface="+mn-cs"/>
              </a:rPr>
              <a:t>it, you are promising that your coding will conform to certain standards. When a Web</a:t>
            </a:r>
          </a:p>
          <a:p>
            <a:r>
              <a:rPr lang="en-GB" sz="1200" b="0" i="0" u="none" strike="noStrike" kern="1200" baseline="0" dirty="0" smtClean="0">
                <a:solidFill>
                  <a:schemeClr val="tx1"/>
                </a:solidFill>
                <a:latin typeface="+mn-lt"/>
                <a:ea typeface="+mn-ea"/>
                <a:cs typeface="+mn-cs"/>
              </a:rPr>
              <a:t>browser encounters a </a:t>
            </a:r>
            <a:r>
              <a:rPr lang="en-GB" sz="1200" b="0" i="1" u="none" strike="noStrike" kern="1200" baseline="0" dirty="0" smtClean="0">
                <a:solidFill>
                  <a:schemeClr val="tx1"/>
                </a:solidFill>
                <a:latin typeface="+mn-lt"/>
                <a:ea typeface="+mn-ea"/>
                <a:cs typeface="+mn-cs"/>
              </a:rPr>
              <a:t>DOCTYPE </a:t>
            </a:r>
            <a:r>
              <a:rPr lang="en-GB" sz="1200" b="0" i="0" u="none" strike="noStrike" kern="1200" baseline="0" dirty="0" smtClean="0">
                <a:solidFill>
                  <a:schemeClr val="tx1"/>
                </a:solidFill>
                <a:latin typeface="+mn-lt"/>
                <a:ea typeface="+mn-ea"/>
                <a:cs typeface="+mn-cs"/>
              </a:rPr>
              <a:t>tag, it processes the page in </a:t>
            </a:r>
            <a:r>
              <a:rPr lang="en-GB" sz="1200" b="0" i="1" u="none" strike="noStrike" kern="1200" baseline="0" dirty="0" smtClean="0">
                <a:solidFill>
                  <a:schemeClr val="tx1"/>
                </a:solidFill>
                <a:latin typeface="+mn-lt"/>
                <a:ea typeface="+mn-ea"/>
                <a:cs typeface="+mn-cs"/>
              </a:rPr>
              <a:t>standards mode</a:t>
            </a:r>
            <a:r>
              <a:rPr lang="en-GB" sz="1200" b="0" i="0" u="none" strike="noStrike" kern="1200" baseline="0" dirty="0" smtClean="0">
                <a:solidFill>
                  <a:schemeClr val="tx1"/>
                </a:solidFill>
                <a:latin typeface="+mn-lt"/>
                <a:ea typeface="+mn-ea"/>
                <a:cs typeface="+mn-cs"/>
              </a:rPr>
              <a:t>. When it</a:t>
            </a:r>
          </a:p>
          <a:p>
            <a:r>
              <a:rPr lang="en-GB" sz="1200" b="0" i="0" u="none" strike="noStrike" kern="1200" baseline="0" dirty="0" smtClean="0">
                <a:solidFill>
                  <a:schemeClr val="tx1"/>
                </a:solidFill>
                <a:latin typeface="+mn-lt"/>
                <a:ea typeface="+mn-ea"/>
                <a:cs typeface="+mn-cs"/>
              </a:rPr>
              <a:t>doesn’t encounter the </a:t>
            </a:r>
            <a:r>
              <a:rPr lang="en-GB" sz="1200" b="0" i="1" u="none" strike="noStrike" kern="1200" baseline="0" dirty="0" smtClean="0">
                <a:solidFill>
                  <a:schemeClr val="tx1"/>
                </a:solidFill>
                <a:latin typeface="+mn-lt"/>
                <a:ea typeface="+mn-ea"/>
                <a:cs typeface="+mn-cs"/>
              </a:rPr>
              <a:t>DOCTYPE </a:t>
            </a:r>
            <a:r>
              <a:rPr lang="en-GB" sz="1200" b="0" i="0" u="none" strike="noStrike" kern="1200" baseline="0" dirty="0" smtClean="0">
                <a:solidFill>
                  <a:schemeClr val="tx1"/>
                </a:solidFill>
                <a:latin typeface="+mn-lt"/>
                <a:ea typeface="+mn-ea"/>
                <a:cs typeface="+mn-cs"/>
              </a:rPr>
              <a:t>tag, it assumes that there is something quirky about the</a:t>
            </a:r>
          </a:p>
          <a:p>
            <a:r>
              <a:rPr lang="en-GB" sz="1200" b="0" i="0" u="none" strike="noStrike" kern="1200" baseline="0" dirty="0" smtClean="0">
                <a:solidFill>
                  <a:schemeClr val="tx1"/>
                </a:solidFill>
                <a:latin typeface="+mn-lt"/>
                <a:ea typeface="+mn-ea"/>
                <a:cs typeface="+mn-cs"/>
              </a:rPr>
              <a:t>page, and processes the page in </a:t>
            </a:r>
            <a:r>
              <a:rPr lang="en-GB" sz="1200" b="0" i="1" u="none" strike="noStrike" kern="1200" baseline="0" dirty="0" smtClean="0">
                <a:solidFill>
                  <a:schemeClr val="tx1"/>
                </a:solidFill>
                <a:latin typeface="+mn-lt"/>
                <a:ea typeface="+mn-ea"/>
                <a:cs typeface="+mn-cs"/>
              </a:rPr>
              <a:t>quirks mode</a:t>
            </a:r>
            <a:r>
              <a:rPr lang="en-GB" sz="1200" b="0" i="0" u="none" strike="noStrike" kern="1200" baseline="0" dirty="0" smtClean="0">
                <a:solidFill>
                  <a:schemeClr val="tx1"/>
                </a:solidFill>
                <a:latin typeface="+mn-lt"/>
                <a:ea typeface="+mn-ea"/>
                <a:cs typeface="+mn-cs"/>
              </a:rPr>
              <a:t>. When the browser sees the tag </a:t>
            </a:r>
            <a:r>
              <a:rPr lang="en-GB" sz="1200" b="0" i="1" u="none" strike="noStrike" kern="1200" baseline="0" dirty="0" smtClean="0">
                <a:solidFill>
                  <a:schemeClr val="tx1"/>
                </a:solidFill>
                <a:latin typeface="+mn-lt"/>
                <a:ea typeface="+mn-ea"/>
                <a:cs typeface="+mn-cs"/>
              </a:rPr>
              <a:t>&lt;!DOCTYPE</a:t>
            </a:r>
          </a:p>
          <a:p>
            <a:r>
              <a:rPr lang="en-GB" sz="1200" b="0" i="1" u="none" strike="noStrike" kern="1200" baseline="0" dirty="0" smtClean="0">
                <a:solidFill>
                  <a:schemeClr val="tx1"/>
                </a:solidFill>
                <a:latin typeface="+mn-lt"/>
                <a:ea typeface="+mn-ea"/>
                <a:cs typeface="+mn-cs"/>
              </a:rPr>
              <a:t>html&gt;</a:t>
            </a:r>
            <a:r>
              <a:rPr lang="en-GB" sz="1200" b="0" i="0" u="none" strike="noStrike" kern="1200" baseline="0" dirty="0" smtClean="0">
                <a:solidFill>
                  <a:schemeClr val="tx1"/>
                </a:solidFill>
                <a:latin typeface="+mn-lt"/>
                <a:ea typeface="+mn-ea"/>
                <a:cs typeface="+mn-cs"/>
              </a:rPr>
              <a:t>, it assumes you are using HTML5.</a:t>
            </a:r>
            <a:endParaRPr lang="en-GB" dirty="0"/>
          </a:p>
        </p:txBody>
      </p:sp>
      <p:sp>
        <p:nvSpPr>
          <p:cNvPr id="4" name="Slide Number Placeholder 3"/>
          <p:cNvSpPr>
            <a:spLocks noGrp="1"/>
          </p:cNvSpPr>
          <p:nvPr>
            <p:ph type="sldNum" sz="quarter" idx="10"/>
          </p:nvPr>
        </p:nvSpPr>
        <p:spPr/>
        <p:txBody>
          <a:bodyPr/>
          <a:lstStyle/>
          <a:p>
            <a:fld id="{0C133E43-134A-41BB-9491-A86B652E77C7}" type="slidenum">
              <a:rPr lang="en-GB" smtClean="0"/>
              <a:t>14</a:t>
            </a:fld>
            <a:endParaRPr lang="en-GB"/>
          </a:p>
        </p:txBody>
      </p:sp>
    </p:spTree>
    <p:extLst>
      <p:ext uri="{BB962C8B-B14F-4D97-AF65-F5344CB8AC3E}">
        <p14:creationId xmlns:p14="http://schemas.microsoft.com/office/powerpoint/2010/main" val="1996940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240833" cy="6930625"/>
          </a:xfrm>
          <a:prstGeom prst="rect">
            <a:avLst/>
          </a:prstGeom>
        </p:spPr>
      </p:pic>
      <p:sp>
        <p:nvSpPr>
          <p:cNvPr id="2" name="Title 1"/>
          <p:cNvSpPr>
            <a:spLocks noGrp="1"/>
          </p:cNvSpPr>
          <p:nvPr>
            <p:ph type="ctrTitle" hasCustomPrompt="1"/>
          </p:nvPr>
        </p:nvSpPr>
        <p:spPr>
          <a:xfrm>
            <a:off x="3217337" y="2378650"/>
            <a:ext cx="6019800" cy="867638"/>
          </a:xfrm>
        </p:spPr>
        <p:txBody>
          <a:bodyPr>
            <a:normAutofit/>
          </a:bodyPr>
          <a:lstStyle>
            <a:lvl1pPr algn="l">
              <a:defRPr sz="3200">
                <a:solidFill>
                  <a:srgbClr val="FFFFFF"/>
                </a:solidFill>
                <a:latin typeface="Segoe Light"/>
                <a:cs typeface="Segoe Ligh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3217337" y="3246288"/>
            <a:ext cx="4535219" cy="356233"/>
          </a:xfrm>
        </p:spPr>
        <p:txBody>
          <a:bodyPr>
            <a:normAutofit/>
          </a:bodyPr>
          <a:lstStyle>
            <a:lvl1pPr marL="0" indent="0" algn="l">
              <a:buNone/>
              <a:defRPr sz="200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3182300" y="4257116"/>
            <a:ext cx="843422" cy="365125"/>
          </a:xfrm>
        </p:spPr>
        <p:txBody>
          <a:bodyPr/>
          <a:lstStyle>
            <a:lvl1pPr algn="ctr">
              <a:defRPr>
                <a:solidFill>
                  <a:srgbClr val="FFFFFF"/>
                </a:solidFill>
              </a:defRPr>
            </a:lvl1pPr>
          </a:lstStyle>
          <a:p>
            <a:fld id="{03BB5BDA-7489-D540-BEC7-A4A6A7FC779F}" type="datetimeFigureOut">
              <a:rPr lang="en-US" smtClean="0"/>
              <a:pPr/>
              <a:t>12/3/2011</a:t>
            </a:fld>
            <a:endParaRPr lang="en-US" dirty="0"/>
          </a:p>
        </p:txBody>
      </p:sp>
      <p:sp>
        <p:nvSpPr>
          <p:cNvPr id="5" name="Footer Placeholder 4"/>
          <p:cNvSpPr>
            <a:spLocks noGrp="1"/>
          </p:cNvSpPr>
          <p:nvPr>
            <p:ph type="ftr" sz="quarter" idx="11"/>
          </p:nvPr>
        </p:nvSpPr>
        <p:spPr>
          <a:xfrm>
            <a:off x="626532" y="6356350"/>
            <a:ext cx="1556490" cy="365125"/>
          </a:xfrm>
        </p:spPr>
        <p:txBody>
          <a:bodyPr/>
          <a:lstStyle>
            <a:lvl1pPr algn="l">
              <a:defRPr>
                <a:solidFill>
                  <a:srgbClr val="FFFFFF"/>
                </a:solidFill>
              </a:defRPr>
            </a:lvl1pPr>
          </a:lstStyle>
          <a:p>
            <a:endParaRPr lang="en-US" dirty="0"/>
          </a:p>
        </p:txBody>
      </p:sp>
    </p:spTree>
    <p:extLst>
      <p:ext uri="{BB962C8B-B14F-4D97-AF65-F5344CB8AC3E}">
        <p14:creationId xmlns:p14="http://schemas.microsoft.com/office/powerpoint/2010/main" val="341871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79DE"/>
                </a:solidFill>
                <a:latin typeface="Segoe Light"/>
                <a:cs typeface="Segoe Light"/>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latin typeface="Segoe Light"/>
                <a:cs typeface="Segoe Light"/>
              </a:defRPr>
            </a:lvl1pPr>
            <a:lvl2pPr>
              <a:defRPr>
                <a:solidFill>
                  <a:schemeClr val="tx1">
                    <a:lumMod val="75000"/>
                    <a:lumOff val="25000"/>
                  </a:schemeClr>
                </a:solidFill>
                <a:latin typeface="Segoe"/>
                <a:cs typeface="Segoe"/>
              </a:defRPr>
            </a:lvl2pPr>
            <a:lvl3pPr>
              <a:defRPr>
                <a:solidFill>
                  <a:schemeClr val="tx1">
                    <a:lumMod val="75000"/>
                    <a:lumOff val="25000"/>
                  </a:schemeClr>
                </a:solidFill>
                <a:latin typeface="Segoe"/>
                <a:cs typeface="Segoe"/>
              </a:defRPr>
            </a:lvl3pPr>
            <a:lvl4pPr>
              <a:defRPr>
                <a:solidFill>
                  <a:schemeClr val="tx1">
                    <a:lumMod val="75000"/>
                    <a:lumOff val="25000"/>
                  </a:schemeClr>
                </a:solidFill>
                <a:latin typeface="Segoe"/>
                <a:cs typeface="Segoe"/>
              </a:defRPr>
            </a:lvl4pPr>
            <a:lvl5pPr>
              <a:defRPr>
                <a:solidFill>
                  <a:schemeClr val="tx1">
                    <a:lumMod val="75000"/>
                    <a:lumOff val="25000"/>
                  </a:schemeClr>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
        <p:nvSpPr>
          <p:cNvPr id="10"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11"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93167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274638"/>
            <a:ext cx="2057400" cy="5851525"/>
          </a:xfrm>
        </p:spPr>
        <p:txBody>
          <a:bodyPr vert="eaVert"/>
          <a:lstStyle>
            <a:lvl1pPr>
              <a:defRPr>
                <a:solidFill>
                  <a:srgbClr val="0079DE"/>
                </a:solidFill>
                <a:latin typeface="Segoe Light"/>
                <a:cs typeface="Segoe Light"/>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
        <p:nvSpPr>
          <p:cNvPr id="10"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11"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99521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357638"/>
            <a:ext cx="457200" cy="1144688"/>
          </a:xfrm>
          <a:prstGeom prst="rect">
            <a:avLst/>
          </a:prstGeom>
          <a:solidFill>
            <a:srgbClr val="12AEE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356905"/>
            <a:ext cx="8229600" cy="1145421"/>
          </a:xfrm>
        </p:spPr>
        <p:txBody>
          <a:bodyPr>
            <a:normAutofit/>
          </a:bodyPr>
          <a:lstStyle>
            <a:lvl1pPr algn="l">
              <a:defRPr sz="4000">
                <a:solidFill>
                  <a:srgbClr val="0079DE"/>
                </a:solidFill>
                <a:latin typeface="Segoe Light"/>
                <a:cs typeface="Segoe Light"/>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a:solidFill>
                  <a:srgbClr val="404040"/>
                </a:solidFill>
                <a:latin typeface="Segoe Light"/>
                <a:cs typeface="Segoe Light"/>
              </a:defRPr>
            </a:lvl1pPr>
            <a:lvl2pPr>
              <a:defRPr>
                <a:solidFill>
                  <a:srgbClr val="404040"/>
                </a:solidFill>
                <a:latin typeface="Segoe"/>
                <a:cs typeface="Segoe"/>
              </a:defRPr>
            </a:lvl2pPr>
            <a:lvl3pPr>
              <a:defRPr>
                <a:solidFill>
                  <a:srgbClr val="404040"/>
                </a:solidFill>
                <a:latin typeface="Segoe"/>
                <a:cs typeface="Segoe"/>
              </a:defRPr>
            </a:lvl3pPr>
            <a:lvl4pPr>
              <a:defRPr>
                <a:solidFill>
                  <a:srgbClr val="404040"/>
                </a:solidFill>
                <a:latin typeface="Segoe"/>
                <a:cs typeface="Segoe"/>
              </a:defRPr>
            </a:lvl4pPr>
            <a:lvl5pPr>
              <a:defRPr>
                <a:solidFill>
                  <a:srgbClr val="404040"/>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5"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Tree>
    <p:extLst>
      <p:ext uri="{BB962C8B-B14F-4D97-AF65-F5344CB8AC3E}">
        <p14:creationId xmlns:p14="http://schemas.microsoft.com/office/powerpoint/2010/main" val="311050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033393"/>
            <a:ext cx="7772400" cy="1362075"/>
          </a:xfrm>
        </p:spPr>
        <p:txBody>
          <a:bodyPr anchor="t">
            <a:normAutofit/>
          </a:bodyPr>
          <a:lstStyle>
            <a:lvl1pPr algn="l">
              <a:defRPr sz="4000" b="0" cap="none">
                <a:solidFill>
                  <a:srgbClr val="0079DE"/>
                </a:solidFill>
                <a:latin typeface="Segoe Light"/>
                <a:cs typeface="Segoe Light"/>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722313" y="2533206"/>
            <a:ext cx="7772400" cy="1500187"/>
          </a:xfrm>
        </p:spPr>
        <p:txBody>
          <a:bodyPr anchor="b"/>
          <a:lstStyle>
            <a:lvl1pPr marL="0" indent="0">
              <a:buNone/>
              <a:defRPr sz="2000">
                <a:solidFill>
                  <a:schemeClr val="bg1">
                    <a:lumMod val="50000"/>
                  </a:schemeClr>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Rectangle 6"/>
          <p:cNvSpPr/>
          <p:nvPr userDrawn="1"/>
        </p:nvSpPr>
        <p:spPr>
          <a:xfrm>
            <a:off x="0" y="4033392"/>
            <a:ext cx="457200" cy="1362075"/>
          </a:xfrm>
          <a:prstGeom prst="rect">
            <a:avLst/>
          </a:prstGeom>
          <a:solidFill>
            <a:srgbClr val="12AEE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
        <p:nvSpPr>
          <p:cNvPr id="12"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13"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194444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79DE"/>
                </a:solidFill>
                <a:latin typeface="Segoe Light"/>
                <a:cs typeface="Segoe Light"/>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457200" y="1600200"/>
            <a:ext cx="4038600" cy="4525963"/>
          </a:xfrm>
        </p:spPr>
        <p:txBody>
          <a:bodyPr/>
          <a:lstStyle>
            <a:lvl1pPr>
              <a:defRPr sz="2800">
                <a:latin typeface="Segoe Light"/>
                <a:cs typeface="Segoe Light"/>
              </a:defRPr>
            </a:lvl1pPr>
            <a:lvl2pPr>
              <a:defRPr sz="2400">
                <a:solidFill>
                  <a:srgbClr val="404040"/>
                </a:solidFill>
                <a:latin typeface="Segoe"/>
                <a:cs typeface="Segoe"/>
              </a:defRPr>
            </a:lvl2pPr>
            <a:lvl3pPr>
              <a:defRPr sz="2000">
                <a:solidFill>
                  <a:srgbClr val="404040"/>
                </a:solidFill>
                <a:latin typeface="Segoe"/>
                <a:cs typeface="Segoe"/>
              </a:defRPr>
            </a:lvl3pPr>
            <a:lvl4pPr>
              <a:defRPr sz="1800">
                <a:solidFill>
                  <a:srgbClr val="404040"/>
                </a:solidFill>
                <a:latin typeface="Segoe"/>
                <a:cs typeface="Segoe"/>
              </a:defRPr>
            </a:lvl4pPr>
            <a:lvl5pPr>
              <a:defRPr sz="1800">
                <a:solidFill>
                  <a:srgbClr val="404040"/>
                </a:solidFill>
                <a:latin typeface="Segoe"/>
                <a:cs typeface="Segoe"/>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600200"/>
            <a:ext cx="4038600" cy="4525963"/>
          </a:xfrm>
        </p:spPr>
        <p:txBody>
          <a:bodyPr/>
          <a:lstStyle>
            <a:lvl1pPr>
              <a:defRPr sz="2800">
                <a:latin typeface="Segoe Light"/>
                <a:cs typeface="Segoe Light"/>
              </a:defRPr>
            </a:lvl1pPr>
            <a:lvl2pPr>
              <a:defRPr sz="2400">
                <a:solidFill>
                  <a:srgbClr val="404040"/>
                </a:solidFill>
                <a:latin typeface="Segoe"/>
                <a:cs typeface="Segoe"/>
              </a:defRPr>
            </a:lvl2pPr>
            <a:lvl3pPr>
              <a:defRPr sz="2000">
                <a:solidFill>
                  <a:srgbClr val="404040"/>
                </a:solidFill>
                <a:latin typeface="Segoe"/>
                <a:cs typeface="Segoe"/>
              </a:defRPr>
            </a:lvl3pPr>
            <a:lvl4pPr>
              <a:defRPr sz="1800">
                <a:solidFill>
                  <a:srgbClr val="404040"/>
                </a:solidFill>
                <a:latin typeface="Segoe"/>
                <a:cs typeface="Segoe"/>
              </a:defRPr>
            </a:lvl4pPr>
            <a:lvl5pPr>
              <a:defRPr sz="1800">
                <a:solidFill>
                  <a:srgbClr val="404040"/>
                </a:solidFill>
                <a:latin typeface="Segoe"/>
                <a:cs typeface="Segoe"/>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
        <p:nvSpPr>
          <p:cNvPr id="12"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13"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24418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79DE"/>
                </a:solidFill>
                <a:latin typeface="Segoe Light"/>
                <a:cs typeface="Segoe Light"/>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457200" y="1535113"/>
            <a:ext cx="4040188" cy="639762"/>
          </a:xfrm>
        </p:spPr>
        <p:txBody>
          <a:bodyPr anchor="b"/>
          <a:lstStyle>
            <a:lvl1pPr marL="0" indent="0">
              <a:buNone/>
              <a:defRPr sz="2400" b="1">
                <a:latin typeface="Segoe Light"/>
                <a:cs typeface="Sego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457200" y="2174875"/>
            <a:ext cx="4040188" cy="3951288"/>
          </a:xfrm>
        </p:spPr>
        <p:txBody>
          <a:bodyPr/>
          <a:lstStyle>
            <a:lvl1pPr>
              <a:defRPr sz="2400">
                <a:solidFill>
                  <a:srgbClr val="404040"/>
                </a:solidFill>
                <a:latin typeface="Segoe Light"/>
                <a:cs typeface="Segoe Light"/>
              </a:defRPr>
            </a:lvl1pPr>
            <a:lvl2pPr>
              <a:defRPr sz="2000">
                <a:solidFill>
                  <a:srgbClr val="404040"/>
                </a:solidFill>
                <a:latin typeface="Segoe"/>
                <a:cs typeface="Segoe"/>
              </a:defRPr>
            </a:lvl2pPr>
            <a:lvl3pPr>
              <a:defRPr sz="1800">
                <a:solidFill>
                  <a:srgbClr val="404040"/>
                </a:solidFill>
                <a:latin typeface="Segoe"/>
                <a:cs typeface="Segoe"/>
              </a:defRPr>
            </a:lvl3pPr>
            <a:lvl4pPr>
              <a:defRPr sz="1600">
                <a:solidFill>
                  <a:srgbClr val="404040"/>
                </a:solidFill>
                <a:latin typeface="Segoe"/>
                <a:cs typeface="Segoe"/>
              </a:defRPr>
            </a:lvl4pPr>
            <a:lvl5pPr>
              <a:defRPr sz="1600">
                <a:solidFill>
                  <a:srgbClr val="404040"/>
                </a:solidFill>
                <a:latin typeface="Segoe"/>
                <a:cs typeface="Segoe"/>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535113"/>
            <a:ext cx="4041775" cy="639762"/>
          </a:xfrm>
        </p:spPr>
        <p:txBody>
          <a:bodyPr anchor="b"/>
          <a:lstStyle>
            <a:lvl1pPr marL="0" indent="0">
              <a:buNone/>
              <a:defRPr sz="2400" b="1">
                <a:latin typeface="Segoe Light"/>
                <a:cs typeface="Sego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4645025" y="2174875"/>
            <a:ext cx="4041775" cy="3951288"/>
          </a:xfrm>
        </p:spPr>
        <p:txBody>
          <a:bodyPr/>
          <a:lstStyle>
            <a:lvl1pPr>
              <a:defRPr sz="2400">
                <a:solidFill>
                  <a:srgbClr val="404040"/>
                </a:solidFill>
                <a:latin typeface="Segoe Light"/>
                <a:cs typeface="Segoe Light"/>
              </a:defRPr>
            </a:lvl1pPr>
            <a:lvl2pPr>
              <a:defRPr sz="2000">
                <a:solidFill>
                  <a:srgbClr val="404040"/>
                </a:solidFill>
                <a:latin typeface="Segoe"/>
                <a:cs typeface="Segoe"/>
              </a:defRPr>
            </a:lvl2pPr>
            <a:lvl3pPr>
              <a:defRPr sz="1800">
                <a:solidFill>
                  <a:srgbClr val="404040"/>
                </a:solidFill>
                <a:latin typeface="Segoe"/>
                <a:cs typeface="Segoe"/>
              </a:defRPr>
            </a:lvl3pPr>
            <a:lvl4pPr>
              <a:defRPr sz="1600">
                <a:solidFill>
                  <a:srgbClr val="404040"/>
                </a:solidFill>
                <a:latin typeface="Segoe"/>
                <a:cs typeface="Segoe"/>
              </a:defRPr>
            </a:lvl4pPr>
            <a:lvl5pPr>
              <a:defRPr sz="1600">
                <a:solidFill>
                  <a:srgbClr val="404040"/>
                </a:solidFill>
                <a:latin typeface="Segoe"/>
                <a:cs typeface="Segoe"/>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
        <p:nvSpPr>
          <p:cNvPr id="13"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14"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413941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79DE"/>
                </a:solidFill>
                <a:latin typeface="Segoe Light"/>
                <a:cs typeface="Segoe Light"/>
              </a:defRPr>
            </a:lvl1pPr>
          </a:lstStyle>
          <a:p>
            <a:r>
              <a:rPr lang="en-US" dirty="0" smtClean="0"/>
              <a:t>click to edit master title style</a:t>
            </a:r>
            <a:endParaRPr lang="en-US" dirty="0"/>
          </a:p>
        </p:txBody>
      </p:sp>
      <p:sp>
        <p:nvSpPr>
          <p:cNvPr id="8"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
        <p:nvSpPr>
          <p:cNvPr id="9"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10"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123142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
        <p:nvSpPr>
          <p:cNvPr id="8"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9"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379448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solidFill>
                  <a:srgbClr val="0079DE"/>
                </a:solidFill>
                <a:latin typeface="Segoe Light"/>
                <a:cs typeface="Segoe Light"/>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575050" y="273050"/>
            <a:ext cx="5111750" cy="5853113"/>
          </a:xfrm>
        </p:spPr>
        <p:txBody>
          <a:bodyPr/>
          <a:lstStyle>
            <a:lvl1pPr>
              <a:defRPr sz="3200">
                <a:latin typeface="Segoe Light"/>
                <a:cs typeface="Segoe Light"/>
              </a:defRPr>
            </a:lvl1pPr>
            <a:lvl2pPr>
              <a:defRPr sz="2800">
                <a:solidFill>
                  <a:srgbClr val="404040"/>
                </a:solidFill>
                <a:latin typeface="Segoe"/>
                <a:cs typeface="Segoe"/>
              </a:defRPr>
            </a:lvl2pPr>
            <a:lvl3pPr>
              <a:defRPr sz="2400">
                <a:solidFill>
                  <a:srgbClr val="404040"/>
                </a:solidFill>
                <a:latin typeface="Segoe"/>
                <a:cs typeface="Segoe"/>
              </a:defRPr>
            </a:lvl3pPr>
            <a:lvl4pPr>
              <a:defRPr sz="2000">
                <a:solidFill>
                  <a:srgbClr val="404040"/>
                </a:solidFill>
                <a:latin typeface="Segoe"/>
                <a:cs typeface="Segoe"/>
              </a:defRPr>
            </a:lvl4pPr>
            <a:lvl5pPr>
              <a:defRPr sz="2000">
                <a:solidFill>
                  <a:srgbClr val="404040"/>
                </a:solidFill>
                <a:latin typeface="Segoe"/>
                <a:cs typeface="Segoe"/>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404040"/>
                </a:solidFill>
                <a:latin typeface="Segoe"/>
                <a:cs typeface="Sego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
        <p:nvSpPr>
          <p:cNvPr id="11"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12"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123276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0" y="4800600"/>
            <a:ext cx="5486400" cy="566738"/>
          </a:xfrm>
        </p:spPr>
        <p:txBody>
          <a:bodyPr anchor="b">
            <a:normAutofit/>
          </a:bodyPr>
          <a:lstStyle>
            <a:lvl1pPr algn="l">
              <a:defRPr sz="2800" b="0">
                <a:solidFill>
                  <a:srgbClr val="0079DE"/>
                </a:solidFill>
                <a:latin typeface="Segoe Light"/>
                <a:cs typeface="Segoe Light"/>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hasCustomPrompt="1"/>
          </p:nvPr>
        </p:nvSpPr>
        <p:spPr>
          <a:xfrm>
            <a:off x="2743200" y="5367338"/>
            <a:ext cx="5486400" cy="804862"/>
          </a:xfrm>
        </p:spPr>
        <p:txBody>
          <a:bodyPr/>
          <a:lstStyle>
            <a:lvl1pPr marL="0" indent="0">
              <a:buNone/>
              <a:defRPr sz="1400">
                <a:solidFill>
                  <a:srgbClr val="404040"/>
                </a:solidFill>
                <a:latin typeface="Segoe"/>
                <a:cs typeface="Sego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2"/>
          </p:nvPr>
        </p:nvSpPr>
        <p:spPr>
          <a:xfrm>
            <a:off x="8686800" y="5808662"/>
            <a:ext cx="390122" cy="317501"/>
          </a:xfrm>
        </p:spPr>
        <p:txBody>
          <a:bodyPr/>
          <a:lstStyle>
            <a:lvl1pPr>
              <a:defRPr>
                <a:solidFill>
                  <a:srgbClr val="FFFFFF"/>
                </a:solidFill>
              </a:defRPr>
            </a:lvl1pPr>
          </a:lstStyle>
          <a:p>
            <a:fld id="{BC55987D-C519-CF47-AB4A-E43DC1E0B0E2}" type="slidenum">
              <a:rPr lang="en-US" smtClean="0"/>
              <a:pPr/>
              <a:t>‹#›</a:t>
            </a:fld>
            <a:endParaRPr lang="en-US"/>
          </a:p>
        </p:txBody>
      </p:sp>
      <p:sp>
        <p:nvSpPr>
          <p:cNvPr id="11" name="Date Placeholder 3"/>
          <p:cNvSpPr>
            <a:spLocks noGrp="1"/>
          </p:cNvSpPr>
          <p:nvPr>
            <p:ph type="dt" sz="half" idx="10"/>
          </p:nvPr>
        </p:nvSpPr>
        <p:spPr>
          <a:xfrm>
            <a:off x="1337057" y="6414451"/>
            <a:ext cx="1036883" cy="365125"/>
          </a:xfrm>
        </p:spPr>
        <p:txBody>
          <a:bodyPr/>
          <a:lstStyle>
            <a:lvl1pPr>
              <a:defRPr>
                <a:solidFill>
                  <a:schemeClr val="bg1"/>
                </a:solidFill>
              </a:defRPr>
            </a:lvl1pPr>
          </a:lstStyle>
          <a:p>
            <a:fld id="{03BB5BDA-7489-D540-BEC7-A4A6A7FC779F}" type="datetimeFigureOut">
              <a:rPr lang="en-US" smtClean="0"/>
              <a:pPr/>
              <a:t>12/3/2011</a:t>
            </a:fld>
            <a:endParaRPr lang="en-US"/>
          </a:p>
        </p:txBody>
      </p:sp>
      <p:sp>
        <p:nvSpPr>
          <p:cNvPr id="12" name="Footer Placeholder 4"/>
          <p:cNvSpPr>
            <a:spLocks noGrp="1"/>
          </p:cNvSpPr>
          <p:nvPr>
            <p:ph type="ftr" sz="quarter" idx="11"/>
          </p:nvPr>
        </p:nvSpPr>
        <p:spPr>
          <a:xfrm>
            <a:off x="2435262" y="6414451"/>
            <a:ext cx="2329205" cy="365125"/>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63681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B5BDA-7489-D540-BEC7-A4A6A7FC779F}" type="datetimeFigureOut">
              <a:rPr lang="en-US" smtClean="0"/>
              <a:t>12/3/2011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5987D-C519-CF47-AB4A-E43DC1E0B0E2}"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533" y="0"/>
            <a:ext cx="9166132" cy="6874599"/>
          </a:xfrm>
          <a:prstGeom prst="rect">
            <a:avLst/>
          </a:prstGeom>
        </p:spPr>
      </p:pic>
    </p:spTree>
    <p:extLst>
      <p:ext uri="{BB962C8B-B14F-4D97-AF65-F5344CB8AC3E}">
        <p14:creationId xmlns:p14="http://schemas.microsoft.com/office/powerpoint/2010/main" val="244361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mailto:Ahmed_khafagy@twitter.com" TargetMode="External"/><Relationship Id="rId2" Type="http://schemas.openxmlformats.org/officeDocument/2006/relationships/hyperlink" Target="mailto:Ahmed.Abdelzaher.khafagy@facebook.com" TargetMode="External"/><Relationship Id="rId1" Type="http://schemas.openxmlformats.org/officeDocument/2006/relationships/slideLayout" Target="../slideLayouts/slideLayout2.xml"/><Relationship Id="rId6" Type="http://schemas.openxmlformats.org/officeDocument/2006/relationships/hyperlink" Target="mailto:ahmedelmasry92@gmail.com" TargetMode="External"/><Relationship Id="rId5" Type="http://schemas.openxmlformats.org/officeDocument/2006/relationships/hyperlink" Target="mailto:ahmedelmasry92@hotmail.com" TargetMode="External"/><Relationship Id="rId4" Type="http://schemas.openxmlformats.org/officeDocument/2006/relationships/hyperlink" Target="mailto:Ahmed.AbdeElzaher@studentpartner.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7337" y="2378650"/>
            <a:ext cx="6019800" cy="886253"/>
          </a:xfrm>
        </p:spPr>
        <p:txBody>
          <a:bodyPr>
            <a:noAutofit/>
          </a:bodyPr>
          <a:lstStyle/>
          <a:p>
            <a:pPr algn="ctr"/>
            <a:r>
              <a:rPr lang="en-US" sz="6000" dirty="0" smtClean="0"/>
              <a:t>HTML5</a:t>
            </a:r>
            <a:endParaRPr lang="en-US" sz="6000" dirty="0"/>
          </a:p>
        </p:txBody>
      </p:sp>
      <p:sp>
        <p:nvSpPr>
          <p:cNvPr id="3" name="Subtitle 2"/>
          <p:cNvSpPr>
            <a:spLocks noGrp="1"/>
          </p:cNvSpPr>
          <p:nvPr>
            <p:ph type="subTitle" idx="1"/>
          </p:nvPr>
        </p:nvSpPr>
        <p:spPr>
          <a:xfrm>
            <a:off x="3304316" y="3264903"/>
            <a:ext cx="4535219" cy="371240"/>
          </a:xfrm>
        </p:spPr>
        <p:txBody>
          <a:bodyPr>
            <a:normAutofit lnSpcReduction="10000"/>
          </a:bodyPr>
          <a:lstStyle/>
          <a:p>
            <a:r>
              <a:rPr lang="en-US" dirty="0" err="1" smtClean="0">
                <a:solidFill>
                  <a:schemeClr val="bg1">
                    <a:lumMod val="85000"/>
                  </a:schemeClr>
                </a:solidFill>
              </a:rPr>
              <a:t>By:Ahmed</a:t>
            </a:r>
            <a:r>
              <a:rPr lang="en-US" dirty="0" smtClean="0">
                <a:solidFill>
                  <a:schemeClr val="bg1">
                    <a:lumMod val="85000"/>
                  </a:schemeClr>
                </a:solidFill>
              </a:rPr>
              <a:t> </a:t>
            </a:r>
            <a:r>
              <a:rPr lang="en-US" dirty="0" err="1" smtClean="0">
                <a:solidFill>
                  <a:schemeClr val="bg1">
                    <a:lumMod val="85000"/>
                  </a:schemeClr>
                </a:solidFill>
              </a:rPr>
              <a:t>AbdElzaher</a:t>
            </a:r>
            <a:r>
              <a:rPr lang="en-US" dirty="0" smtClean="0">
                <a:solidFill>
                  <a:schemeClr val="bg1">
                    <a:lumMod val="85000"/>
                  </a:schemeClr>
                </a:solidFill>
              </a:rPr>
              <a:t>  </a:t>
            </a:r>
            <a:endParaRPr lang="en-US" dirty="0">
              <a:solidFill>
                <a:schemeClr val="bg1">
                  <a:lumMod val="85000"/>
                </a:schemeClr>
              </a:solidFill>
            </a:endParaRPr>
          </a:p>
        </p:txBody>
      </p:sp>
    </p:spTree>
    <p:extLst>
      <p:ext uri="{BB962C8B-B14F-4D97-AF65-F5344CB8AC3E}">
        <p14:creationId xmlns:p14="http://schemas.microsoft.com/office/powerpoint/2010/main" val="3925220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How Did HTML5 Get Started?</a:t>
            </a:r>
            <a:br>
              <a:rPr lang="en-GB" dirty="0"/>
            </a:br>
            <a:endParaRPr lang="en-GB" dirty="0"/>
          </a:p>
        </p:txBody>
      </p:sp>
      <p:sp>
        <p:nvSpPr>
          <p:cNvPr id="3" name="Content Placeholder 2"/>
          <p:cNvSpPr>
            <a:spLocks noGrp="1"/>
          </p:cNvSpPr>
          <p:nvPr>
            <p:ph idx="1"/>
          </p:nvPr>
        </p:nvSpPr>
        <p:spPr/>
        <p:txBody>
          <a:bodyPr/>
          <a:lstStyle/>
          <a:p>
            <a:endParaRPr lang="en-GB" dirty="0" smtClean="0"/>
          </a:p>
          <a:p>
            <a:r>
              <a:rPr lang="en-GB" dirty="0" smtClean="0"/>
              <a:t>WHATWG </a:t>
            </a:r>
            <a:r>
              <a:rPr lang="en-GB" dirty="0"/>
              <a:t>was working with web </a:t>
            </a:r>
            <a:r>
              <a:rPr lang="en-GB" dirty="0" smtClean="0"/>
              <a:t>forms</a:t>
            </a:r>
          </a:p>
          <a:p>
            <a:pPr marL="0" indent="0">
              <a:buNone/>
            </a:pPr>
            <a:r>
              <a:rPr lang="en-GB" dirty="0" smtClean="0"/>
              <a:t> and </a:t>
            </a:r>
            <a:r>
              <a:rPr lang="en-GB" dirty="0"/>
              <a:t>applications, and W3C was </a:t>
            </a:r>
            <a:r>
              <a:rPr lang="en-GB" dirty="0" smtClean="0"/>
              <a:t>working</a:t>
            </a:r>
          </a:p>
          <a:p>
            <a:pPr marL="0" indent="0">
              <a:buNone/>
            </a:pPr>
            <a:r>
              <a:rPr lang="en-GB" dirty="0"/>
              <a:t> </a:t>
            </a:r>
            <a:r>
              <a:rPr lang="en-GB" dirty="0" smtClean="0"/>
              <a:t>with </a:t>
            </a:r>
            <a:r>
              <a:rPr lang="en-GB" dirty="0"/>
              <a:t>XHTML 2.0. In 2006, they decided </a:t>
            </a:r>
            <a:r>
              <a:rPr lang="en-GB" dirty="0" smtClean="0"/>
              <a:t>to </a:t>
            </a:r>
          </a:p>
          <a:p>
            <a:pPr marL="0" indent="0">
              <a:buNone/>
            </a:pPr>
            <a:r>
              <a:rPr lang="en-GB" dirty="0" smtClean="0"/>
              <a:t> cooperate </a:t>
            </a:r>
            <a:r>
              <a:rPr lang="en-GB" dirty="0"/>
              <a:t>and create a new version of  </a:t>
            </a:r>
            <a:r>
              <a:rPr lang="en-GB" dirty="0" smtClean="0"/>
              <a:t> </a:t>
            </a:r>
          </a:p>
          <a:p>
            <a:pPr marL="0" indent="0">
              <a:buNone/>
            </a:pPr>
            <a:r>
              <a:rPr lang="en-GB" dirty="0" smtClean="0"/>
              <a:t> HTML</a:t>
            </a:r>
            <a:endParaRPr lang="en-GB" dirty="0"/>
          </a:p>
        </p:txBody>
      </p:sp>
    </p:spTree>
    <p:extLst>
      <p:ext uri="{BB962C8B-B14F-4D97-AF65-F5344CB8AC3E}">
        <p14:creationId xmlns:p14="http://schemas.microsoft.com/office/powerpoint/2010/main" val="3556691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HTML5</a:t>
            </a:r>
            <a:endParaRPr lang="en-GB" dirty="0"/>
          </a:p>
        </p:txBody>
      </p:sp>
      <p:sp>
        <p:nvSpPr>
          <p:cNvPr id="3" name="Content Placeholder 2"/>
          <p:cNvSpPr>
            <a:spLocks noGrp="1"/>
          </p:cNvSpPr>
          <p:nvPr>
            <p:ph idx="1"/>
          </p:nvPr>
        </p:nvSpPr>
        <p:spPr/>
        <p:txBody>
          <a:bodyPr/>
          <a:lstStyle/>
          <a:p>
            <a:endParaRPr lang="en-GB" dirty="0" smtClean="0"/>
          </a:p>
          <a:p>
            <a:r>
              <a:rPr lang="en-GB" dirty="0" smtClean="0"/>
              <a:t>New </a:t>
            </a:r>
            <a:r>
              <a:rPr lang="en-GB" dirty="0"/>
              <a:t>features should be based on HTML, </a:t>
            </a:r>
            <a:endParaRPr lang="en-GB" dirty="0" smtClean="0"/>
          </a:p>
          <a:p>
            <a:pPr marL="0" indent="0">
              <a:buNone/>
            </a:pPr>
            <a:r>
              <a:rPr lang="en-GB" dirty="0" smtClean="0"/>
              <a:t>CSS and JavaScript.</a:t>
            </a:r>
          </a:p>
          <a:p>
            <a:endParaRPr lang="en-US" dirty="0"/>
          </a:p>
          <a:p>
            <a:r>
              <a:rPr lang="en-GB" dirty="0" smtClean="0"/>
              <a:t>Reduce </a:t>
            </a:r>
            <a:r>
              <a:rPr lang="en-GB" dirty="0"/>
              <a:t>the need for external plugins (like Flash)</a:t>
            </a:r>
          </a:p>
          <a:p>
            <a:endParaRPr lang="en-GB" dirty="0"/>
          </a:p>
        </p:txBody>
      </p:sp>
    </p:spTree>
    <p:extLst>
      <p:ext uri="{BB962C8B-B14F-4D97-AF65-F5344CB8AC3E}">
        <p14:creationId xmlns:p14="http://schemas.microsoft.com/office/powerpoint/2010/main" val="248250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HTML5</a:t>
            </a:r>
            <a:endParaRPr lang="en-GB" dirty="0"/>
          </a:p>
        </p:txBody>
      </p:sp>
      <p:sp>
        <p:nvSpPr>
          <p:cNvPr id="3" name="Content Placeholder 2"/>
          <p:cNvSpPr>
            <a:spLocks noGrp="1"/>
          </p:cNvSpPr>
          <p:nvPr>
            <p:ph idx="1"/>
          </p:nvPr>
        </p:nvSpPr>
        <p:spPr/>
        <p:txBody>
          <a:bodyPr/>
          <a:lstStyle/>
          <a:p>
            <a:endParaRPr lang="en-GB" dirty="0" smtClean="0"/>
          </a:p>
          <a:p>
            <a:r>
              <a:rPr lang="en-GB" dirty="0" smtClean="0"/>
              <a:t>Better </a:t>
            </a:r>
            <a:r>
              <a:rPr lang="en-GB" dirty="0"/>
              <a:t>error </a:t>
            </a:r>
            <a:r>
              <a:rPr lang="en-GB" dirty="0" smtClean="0"/>
              <a:t>handling.</a:t>
            </a:r>
          </a:p>
          <a:p>
            <a:endParaRPr lang="en-GB" dirty="0"/>
          </a:p>
          <a:p>
            <a:r>
              <a:rPr lang="en-GB" dirty="0"/>
              <a:t>More </a:t>
            </a:r>
            <a:r>
              <a:rPr lang="en-GB" dirty="0" err="1"/>
              <a:t>markup</a:t>
            </a:r>
            <a:r>
              <a:rPr lang="en-GB" dirty="0"/>
              <a:t> to replace </a:t>
            </a:r>
            <a:r>
              <a:rPr lang="en-GB" dirty="0" smtClean="0"/>
              <a:t>scripting.</a:t>
            </a:r>
          </a:p>
          <a:p>
            <a:endParaRPr lang="en-GB" dirty="0"/>
          </a:p>
          <a:p>
            <a:r>
              <a:rPr lang="en-GB" dirty="0"/>
              <a:t>HTML5 should be device </a:t>
            </a:r>
            <a:r>
              <a:rPr lang="en-GB" dirty="0" smtClean="0"/>
              <a:t>independent.</a:t>
            </a:r>
          </a:p>
          <a:p>
            <a:endParaRPr lang="en-GB" dirty="0"/>
          </a:p>
          <a:p>
            <a:endParaRPr lang="en-GB" dirty="0"/>
          </a:p>
        </p:txBody>
      </p:sp>
    </p:spTree>
    <p:extLst>
      <p:ext uri="{BB962C8B-B14F-4D97-AF65-F5344CB8AC3E}">
        <p14:creationId xmlns:p14="http://schemas.microsoft.com/office/powerpoint/2010/main" val="575625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39" y="2513252"/>
            <a:ext cx="8229600" cy="1145421"/>
          </a:xfrm>
        </p:spPr>
        <p:txBody>
          <a:bodyPr>
            <a:noAutofit/>
          </a:bodyPr>
          <a:lstStyle/>
          <a:p>
            <a:pPr algn="ctr"/>
            <a:r>
              <a:rPr lang="en-US" sz="7200" dirty="0" smtClean="0"/>
              <a:t>HTML5</a:t>
            </a:r>
            <a:endParaRPr lang="en-GB" sz="7200" dirty="0"/>
          </a:p>
        </p:txBody>
      </p:sp>
    </p:spTree>
    <p:extLst>
      <p:ext uri="{BB962C8B-B14F-4D97-AF65-F5344CB8AC3E}">
        <p14:creationId xmlns:p14="http://schemas.microsoft.com/office/powerpoint/2010/main" val="1243878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 Header Code</a:t>
            </a:r>
          </a:p>
        </p:txBody>
      </p:sp>
      <p:sp>
        <p:nvSpPr>
          <p:cNvPr id="3" name="Content Placeholder 2"/>
          <p:cNvSpPr>
            <a:spLocks noGrp="1"/>
          </p:cNvSpPr>
          <p:nvPr>
            <p:ph idx="1"/>
          </p:nvPr>
        </p:nvSpPr>
        <p:spPr/>
        <p:txBody>
          <a:bodyPr/>
          <a:lstStyle/>
          <a:p>
            <a:r>
              <a:rPr lang="en-US" dirty="0" smtClean="0">
                <a:solidFill>
                  <a:schemeClr val="bg2">
                    <a:lumMod val="50000"/>
                  </a:schemeClr>
                </a:solidFill>
              </a:rPr>
              <a:t>With HTML5</a:t>
            </a:r>
          </a:p>
          <a:p>
            <a:pPr marL="0" indent="0">
              <a:buNone/>
            </a:pPr>
            <a:r>
              <a:rPr lang="en-GB" dirty="0" smtClean="0"/>
              <a:t>    </a:t>
            </a:r>
            <a:r>
              <a:rPr lang="en-GB" dirty="0" smtClean="0">
                <a:solidFill>
                  <a:schemeClr val="accent6">
                    <a:lumMod val="75000"/>
                  </a:schemeClr>
                </a:solidFill>
              </a:rPr>
              <a:t>&lt;!</a:t>
            </a:r>
            <a:r>
              <a:rPr lang="en-GB" dirty="0">
                <a:solidFill>
                  <a:schemeClr val="accent6">
                    <a:lumMod val="75000"/>
                  </a:schemeClr>
                </a:solidFill>
              </a:rPr>
              <a:t>DOCTYPE HTML</a:t>
            </a:r>
            <a:r>
              <a:rPr lang="en-GB" dirty="0" smtClean="0">
                <a:solidFill>
                  <a:schemeClr val="accent6">
                    <a:lumMod val="75000"/>
                  </a:schemeClr>
                </a:solidFill>
              </a:rPr>
              <a:t>&gt;</a:t>
            </a:r>
          </a:p>
          <a:p>
            <a:pPr marL="0" indent="0">
              <a:buNone/>
            </a:pPr>
            <a:r>
              <a:rPr lang="en-GB" dirty="0">
                <a:solidFill>
                  <a:schemeClr val="accent6">
                    <a:lumMod val="75000"/>
                  </a:schemeClr>
                </a:solidFill>
              </a:rPr>
              <a:t> </a:t>
            </a:r>
            <a:r>
              <a:rPr lang="en-GB" dirty="0" smtClean="0">
                <a:solidFill>
                  <a:schemeClr val="accent6">
                    <a:lumMod val="75000"/>
                  </a:schemeClr>
                </a:solidFill>
              </a:rPr>
              <a:t>        &lt;</a:t>
            </a:r>
            <a:r>
              <a:rPr lang="en-GB" dirty="0">
                <a:solidFill>
                  <a:schemeClr val="accent6">
                    <a:lumMod val="75000"/>
                  </a:schemeClr>
                </a:solidFill>
              </a:rPr>
              <a:t>html&gt;</a:t>
            </a:r>
          </a:p>
          <a:p>
            <a:pPr marL="0" indent="0">
              <a:buNone/>
            </a:pPr>
            <a:r>
              <a:rPr lang="en-GB" dirty="0" smtClean="0">
                <a:solidFill>
                  <a:schemeClr val="accent6">
                    <a:lumMod val="75000"/>
                  </a:schemeClr>
                </a:solidFill>
              </a:rPr>
              <a:t>            &lt;</a:t>
            </a:r>
            <a:r>
              <a:rPr lang="en-GB" dirty="0">
                <a:solidFill>
                  <a:schemeClr val="accent6">
                    <a:lumMod val="75000"/>
                  </a:schemeClr>
                </a:solidFill>
              </a:rPr>
              <a:t>head&gt;</a:t>
            </a:r>
          </a:p>
          <a:p>
            <a:pPr marL="0" indent="0">
              <a:buNone/>
            </a:pPr>
            <a:r>
              <a:rPr lang="en-GB" dirty="0" smtClean="0">
                <a:solidFill>
                  <a:schemeClr val="accent6">
                    <a:lumMod val="75000"/>
                  </a:schemeClr>
                </a:solidFill>
              </a:rPr>
              <a:t>                    &lt;</a:t>
            </a:r>
            <a:r>
              <a:rPr lang="en-GB" dirty="0">
                <a:solidFill>
                  <a:schemeClr val="accent6">
                    <a:lumMod val="75000"/>
                  </a:schemeClr>
                </a:solidFill>
              </a:rPr>
              <a:t>meta charset=”utf-8”&gt;</a:t>
            </a:r>
          </a:p>
          <a:p>
            <a:pPr marL="0" indent="0">
              <a:buNone/>
            </a:pPr>
            <a:r>
              <a:rPr lang="en-GB" dirty="0" smtClean="0">
                <a:solidFill>
                  <a:schemeClr val="accent6">
                    <a:lumMod val="75000"/>
                  </a:schemeClr>
                </a:solidFill>
              </a:rPr>
              <a:t>            &lt;title&gt;MSP&lt;/</a:t>
            </a:r>
            <a:r>
              <a:rPr lang="en-GB" dirty="0">
                <a:solidFill>
                  <a:schemeClr val="accent6">
                    <a:lumMod val="75000"/>
                  </a:schemeClr>
                </a:solidFill>
              </a:rPr>
              <a:t>title&gt;</a:t>
            </a:r>
          </a:p>
          <a:p>
            <a:pPr marL="0" indent="0">
              <a:buNone/>
            </a:pPr>
            <a:r>
              <a:rPr lang="en-GB" dirty="0" smtClean="0">
                <a:solidFill>
                  <a:schemeClr val="accent6">
                    <a:lumMod val="75000"/>
                  </a:schemeClr>
                </a:solidFill>
              </a:rPr>
              <a:t>            &lt;/</a:t>
            </a:r>
            <a:r>
              <a:rPr lang="en-GB" dirty="0">
                <a:solidFill>
                  <a:schemeClr val="accent6">
                    <a:lumMod val="75000"/>
                  </a:schemeClr>
                </a:solidFill>
              </a:rPr>
              <a:t>head&gt;</a:t>
            </a:r>
          </a:p>
        </p:txBody>
      </p:sp>
    </p:spTree>
    <p:extLst>
      <p:ext uri="{BB962C8B-B14F-4D97-AF65-F5344CB8AC3E}">
        <p14:creationId xmlns:p14="http://schemas.microsoft.com/office/powerpoint/2010/main" val="2521849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 Header Code</a:t>
            </a:r>
          </a:p>
        </p:txBody>
      </p:sp>
      <p:sp>
        <p:nvSpPr>
          <p:cNvPr id="3" name="Content Placeholder 2"/>
          <p:cNvSpPr>
            <a:spLocks noGrp="1"/>
          </p:cNvSpPr>
          <p:nvPr>
            <p:ph idx="1"/>
          </p:nvPr>
        </p:nvSpPr>
        <p:spPr/>
        <p:txBody>
          <a:bodyPr>
            <a:normAutofit fontScale="92500" lnSpcReduction="20000"/>
          </a:bodyPr>
          <a:lstStyle/>
          <a:p>
            <a:r>
              <a:rPr lang="en-US" dirty="0" smtClean="0">
                <a:solidFill>
                  <a:schemeClr val="bg2">
                    <a:lumMod val="50000"/>
                  </a:schemeClr>
                </a:solidFill>
              </a:rPr>
              <a:t>Pre HTML5</a:t>
            </a:r>
            <a:endParaRPr lang="en-GB" dirty="0" smtClean="0">
              <a:solidFill>
                <a:schemeClr val="bg2">
                  <a:lumMod val="50000"/>
                </a:schemeClr>
              </a:solidFill>
            </a:endParaRPr>
          </a:p>
          <a:p>
            <a:pPr marL="0" indent="0">
              <a:buNone/>
            </a:pPr>
            <a:r>
              <a:rPr lang="en-GB" dirty="0" smtClean="0"/>
              <a:t>      </a:t>
            </a:r>
            <a:r>
              <a:rPr lang="en-GB" dirty="0" smtClean="0">
                <a:solidFill>
                  <a:schemeClr val="accent6">
                    <a:lumMod val="75000"/>
                  </a:schemeClr>
                </a:solidFill>
              </a:rPr>
              <a:t>&lt;!</a:t>
            </a:r>
            <a:r>
              <a:rPr lang="en-GB" dirty="0">
                <a:solidFill>
                  <a:schemeClr val="accent6">
                    <a:lumMod val="75000"/>
                  </a:schemeClr>
                </a:solidFill>
              </a:rPr>
              <a:t>DOCTYPE HTML PUBLIC "-//W3C//</a:t>
            </a:r>
            <a:r>
              <a:rPr lang="en-GB" dirty="0" err="1" smtClean="0">
                <a:solidFill>
                  <a:schemeClr val="accent6">
                    <a:lumMod val="75000"/>
                  </a:schemeClr>
                </a:solidFill>
              </a:rPr>
              <a:t>Dtd</a:t>
            </a:r>
            <a:r>
              <a:rPr lang="en-GB" dirty="0">
                <a:solidFill>
                  <a:schemeClr val="accent6">
                    <a:lumMod val="75000"/>
                  </a:schemeClr>
                </a:solidFill>
              </a:rPr>
              <a:t> </a:t>
            </a:r>
            <a:r>
              <a:rPr lang="en-GB" dirty="0" smtClean="0">
                <a:solidFill>
                  <a:schemeClr val="accent6">
                    <a:lumMod val="75000"/>
                  </a:schemeClr>
                </a:solidFill>
              </a:rPr>
              <a:t>     HTML </a:t>
            </a:r>
            <a:r>
              <a:rPr lang="en-GB" dirty="0">
                <a:solidFill>
                  <a:schemeClr val="accent6">
                    <a:lumMod val="75000"/>
                  </a:schemeClr>
                </a:solidFill>
              </a:rPr>
              <a:t>4.01 Transitional//EN" "http://</a:t>
            </a:r>
          </a:p>
          <a:p>
            <a:pPr marL="0" indent="0">
              <a:buNone/>
            </a:pPr>
            <a:r>
              <a:rPr lang="en-GB" dirty="0">
                <a:solidFill>
                  <a:schemeClr val="accent6">
                    <a:lumMod val="75000"/>
                  </a:schemeClr>
                </a:solidFill>
              </a:rPr>
              <a:t>www.w3.org/tr/html4/loose.dtd"&gt;</a:t>
            </a:r>
          </a:p>
          <a:p>
            <a:pPr marL="0" indent="0">
              <a:buNone/>
            </a:pPr>
            <a:r>
              <a:rPr lang="en-GB" dirty="0" smtClean="0">
                <a:solidFill>
                  <a:schemeClr val="accent6">
                    <a:lumMod val="75000"/>
                  </a:schemeClr>
                </a:solidFill>
              </a:rPr>
              <a:t>          &lt;</a:t>
            </a:r>
            <a:r>
              <a:rPr lang="en-GB" dirty="0">
                <a:solidFill>
                  <a:schemeClr val="accent6">
                    <a:lumMod val="75000"/>
                  </a:schemeClr>
                </a:solidFill>
              </a:rPr>
              <a:t>html&gt;</a:t>
            </a:r>
          </a:p>
          <a:p>
            <a:pPr marL="0" indent="0">
              <a:buNone/>
            </a:pPr>
            <a:r>
              <a:rPr lang="en-GB" dirty="0" smtClean="0">
                <a:solidFill>
                  <a:schemeClr val="accent6">
                    <a:lumMod val="75000"/>
                  </a:schemeClr>
                </a:solidFill>
              </a:rPr>
              <a:t>             &lt;</a:t>
            </a:r>
            <a:r>
              <a:rPr lang="en-GB" dirty="0">
                <a:solidFill>
                  <a:schemeClr val="accent6">
                    <a:lumMod val="75000"/>
                  </a:schemeClr>
                </a:solidFill>
              </a:rPr>
              <a:t>head&gt;</a:t>
            </a:r>
          </a:p>
          <a:p>
            <a:pPr marL="0" indent="0">
              <a:buNone/>
            </a:pPr>
            <a:r>
              <a:rPr lang="en-GB" dirty="0" smtClean="0">
                <a:solidFill>
                  <a:schemeClr val="accent6">
                    <a:lumMod val="75000"/>
                  </a:schemeClr>
                </a:solidFill>
              </a:rPr>
              <a:t>              &lt;</a:t>
            </a:r>
            <a:r>
              <a:rPr lang="en-GB" dirty="0">
                <a:solidFill>
                  <a:schemeClr val="accent6">
                    <a:lumMod val="75000"/>
                  </a:schemeClr>
                </a:solidFill>
              </a:rPr>
              <a:t>meta http-</a:t>
            </a:r>
            <a:r>
              <a:rPr lang="en-GB" dirty="0" err="1">
                <a:solidFill>
                  <a:schemeClr val="accent6">
                    <a:lumMod val="75000"/>
                  </a:schemeClr>
                </a:solidFill>
              </a:rPr>
              <a:t>equiv</a:t>
            </a:r>
            <a:r>
              <a:rPr lang="en-GB" dirty="0">
                <a:solidFill>
                  <a:schemeClr val="accent6">
                    <a:lumMod val="75000"/>
                  </a:schemeClr>
                </a:solidFill>
              </a:rPr>
              <a:t>="Content-Type" </a:t>
            </a:r>
            <a:r>
              <a:rPr lang="en-GB" dirty="0" smtClean="0">
                <a:solidFill>
                  <a:schemeClr val="accent6">
                    <a:lumMod val="75000"/>
                  </a:schemeClr>
                </a:solidFill>
              </a:rPr>
              <a:t> content</a:t>
            </a:r>
            <a:r>
              <a:rPr lang="en-GB" dirty="0">
                <a:solidFill>
                  <a:schemeClr val="accent6">
                    <a:lumMod val="75000"/>
                  </a:schemeClr>
                </a:solidFill>
              </a:rPr>
              <a:t>="text/html; charset=utf-8"&gt;</a:t>
            </a:r>
          </a:p>
          <a:p>
            <a:pPr marL="0" indent="0">
              <a:buNone/>
            </a:pPr>
            <a:r>
              <a:rPr lang="en-GB" dirty="0" smtClean="0">
                <a:solidFill>
                  <a:schemeClr val="accent6">
                    <a:lumMod val="75000"/>
                  </a:schemeClr>
                </a:solidFill>
              </a:rPr>
              <a:t>            &lt;title&gt;MSP&lt;/</a:t>
            </a:r>
            <a:r>
              <a:rPr lang="en-GB" dirty="0">
                <a:solidFill>
                  <a:schemeClr val="accent6">
                    <a:lumMod val="75000"/>
                  </a:schemeClr>
                </a:solidFill>
              </a:rPr>
              <a:t>title</a:t>
            </a:r>
            <a:r>
              <a:rPr lang="en-GB" dirty="0" smtClean="0">
                <a:solidFill>
                  <a:schemeClr val="accent6">
                    <a:lumMod val="75000"/>
                  </a:schemeClr>
                </a:solidFill>
              </a:rPr>
              <a:t>&gt;</a:t>
            </a:r>
          </a:p>
          <a:p>
            <a:pPr marL="0" indent="0">
              <a:buNone/>
            </a:pPr>
            <a:r>
              <a:rPr lang="en-GB" dirty="0" smtClean="0">
                <a:solidFill>
                  <a:schemeClr val="accent6">
                    <a:lumMod val="75000"/>
                  </a:schemeClr>
                </a:solidFill>
              </a:rPr>
              <a:t>            &lt;/</a:t>
            </a:r>
            <a:r>
              <a:rPr lang="en-GB" dirty="0">
                <a:solidFill>
                  <a:schemeClr val="accent6">
                    <a:lumMod val="75000"/>
                  </a:schemeClr>
                </a:solidFill>
              </a:rPr>
              <a:t>head&gt;</a:t>
            </a:r>
          </a:p>
        </p:txBody>
      </p:sp>
    </p:spTree>
    <p:extLst>
      <p:ext uri="{BB962C8B-B14F-4D97-AF65-F5344CB8AC3E}">
        <p14:creationId xmlns:p14="http://schemas.microsoft.com/office/powerpoint/2010/main" val="957722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No </a:t>
            </a:r>
            <a:r>
              <a:rPr lang="en-GB" dirty="0"/>
              <a:t>need for type attribute</a:t>
            </a:r>
            <a:br>
              <a:rPr lang="en-GB" dirty="0"/>
            </a:br>
            <a:endParaRPr lang="en-GB" dirty="0"/>
          </a:p>
        </p:txBody>
      </p:sp>
      <p:sp>
        <p:nvSpPr>
          <p:cNvPr id="3" name="Content Placeholder 2"/>
          <p:cNvSpPr>
            <a:spLocks noGrp="1"/>
          </p:cNvSpPr>
          <p:nvPr>
            <p:ph idx="1"/>
          </p:nvPr>
        </p:nvSpPr>
        <p:spPr/>
        <p:txBody>
          <a:bodyPr/>
          <a:lstStyle/>
          <a:p>
            <a:r>
              <a:rPr lang="en-US" dirty="0" smtClean="0">
                <a:solidFill>
                  <a:schemeClr val="bg2">
                    <a:lumMod val="50000"/>
                  </a:schemeClr>
                </a:solidFill>
              </a:rPr>
              <a:t>With HTML5</a:t>
            </a:r>
          </a:p>
          <a:p>
            <a:pPr marL="0" indent="0">
              <a:buNone/>
            </a:pPr>
            <a:endParaRPr lang="en-GB" dirty="0">
              <a:solidFill>
                <a:schemeClr val="accent6">
                  <a:lumMod val="75000"/>
                </a:schemeClr>
              </a:solidFill>
            </a:endParaRPr>
          </a:p>
          <a:p>
            <a:pPr marL="0" indent="0">
              <a:buNone/>
            </a:pPr>
            <a:r>
              <a:rPr lang="en-GB" dirty="0" smtClean="0">
                <a:solidFill>
                  <a:schemeClr val="accent6">
                    <a:lumMod val="75000"/>
                  </a:schemeClr>
                </a:solidFill>
              </a:rPr>
              <a:t>          &lt;</a:t>
            </a:r>
            <a:r>
              <a:rPr lang="en-GB" dirty="0">
                <a:solidFill>
                  <a:schemeClr val="accent6">
                    <a:lumMod val="75000"/>
                  </a:schemeClr>
                </a:solidFill>
              </a:rPr>
              <a:t>script </a:t>
            </a:r>
            <a:r>
              <a:rPr lang="en-GB" dirty="0" err="1">
                <a:solidFill>
                  <a:schemeClr val="accent6">
                    <a:lumMod val="75000"/>
                  </a:schemeClr>
                </a:solidFill>
              </a:rPr>
              <a:t>src</a:t>
            </a:r>
            <a:r>
              <a:rPr lang="en-GB" dirty="0" smtClean="0">
                <a:solidFill>
                  <a:schemeClr val="accent6">
                    <a:lumMod val="75000"/>
                  </a:schemeClr>
                </a:solidFill>
              </a:rPr>
              <a:t>=”MSP.js”&gt;&lt;/</a:t>
            </a:r>
            <a:r>
              <a:rPr lang="en-GB" dirty="0">
                <a:solidFill>
                  <a:schemeClr val="accent6">
                    <a:lumMod val="75000"/>
                  </a:schemeClr>
                </a:solidFill>
              </a:rPr>
              <a:t>script</a:t>
            </a:r>
            <a:r>
              <a:rPr lang="en-GB" dirty="0" smtClean="0">
                <a:solidFill>
                  <a:schemeClr val="accent6">
                    <a:lumMod val="75000"/>
                  </a:schemeClr>
                </a:solidFill>
              </a:rPr>
              <a:t>&gt;</a:t>
            </a:r>
          </a:p>
          <a:p>
            <a:pPr marL="0" indent="0">
              <a:buNone/>
            </a:pPr>
            <a:endParaRPr lang="en-GB" dirty="0">
              <a:solidFill>
                <a:schemeClr val="accent6">
                  <a:lumMod val="75000"/>
                </a:schemeClr>
              </a:solidFill>
            </a:endParaRPr>
          </a:p>
          <a:p>
            <a:pPr marL="0" indent="0">
              <a:buNone/>
            </a:pPr>
            <a:r>
              <a:rPr lang="en-GB" dirty="0" smtClean="0">
                <a:solidFill>
                  <a:schemeClr val="accent6">
                    <a:lumMod val="75000"/>
                  </a:schemeClr>
                </a:solidFill>
              </a:rPr>
              <a:t>           &lt;</a:t>
            </a:r>
            <a:r>
              <a:rPr lang="en-GB" dirty="0">
                <a:solidFill>
                  <a:schemeClr val="accent6">
                    <a:lumMod val="75000"/>
                  </a:schemeClr>
                </a:solidFill>
              </a:rPr>
              <a:t>link </a:t>
            </a:r>
            <a:r>
              <a:rPr lang="en-GB" dirty="0" err="1">
                <a:solidFill>
                  <a:schemeClr val="accent6">
                    <a:lumMod val="75000"/>
                  </a:schemeClr>
                </a:solidFill>
              </a:rPr>
              <a:t>href</a:t>
            </a:r>
            <a:r>
              <a:rPr lang="en-GB" dirty="0" smtClean="0">
                <a:solidFill>
                  <a:schemeClr val="accent6">
                    <a:lumMod val="75000"/>
                  </a:schemeClr>
                </a:solidFill>
              </a:rPr>
              <a:t>=”MSP.css</a:t>
            </a:r>
            <a:r>
              <a:rPr lang="en-GB" dirty="0">
                <a:solidFill>
                  <a:schemeClr val="accent6">
                    <a:lumMod val="75000"/>
                  </a:schemeClr>
                </a:solidFill>
              </a:rPr>
              <a:t>”&gt;&lt;/link&gt;</a:t>
            </a:r>
          </a:p>
        </p:txBody>
      </p:sp>
    </p:spTree>
    <p:extLst>
      <p:ext uri="{BB962C8B-B14F-4D97-AF65-F5344CB8AC3E}">
        <p14:creationId xmlns:p14="http://schemas.microsoft.com/office/powerpoint/2010/main" val="248116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No need for type attribute</a:t>
            </a:r>
            <a:br>
              <a:rPr lang="en-GB" dirty="0"/>
            </a:br>
            <a:endParaRPr lang="en-GB" dirty="0"/>
          </a:p>
        </p:txBody>
      </p:sp>
      <p:sp>
        <p:nvSpPr>
          <p:cNvPr id="3" name="Content Placeholder 2"/>
          <p:cNvSpPr>
            <a:spLocks noGrp="1"/>
          </p:cNvSpPr>
          <p:nvPr>
            <p:ph idx="1"/>
          </p:nvPr>
        </p:nvSpPr>
        <p:spPr/>
        <p:txBody>
          <a:bodyPr/>
          <a:lstStyle/>
          <a:p>
            <a:r>
              <a:rPr lang="en-US" dirty="0" smtClean="0">
                <a:solidFill>
                  <a:schemeClr val="bg2">
                    <a:lumMod val="50000"/>
                  </a:schemeClr>
                </a:solidFill>
              </a:rPr>
              <a:t>Pre HTML5</a:t>
            </a:r>
          </a:p>
          <a:p>
            <a:pPr marL="0" indent="0">
              <a:buNone/>
            </a:pPr>
            <a:endParaRPr lang="en-GB" dirty="0" smtClean="0">
              <a:solidFill>
                <a:schemeClr val="accent6">
                  <a:lumMod val="75000"/>
                </a:schemeClr>
              </a:solidFill>
            </a:endParaRPr>
          </a:p>
          <a:p>
            <a:pPr marL="0" indent="0">
              <a:buNone/>
            </a:pPr>
            <a:r>
              <a:rPr lang="en-GB" dirty="0" smtClean="0">
                <a:solidFill>
                  <a:schemeClr val="accent6">
                    <a:lumMod val="75000"/>
                  </a:schemeClr>
                </a:solidFill>
              </a:rPr>
              <a:t>&lt;</a:t>
            </a:r>
            <a:r>
              <a:rPr lang="en-GB" dirty="0">
                <a:solidFill>
                  <a:schemeClr val="accent6">
                    <a:lumMod val="75000"/>
                  </a:schemeClr>
                </a:solidFill>
              </a:rPr>
              <a:t>script type=”text/</a:t>
            </a:r>
            <a:r>
              <a:rPr lang="en-GB" dirty="0" err="1">
                <a:solidFill>
                  <a:schemeClr val="accent6">
                    <a:lumMod val="75000"/>
                  </a:schemeClr>
                </a:solidFill>
              </a:rPr>
              <a:t>javascript</a:t>
            </a:r>
            <a:r>
              <a:rPr lang="en-GB" dirty="0">
                <a:solidFill>
                  <a:schemeClr val="accent6">
                    <a:lumMod val="75000"/>
                  </a:schemeClr>
                </a:solidFill>
              </a:rPr>
              <a:t>” </a:t>
            </a:r>
            <a:r>
              <a:rPr lang="en-GB" dirty="0" err="1">
                <a:solidFill>
                  <a:schemeClr val="accent6">
                    <a:lumMod val="75000"/>
                  </a:schemeClr>
                </a:solidFill>
              </a:rPr>
              <a:t>src</a:t>
            </a:r>
            <a:r>
              <a:rPr lang="en-GB" dirty="0">
                <a:solidFill>
                  <a:schemeClr val="accent6">
                    <a:lumMod val="75000"/>
                  </a:schemeClr>
                </a:solidFill>
              </a:rPr>
              <a:t>=”script.js”&gt; &lt;/script&gt;</a:t>
            </a:r>
          </a:p>
          <a:p>
            <a:pPr marL="0" indent="0">
              <a:buNone/>
            </a:pPr>
            <a:endParaRPr lang="en-GB" dirty="0" smtClean="0">
              <a:solidFill>
                <a:schemeClr val="accent6">
                  <a:lumMod val="75000"/>
                </a:schemeClr>
              </a:solidFill>
            </a:endParaRPr>
          </a:p>
          <a:p>
            <a:pPr marL="0" indent="0">
              <a:buNone/>
            </a:pPr>
            <a:r>
              <a:rPr lang="en-GB" dirty="0" smtClean="0">
                <a:solidFill>
                  <a:schemeClr val="accent6">
                    <a:lumMod val="75000"/>
                  </a:schemeClr>
                </a:solidFill>
              </a:rPr>
              <a:t>&lt;</a:t>
            </a:r>
            <a:r>
              <a:rPr lang="en-GB" dirty="0">
                <a:solidFill>
                  <a:schemeClr val="accent6">
                    <a:lumMod val="75000"/>
                  </a:schemeClr>
                </a:solidFill>
              </a:rPr>
              <a:t>link type=”text/</a:t>
            </a:r>
            <a:r>
              <a:rPr lang="en-GB" dirty="0" err="1">
                <a:solidFill>
                  <a:schemeClr val="accent6">
                    <a:lumMod val="75000"/>
                  </a:schemeClr>
                </a:solidFill>
              </a:rPr>
              <a:t>css</a:t>
            </a:r>
            <a:r>
              <a:rPr lang="en-GB" dirty="0">
                <a:solidFill>
                  <a:schemeClr val="accent6">
                    <a:lumMod val="75000"/>
                  </a:schemeClr>
                </a:solidFill>
              </a:rPr>
              <a:t>” </a:t>
            </a:r>
            <a:r>
              <a:rPr lang="en-GB" dirty="0" err="1">
                <a:solidFill>
                  <a:schemeClr val="accent6">
                    <a:lumMod val="75000"/>
                  </a:schemeClr>
                </a:solidFill>
              </a:rPr>
              <a:t>href</a:t>
            </a:r>
            <a:r>
              <a:rPr lang="en-GB" dirty="0">
                <a:solidFill>
                  <a:schemeClr val="accent6">
                    <a:lumMod val="75000"/>
                  </a:schemeClr>
                </a:solidFill>
              </a:rPr>
              <a:t>=”style.css”&gt;&lt;/link&gt;</a:t>
            </a:r>
          </a:p>
        </p:txBody>
      </p:sp>
    </p:spTree>
    <p:extLst>
      <p:ext uri="{BB962C8B-B14F-4D97-AF65-F5344CB8AC3E}">
        <p14:creationId xmlns:p14="http://schemas.microsoft.com/office/powerpoint/2010/main" val="2326809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4" name="Content Placeholder 3"/>
          <p:cNvSpPr>
            <a:spLocks noGrp="1"/>
          </p:cNvSpPr>
          <p:nvPr>
            <p:ph idx="1"/>
          </p:nvPr>
        </p:nvSpPr>
        <p:spPr/>
        <p:txBody>
          <a:bodyPr/>
          <a:lstStyle/>
          <a:p>
            <a:r>
              <a:rPr lang="en-US" dirty="0" smtClean="0">
                <a:solidFill>
                  <a:schemeClr val="bg2">
                    <a:lumMod val="50000"/>
                  </a:schemeClr>
                </a:solidFill>
              </a:rPr>
              <a:t>Output</a:t>
            </a:r>
          </a:p>
          <a:p>
            <a:pPr marL="0" indent="0">
              <a:buNone/>
            </a:pPr>
            <a:r>
              <a:rPr lang="en-US" dirty="0"/>
              <a:t> </a:t>
            </a:r>
            <a:r>
              <a:rPr lang="en-US" dirty="0" smtClean="0"/>
              <a:t>   </a:t>
            </a:r>
            <a:r>
              <a:rPr lang="en-US" dirty="0" smtClean="0">
                <a:solidFill>
                  <a:schemeClr val="accent6">
                    <a:lumMod val="75000"/>
                  </a:schemeClr>
                </a:solidFill>
              </a:rPr>
              <a:t> </a:t>
            </a:r>
            <a:r>
              <a:rPr lang="en-GB" dirty="0" smtClean="0">
                <a:solidFill>
                  <a:schemeClr val="accent6">
                    <a:lumMod val="75000"/>
                  </a:schemeClr>
                </a:solidFill>
              </a:rPr>
              <a:t>&lt;</a:t>
            </a:r>
            <a:r>
              <a:rPr lang="en-GB" dirty="0">
                <a:solidFill>
                  <a:schemeClr val="accent6">
                    <a:lumMod val="75000"/>
                  </a:schemeClr>
                </a:solidFill>
              </a:rPr>
              <a:t>output name="result"&gt;&lt;/output</a:t>
            </a:r>
            <a:r>
              <a:rPr lang="en-GB" dirty="0" smtClean="0">
                <a:solidFill>
                  <a:schemeClr val="accent6">
                    <a:lumMod val="75000"/>
                  </a:schemeClr>
                </a:solidFill>
              </a:rPr>
              <a:t>&gt;</a:t>
            </a:r>
          </a:p>
          <a:p>
            <a:pPr marL="0" indent="0">
              <a:buNone/>
            </a:pPr>
            <a:endParaRPr lang="en-US" dirty="0">
              <a:solidFill>
                <a:schemeClr val="accent6">
                  <a:lumMod val="75000"/>
                </a:schemeClr>
              </a:solidFill>
            </a:endParaRPr>
          </a:p>
          <a:p>
            <a:pPr>
              <a:buFont typeface="Wingdings" pitchFamily="2" charset="2"/>
              <a:buChar char="§"/>
            </a:pPr>
            <a:r>
              <a:rPr lang="en-GB" b="1" dirty="0" smtClean="0">
                <a:solidFill>
                  <a:srgbClr val="92D050"/>
                </a:solidFill>
              </a:rPr>
              <a:t>Attributes</a:t>
            </a:r>
          </a:p>
          <a:p>
            <a:pPr>
              <a:buFont typeface="Courier New" pitchFamily="49" charset="0"/>
              <a:buChar char="o"/>
            </a:pPr>
            <a:r>
              <a:rPr lang="en-US" b="1" dirty="0" smtClean="0">
                <a:solidFill>
                  <a:srgbClr val="0079DE"/>
                </a:solidFill>
              </a:rPr>
              <a:t>Name </a:t>
            </a:r>
          </a:p>
          <a:p>
            <a:pPr>
              <a:buFont typeface="Courier New" pitchFamily="49" charset="0"/>
              <a:buChar char="o"/>
            </a:pPr>
            <a:r>
              <a:rPr lang="en-US" b="1" dirty="0" smtClean="0">
                <a:solidFill>
                  <a:srgbClr val="0079DE"/>
                </a:solidFill>
              </a:rPr>
              <a:t>For</a:t>
            </a:r>
          </a:p>
          <a:p>
            <a:pPr>
              <a:buFont typeface="Wingdings" pitchFamily="2" charset="2"/>
              <a:buChar char="§"/>
            </a:pPr>
            <a:endParaRPr lang="en-GB" dirty="0">
              <a:solidFill>
                <a:schemeClr val="accent6">
                  <a:lumMod val="75000"/>
                </a:schemeClr>
              </a:solidFill>
            </a:endParaRPr>
          </a:p>
        </p:txBody>
      </p:sp>
    </p:spTree>
    <p:extLst>
      <p:ext uri="{BB962C8B-B14F-4D97-AF65-F5344CB8AC3E}">
        <p14:creationId xmlns:p14="http://schemas.microsoft.com/office/powerpoint/2010/main" val="3043937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lstStyle/>
          <a:p>
            <a:r>
              <a:rPr lang="en-US" dirty="0">
                <a:solidFill>
                  <a:schemeClr val="bg2">
                    <a:lumMod val="50000"/>
                  </a:schemeClr>
                </a:solidFill>
              </a:rPr>
              <a:t>progress</a:t>
            </a:r>
            <a:endParaRPr lang="en-GB" dirty="0">
              <a:solidFill>
                <a:schemeClr val="bg2">
                  <a:lumMod val="50000"/>
                </a:schemeClr>
              </a:solidFill>
            </a:endParaRPr>
          </a:p>
          <a:p>
            <a:pPr marL="0" indent="0">
              <a:buNone/>
            </a:pPr>
            <a:r>
              <a:rPr lang="en-GB" dirty="0" smtClean="0">
                <a:solidFill>
                  <a:schemeClr val="accent6">
                    <a:lumMod val="75000"/>
                  </a:schemeClr>
                </a:solidFill>
              </a:rPr>
              <a:t>&lt;</a:t>
            </a:r>
            <a:r>
              <a:rPr lang="en-GB" dirty="0">
                <a:solidFill>
                  <a:schemeClr val="accent6">
                    <a:lumMod val="75000"/>
                  </a:schemeClr>
                </a:solidFill>
              </a:rPr>
              <a:t>progress id="p"    max=100&gt;&lt;span&gt;0&lt;/span&gt;%&lt;/progress&gt;</a:t>
            </a:r>
          </a:p>
          <a:p>
            <a:pPr>
              <a:buFont typeface="Wingdings" pitchFamily="2" charset="2"/>
              <a:buChar char="§"/>
            </a:pPr>
            <a:r>
              <a:rPr lang="en-US" dirty="0" smtClean="0">
                <a:solidFill>
                  <a:srgbClr val="92D050"/>
                </a:solidFill>
              </a:rPr>
              <a:t>   </a:t>
            </a:r>
            <a:r>
              <a:rPr lang="en-GB" b="1" dirty="0" smtClean="0">
                <a:solidFill>
                  <a:srgbClr val="92D050"/>
                </a:solidFill>
              </a:rPr>
              <a:t>Attributes</a:t>
            </a:r>
          </a:p>
          <a:p>
            <a:pPr>
              <a:buFont typeface="Courier New" pitchFamily="49" charset="0"/>
              <a:buChar char="o"/>
            </a:pPr>
            <a:r>
              <a:rPr lang="en-US" b="1" dirty="0" smtClean="0">
                <a:solidFill>
                  <a:srgbClr val="0079DE"/>
                </a:solidFill>
              </a:rPr>
              <a:t>Value</a:t>
            </a:r>
          </a:p>
          <a:p>
            <a:pPr>
              <a:buFont typeface="Courier New" pitchFamily="49" charset="0"/>
              <a:buChar char="o"/>
            </a:pPr>
            <a:r>
              <a:rPr lang="en-US" b="1" dirty="0" smtClean="0">
                <a:solidFill>
                  <a:srgbClr val="0079DE"/>
                </a:solidFill>
              </a:rPr>
              <a:t>Max</a:t>
            </a:r>
          </a:p>
          <a:p>
            <a:endParaRPr lang="en-GB" b="1" dirty="0"/>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173" y="4982298"/>
            <a:ext cx="40290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313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Segoe Script" pitchFamily="34" charset="0"/>
              </a:rPr>
              <a:t>Agenda</a:t>
            </a:r>
            <a:endParaRPr lang="en-US" dirty="0">
              <a:latin typeface="Segoe Script" pitchFamily="34" charset="0"/>
            </a:endParaRPr>
          </a:p>
        </p:txBody>
      </p:sp>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dirty="0" smtClean="0">
                <a:latin typeface="Sakkal Majalla" pitchFamily="2" charset="-78"/>
                <a:cs typeface="Sakkal Majalla" pitchFamily="2" charset="-78"/>
              </a:rPr>
              <a:t>HTML</a:t>
            </a:r>
          </a:p>
          <a:p>
            <a:pPr>
              <a:buFont typeface="Arial" pitchFamily="34" charset="0"/>
              <a:buChar char="•"/>
            </a:pPr>
            <a:r>
              <a:rPr lang="en-US" dirty="0" smtClean="0">
                <a:latin typeface="Sakkal Majalla" pitchFamily="2" charset="-78"/>
                <a:cs typeface="Sakkal Majalla" pitchFamily="2" charset="-78"/>
              </a:rPr>
              <a:t>HTML versions</a:t>
            </a:r>
          </a:p>
          <a:p>
            <a:pPr>
              <a:buFont typeface="Arial" pitchFamily="34" charset="0"/>
              <a:buChar char="•"/>
            </a:pPr>
            <a:r>
              <a:rPr lang="en-US" dirty="0" smtClean="0">
                <a:latin typeface="Sakkal Majalla" pitchFamily="2" charset="-78"/>
                <a:cs typeface="Sakkal Majalla" pitchFamily="2" charset="-78"/>
              </a:rPr>
              <a:t>HTML5</a:t>
            </a:r>
          </a:p>
          <a:p>
            <a:pPr>
              <a:buFont typeface="Arial" pitchFamily="34" charset="0"/>
              <a:buChar char="•"/>
            </a:pPr>
            <a:r>
              <a:rPr lang="en-GB" dirty="0" smtClean="0">
                <a:latin typeface="Sakkal Majalla" pitchFamily="2" charset="-78"/>
                <a:cs typeface="Sakkal Majalla" pitchFamily="2" charset="-78"/>
              </a:rPr>
              <a:t>How </a:t>
            </a:r>
            <a:r>
              <a:rPr lang="en-GB" dirty="0">
                <a:latin typeface="Sakkal Majalla" pitchFamily="2" charset="-78"/>
                <a:cs typeface="Sakkal Majalla" pitchFamily="2" charset="-78"/>
              </a:rPr>
              <a:t>Did HTML5 Get Started</a:t>
            </a:r>
            <a:r>
              <a:rPr lang="en-GB" dirty="0" smtClean="0">
                <a:latin typeface="Sakkal Majalla" pitchFamily="2" charset="-78"/>
                <a:cs typeface="Sakkal Majalla" pitchFamily="2" charset="-78"/>
              </a:rPr>
              <a:t>?</a:t>
            </a:r>
          </a:p>
          <a:p>
            <a:pPr>
              <a:buFont typeface="Arial" pitchFamily="34" charset="0"/>
              <a:buChar char="•"/>
            </a:pPr>
            <a:r>
              <a:rPr lang="en-US" dirty="0">
                <a:latin typeface="Sakkal Majalla" pitchFamily="2" charset="-78"/>
                <a:cs typeface="Sakkal Majalla" pitchFamily="2" charset="-78"/>
              </a:rPr>
              <a:t>Rules For </a:t>
            </a:r>
            <a:r>
              <a:rPr lang="en-US" dirty="0" smtClean="0">
                <a:latin typeface="Sakkal Majalla" pitchFamily="2" charset="-78"/>
                <a:cs typeface="Sakkal Majalla" pitchFamily="2" charset="-78"/>
              </a:rPr>
              <a:t>HTML5</a:t>
            </a:r>
          </a:p>
          <a:p>
            <a:pPr>
              <a:buFont typeface="Arial" pitchFamily="34" charset="0"/>
              <a:buChar char="•"/>
            </a:pPr>
            <a:r>
              <a:rPr lang="en-US" dirty="0" smtClean="0">
                <a:latin typeface="Sakkal Majalla" pitchFamily="2" charset="-78"/>
                <a:cs typeface="Sakkal Majalla" pitchFamily="2" charset="-78"/>
              </a:rPr>
              <a:t>HTML5 </a:t>
            </a:r>
            <a:r>
              <a:rPr lang="en-GB" dirty="0">
                <a:latin typeface="Sakkal Majalla" pitchFamily="2" charset="-78"/>
                <a:cs typeface="Sakkal Majalla" pitchFamily="2" charset="-78"/>
              </a:rPr>
              <a:t>Less Header </a:t>
            </a:r>
            <a:r>
              <a:rPr lang="en-GB" dirty="0" smtClean="0">
                <a:latin typeface="Sakkal Majalla" pitchFamily="2" charset="-78"/>
                <a:cs typeface="Sakkal Majalla" pitchFamily="2" charset="-78"/>
              </a:rPr>
              <a:t>Code</a:t>
            </a:r>
          </a:p>
          <a:p>
            <a:pPr>
              <a:buFont typeface="Arial" pitchFamily="34" charset="0"/>
              <a:buChar char="•"/>
            </a:pPr>
            <a:r>
              <a:rPr lang="en-GB" dirty="0">
                <a:latin typeface="Sakkal Majalla" pitchFamily="2" charset="-78"/>
                <a:cs typeface="Sakkal Majalla" pitchFamily="2" charset="-78"/>
              </a:rPr>
              <a:t>No need for type </a:t>
            </a:r>
            <a:r>
              <a:rPr lang="en-GB" dirty="0" smtClean="0">
                <a:latin typeface="Sakkal Majalla" pitchFamily="2" charset="-78"/>
                <a:cs typeface="Sakkal Majalla" pitchFamily="2" charset="-78"/>
              </a:rPr>
              <a:t>attribute</a:t>
            </a:r>
          </a:p>
          <a:p>
            <a:pPr>
              <a:buFont typeface="Arial" pitchFamily="34" charset="0"/>
              <a:buChar char="•"/>
            </a:pPr>
            <a:r>
              <a:rPr lang="en-GB" dirty="0">
                <a:latin typeface="Sakkal Majalla" pitchFamily="2" charset="-78"/>
                <a:cs typeface="Sakkal Majalla" pitchFamily="2" charset="-78"/>
              </a:rPr>
              <a:t>More Semantic HTML Tags</a:t>
            </a:r>
            <a:endParaRPr lang="en-GB" dirty="0" smtClean="0">
              <a:latin typeface="Sakkal Majalla" pitchFamily="2" charset="-78"/>
              <a:cs typeface="Sakkal Majalla" pitchFamily="2" charset="-78"/>
            </a:endParaRPr>
          </a:p>
          <a:p>
            <a:pPr>
              <a:buFont typeface="Arial" pitchFamily="34" charset="0"/>
              <a:buChar char="•"/>
            </a:pPr>
            <a:r>
              <a:rPr lang="en-GB" dirty="0">
                <a:latin typeface="Sakkal Majalla" pitchFamily="2" charset="-78"/>
                <a:cs typeface="Sakkal Majalla" pitchFamily="2" charset="-78"/>
              </a:rPr>
              <a:t>Media </a:t>
            </a:r>
            <a:r>
              <a:rPr lang="en-GB" dirty="0" smtClean="0">
                <a:latin typeface="Sakkal Majalla" pitchFamily="2" charset="-78"/>
                <a:cs typeface="Sakkal Majalla" pitchFamily="2" charset="-78"/>
              </a:rPr>
              <a:t>Tags</a:t>
            </a:r>
          </a:p>
          <a:p>
            <a:pPr>
              <a:buFont typeface="Arial" pitchFamily="34" charset="0"/>
              <a:buChar char="•"/>
            </a:pPr>
            <a:r>
              <a:rPr lang="en-US" dirty="0" smtClean="0">
                <a:latin typeface="Sakkal Majalla" pitchFamily="2" charset="-78"/>
                <a:cs typeface="Sakkal Majalla" pitchFamily="2" charset="-78"/>
              </a:rPr>
              <a:t>Canvas</a:t>
            </a:r>
          </a:p>
          <a:p>
            <a:pPr>
              <a:buFont typeface="Arial" pitchFamily="34" charset="0"/>
              <a:buChar char="•"/>
            </a:pPr>
            <a:r>
              <a:rPr lang="en-US" dirty="0" smtClean="0">
                <a:latin typeface="Sakkal Majalla" pitchFamily="2" charset="-78"/>
                <a:cs typeface="Sakkal Majalla" pitchFamily="2" charset="-78"/>
              </a:rPr>
              <a:t>Web storage</a:t>
            </a:r>
          </a:p>
          <a:p>
            <a:pPr>
              <a:buFont typeface="Arial" pitchFamily="34" charset="0"/>
              <a:buChar char="•"/>
            </a:pPr>
            <a:endParaRPr lang="en-US" dirty="0" smtClean="0"/>
          </a:p>
          <a:p>
            <a:pPr marL="0" indent="0">
              <a:buNone/>
            </a:pPr>
            <a:endParaRPr lang="en-US" dirty="0" smtClean="0"/>
          </a:p>
        </p:txBody>
      </p:sp>
    </p:spTree>
    <p:extLst>
      <p:ext uri="{BB962C8B-B14F-4D97-AF65-F5344CB8AC3E}">
        <p14:creationId xmlns:p14="http://schemas.microsoft.com/office/powerpoint/2010/main" val="1958381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normAutofit lnSpcReduction="10000"/>
          </a:bodyPr>
          <a:lstStyle/>
          <a:p>
            <a:r>
              <a:rPr lang="en-GB" dirty="0" smtClean="0">
                <a:solidFill>
                  <a:schemeClr val="bg2">
                    <a:lumMod val="50000"/>
                  </a:schemeClr>
                </a:solidFill>
              </a:rPr>
              <a:t>Meter</a:t>
            </a:r>
          </a:p>
          <a:p>
            <a:pPr marL="0" indent="0">
              <a:buNone/>
            </a:pPr>
            <a:r>
              <a:rPr lang="en-GB" dirty="0" smtClean="0"/>
              <a:t>     </a:t>
            </a:r>
            <a:r>
              <a:rPr lang="en-GB" dirty="0" smtClean="0">
                <a:solidFill>
                  <a:schemeClr val="accent6">
                    <a:lumMod val="75000"/>
                  </a:schemeClr>
                </a:solidFill>
              </a:rPr>
              <a:t>&lt;meter min</a:t>
            </a:r>
            <a:r>
              <a:rPr lang="en-GB" dirty="0">
                <a:solidFill>
                  <a:schemeClr val="accent6">
                    <a:lumMod val="75000"/>
                  </a:schemeClr>
                </a:solidFill>
              </a:rPr>
              <a:t>="</a:t>
            </a:r>
            <a:r>
              <a:rPr lang="en-GB" dirty="0" smtClean="0">
                <a:solidFill>
                  <a:schemeClr val="accent6">
                    <a:lumMod val="75000"/>
                  </a:schemeClr>
                </a:solidFill>
              </a:rPr>
              <a:t>0“ max</a:t>
            </a:r>
            <a:r>
              <a:rPr lang="en-GB" dirty="0">
                <a:solidFill>
                  <a:schemeClr val="accent6">
                    <a:lumMod val="75000"/>
                  </a:schemeClr>
                </a:solidFill>
              </a:rPr>
              <a:t>="</a:t>
            </a:r>
            <a:r>
              <a:rPr lang="en-GB" dirty="0" smtClean="0">
                <a:solidFill>
                  <a:schemeClr val="accent6">
                    <a:lumMod val="75000"/>
                  </a:schemeClr>
                </a:solidFill>
              </a:rPr>
              <a:t>100“ value</a:t>
            </a:r>
            <a:r>
              <a:rPr lang="en-GB" dirty="0">
                <a:solidFill>
                  <a:schemeClr val="accent6">
                    <a:lumMod val="75000"/>
                  </a:schemeClr>
                </a:solidFill>
              </a:rPr>
              <a:t>="75"&gt;&lt;/meter</a:t>
            </a:r>
            <a:r>
              <a:rPr lang="en-GB" dirty="0" smtClean="0">
                <a:solidFill>
                  <a:schemeClr val="accent6">
                    <a:lumMod val="75000"/>
                  </a:schemeClr>
                </a:solidFill>
              </a:rPr>
              <a:t>&gt;</a:t>
            </a:r>
          </a:p>
          <a:p>
            <a:r>
              <a:rPr lang="en-GB" b="1" dirty="0" smtClean="0">
                <a:solidFill>
                  <a:srgbClr val="92D050"/>
                </a:solidFill>
              </a:rPr>
              <a:t>Attributes</a:t>
            </a:r>
          </a:p>
          <a:p>
            <a:pPr>
              <a:buFont typeface="Courier New" pitchFamily="49" charset="0"/>
              <a:buChar char="o"/>
            </a:pPr>
            <a:r>
              <a:rPr lang="en-US" sz="2200" b="1" dirty="0" smtClean="0">
                <a:solidFill>
                  <a:srgbClr val="0079DE"/>
                </a:solidFill>
              </a:rPr>
              <a:t>Value         </a:t>
            </a:r>
          </a:p>
          <a:p>
            <a:pPr>
              <a:buFont typeface="Courier New" pitchFamily="49" charset="0"/>
              <a:buChar char="o"/>
            </a:pPr>
            <a:r>
              <a:rPr lang="en-US" sz="2200" b="1" dirty="0" smtClean="0">
                <a:solidFill>
                  <a:srgbClr val="0079DE"/>
                </a:solidFill>
              </a:rPr>
              <a:t>Max</a:t>
            </a:r>
          </a:p>
          <a:p>
            <a:pPr>
              <a:buFont typeface="Courier New" pitchFamily="49" charset="0"/>
              <a:buChar char="o"/>
            </a:pPr>
            <a:r>
              <a:rPr lang="en-US" sz="2200" b="1" dirty="0" smtClean="0">
                <a:solidFill>
                  <a:srgbClr val="0079DE"/>
                </a:solidFill>
              </a:rPr>
              <a:t>Min             </a:t>
            </a:r>
          </a:p>
          <a:p>
            <a:pPr>
              <a:buFont typeface="Courier New" pitchFamily="49" charset="0"/>
              <a:buChar char="o"/>
            </a:pPr>
            <a:r>
              <a:rPr lang="en-US" sz="2200" b="1" dirty="0" smtClean="0">
                <a:solidFill>
                  <a:srgbClr val="0079DE"/>
                </a:solidFill>
              </a:rPr>
              <a:t>High</a:t>
            </a:r>
          </a:p>
          <a:p>
            <a:pPr>
              <a:buFont typeface="Courier New" pitchFamily="49" charset="0"/>
              <a:buChar char="o"/>
            </a:pPr>
            <a:r>
              <a:rPr lang="en-US" sz="2200" b="1" dirty="0" smtClean="0">
                <a:solidFill>
                  <a:srgbClr val="0079DE"/>
                </a:solidFill>
              </a:rPr>
              <a:t>Low             </a:t>
            </a:r>
          </a:p>
          <a:p>
            <a:pPr>
              <a:buFont typeface="Courier New" pitchFamily="49" charset="0"/>
              <a:buChar char="o"/>
            </a:pPr>
            <a:r>
              <a:rPr lang="en-US" sz="2200" b="1" dirty="0" smtClean="0">
                <a:solidFill>
                  <a:srgbClr val="0079DE"/>
                </a:solidFill>
              </a:rPr>
              <a:t>Form</a:t>
            </a:r>
            <a:endParaRPr lang="en-GB" sz="2200" dirty="0">
              <a:solidFill>
                <a:srgbClr val="0079DE"/>
              </a:solidFill>
            </a:endParaRPr>
          </a:p>
        </p:txBody>
      </p:sp>
    </p:spTree>
    <p:extLst>
      <p:ext uri="{BB962C8B-B14F-4D97-AF65-F5344CB8AC3E}">
        <p14:creationId xmlns:p14="http://schemas.microsoft.com/office/powerpoint/2010/main" val="2798978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lstStyle/>
          <a:p>
            <a:r>
              <a:rPr lang="en-GB" dirty="0">
                <a:solidFill>
                  <a:schemeClr val="bg2">
                    <a:lumMod val="50000"/>
                  </a:schemeClr>
                </a:solidFill>
              </a:rPr>
              <a:t>Details and </a:t>
            </a:r>
            <a:r>
              <a:rPr lang="en-GB" dirty="0" smtClean="0">
                <a:solidFill>
                  <a:schemeClr val="bg2">
                    <a:lumMod val="50000"/>
                  </a:schemeClr>
                </a:solidFill>
              </a:rPr>
              <a:t>Summary</a:t>
            </a:r>
          </a:p>
          <a:p>
            <a:endParaRPr lang="en-GB" dirty="0" smtClean="0">
              <a:solidFill>
                <a:schemeClr val="bg2">
                  <a:lumMod val="50000"/>
                </a:schemeClr>
              </a:solidFill>
            </a:endParaRPr>
          </a:p>
          <a:p>
            <a:pPr>
              <a:buFont typeface="Wingdings" pitchFamily="2" charset="2"/>
              <a:buChar char="§"/>
            </a:pPr>
            <a:r>
              <a:rPr lang="en-GB" dirty="0"/>
              <a:t>The content of a &lt;details&gt; element should not be visible unless the open attribute is set</a:t>
            </a:r>
            <a:r>
              <a:rPr lang="en-GB" dirty="0" smtClean="0"/>
              <a:t>.</a:t>
            </a:r>
          </a:p>
          <a:p>
            <a:pPr>
              <a:buFont typeface="Wingdings" pitchFamily="2" charset="2"/>
              <a:buChar char="§"/>
            </a:pPr>
            <a:r>
              <a:rPr lang="en-US" dirty="0" smtClean="0">
                <a:solidFill>
                  <a:schemeClr val="tx1"/>
                </a:solidFill>
              </a:rPr>
              <a:t>User can show the content</a:t>
            </a:r>
            <a:endParaRPr lang="en-GB" dirty="0">
              <a:solidFill>
                <a:schemeClr val="tx1"/>
              </a:solidFill>
            </a:endParaRPr>
          </a:p>
        </p:txBody>
      </p:sp>
    </p:spTree>
    <p:extLst>
      <p:ext uri="{BB962C8B-B14F-4D97-AF65-F5344CB8AC3E}">
        <p14:creationId xmlns:p14="http://schemas.microsoft.com/office/powerpoint/2010/main" val="3454831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lstStyle/>
          <a:p>
            <a:pPr marL="0" indent="0">
              <a:buNone/>
            </a:pPr>
            <a:r>
              <a:rPr lang="en-GB" sz="2800" dirty="0" smtClean="0">
                <a:solidFill>
                  <a:schemeClr val="accent6">
                    <a:lumMod val="75000"/>
                  </a:schemeClr>
                </a:solidFill>
              </a:rPr>
              <a:t>&lt;</a:t>
            </a:r>
            <a:r>
              <a:rPr lang="en-GB" sz="2800" dirty="0">
                <a:solidFill>
                  <a:schemeClr val="accent6">
                    <a:lumMod val="75000"/>
                  </a:schemeClr>
                </a:solidFill>
              </a:rPr>
              <a:t>details&gt;</a:t>
            </a:r>
          </a:p>
          <a:p>
            <a:pPr marL="0" indent="0">
              <a:buNone/>
            </a:pPr>
            <a:r>
              <a:rPr lang="en-GB" sz="2800" dirty="0" smtClean="0">
                <a:solidFill>
                  <a:schemeClr val="accent6">
                    <a:lumMod val="75000"/>
                  </a:schemeClr>
                </a:solidFill>
              </a:rPr>
              <a:t>      &lt;</a:t>
            </a:r>
            <a:r>
              <a:rPr lang="en-GB" sz="2800" dirty="0">
                <a:solidFill>
                  <a:schemeClr val="accent6">
                    <a:lumMod val="75000"/>
                  </a:schemeClr>
                </a:solidFill>
              </a:rPr>
              <a:t>summary&gt;coping 1999-2010&lt;/summary&gt;</a:t>
            </a:r>
          </a:p>
          <a:p>
            <a:pPr marL="0" indent="0">
              <a:buNone/>
            </a:pPr>
            <a:r>
              <a:rPr lang="en-GB" sz="2800" dirty="0">
                <a:solidFill>
                  <a:schemeClr val="accent6">
                    <a:lumMod val="75000"/>
                  </a:schemeClr>
                </a:solidFill>
              </a:rPr>
              <a:t>&lt;p&gt; - by </a:t>
            </a:r>
            <a:r>
              <a:rPr lang="en-GB" sz="2800" dirty="0" err="1">
                <a:solidFill>
                  <a:schemeClr val="accent6">
                    <a:lumMod val="75000"/>
                  </a:schemeClr>
                </a:solidFill>
              </a:rPr>
              <a:t>Refsnes</a:t>
            </a:r>
            <a:r>
              <a:rPr lang="en-GB" sz="2800" dirty="0">
                <a:solidFill>
                  <a:schemeClr val="accent6">
                    <a:lumMod val="75000"/>
                  </a:schemeClr>
                </a:solidFill>
              </a:rPr>
              <a:t> Data. All Rights Reserved.&lt;/p&gt;</a:t>
            </a:r>
          </a:p>
          <a:p>
            <a:pPr marL="0" indent="0">
              <a:buNone/>
            </a:pPr>
            <a:r>
              <a:rPr lang="en-GB" sz="2800" dirty="0" smtClean="0">
                <a:solidFill>
                  <a:schemeClr val="accent6">
                    <a:lumMod val="75000"/>
                  </a:schemeClr>
                </a:solidFill>
              </a:rPr>
              <a:t>     &lt;</a:t>
            </a:r>
            <a:r>
              <a:rPr lang="en-GB" sz="2800" dirty="0">
                <a:solidFill>
                  <a:schemeClr val="accent6">
                    <a:lumMod val="75000"/>
                  </a:schemeClr>
                </a:solidFill>
              </a:rPr>
              <a:t>p&gt;All content and graphics on this web site are the property of the company </a:t>
            </a:r>
            <a:r>
              <a:rPr lang="en-GB" sz="2800" dirty="0" err="1">
                <a:solidFill>
                  <a:schemeClr val="accent6">
                    <a:lumMod val="75000"/>
                  </a:schemeClr>
                </a:solidFill>
              </a:rPr>
              <a:t>Refsnes</a:t>
            </a:r>
            <a:r>
              <a:rPr lang="en-GB" sz="2800" dirty="0">
                <a:solidFill>
                  <a:schemeClr val="accent6">
                    <a:lumMod val="75000"/>
                  </a:schemeClr>
                </a:solidFill>
              </a:rPr>
              <a:t> Data.&lt;/p&gt;</a:t>
            </a:r>
          </a:p>
          <a:p>
            <a:pPr marL="0" indent="0">
              <a:buNone/>
            </a:pPr>
            <a:r>
              <a:rPr lang="en-GB" sz="2800" dirty="0">
                <a:solidFill>
                  <a:schemeClr val="accent6">
                    <a:lumMod val="75000"/>
                  </a:schemeClr>
                </a:solidFill>
              </a:rPr>
              <a:t>&lt;/details</a:t>
            </a:r>
            <a:r>
              <a:rPr lang="en-GB" sz="2800" dirty="0" smtClean="0">
                <a:solidFill>
                  <a:schemeClr val="accent6">
                    <a:lumMod val="75000"/>
                  </a:schemeClr>
                </a:solidFill>
              </a:rPr>
              <a:t>&gt;</a:t>
            </a:r>
          </a:p>
          <a:p>
            <a:pPr>
              <a:buFont typeface="Wingdings" pitchFamily="2" charset="2"/>
              <a:buChar char="§"/>
            </a:pPr>
            <a:r>
              <a:rPr lang="en-GB" sz="2800" b="1" dirty="0">
                <a:solidFill>
                  <a:srgbClr val="92D050"/>
                </a:solidFill>
              </a:rPr>
              <a:t>Attributes</a:t>
            </a:r>
          </a:p>
          <a:p>
            <a:pPr>
              <a:buFont typeface="Courier New" pitchFamily="49" charset="0"/>
              <a:buChar char="o"/>
            </a:pPr>
            <a:r>
              <a:rPr lang="en-US" sz="2800" dirty="0" smtClean="0">
                <a:solidFill>
                  <a:srgbClr val="0079DE"/>
                </a:solidFill>
              </a:rPr>
              <a:t>Open</a:t>
            </a:r>
            <a:endParaRPr lang="en-GB" sz="2800" dirty="0">
              <a:solidFill>
                <a:srgbClr val="0079DE"/>
              </a:solidFill>
            </a:endParaRPr>
          </a:p>
          <a:p>
            <a:endParaRPr lang="en-GB" dirty="0"/>
          </a:p>
        </p:txBody>
      </p:sp>
    </p:spTree>
    <p:extLst>
      <p:ext uri="{BB962C8B-B14F-4D97-AF65-F5344CB8AC3E}">
        <p14:creationId xmlns:p14="http://schemas.microsoft.com/office/powerpoint/2010/main" val="1615092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normAutofit/>
          </a:bodyPr>
          <a:lstStyle/>
          <a:p>
            <a:r>
              <a:rPr lang="en-GB" dirty="0" smtClean="0">
                <a:solidFill>
                  <a:schemeClr val="bg2">
                    <a:lumMod val="50000"/>
                  </a:schemeClr>
                </a:solidFill>
              </a:rPr>
              <a:t>Address</a:t>
            </a:r>
          </a:p>
          <a:p>
            <a:r>
              <a:rPr lang="en-GB" dirty="0">
                <a:solidFill>
                  <a:schemeClr val="accent2">
                    <a:lumMod val="75000"/>
                  </a:schemeClr>
                </a:solidFill>
              </a:rPr>
              <a:t>The &lt;address&gt; tag defines the contact information for the author/owner of a document or an article</a:t>
            </a:r>
            <a:r>
              <a:rPr lang="en-GB" dirty="0" smtClean="0">
                <a:solidFill>
                  <a:schemeClr val="accent2">
                    <a:lumMod val="75000"/>
                  </a:schemeClr>
                </a:solidFill>
              </a:rPr>
              <a:t>.</a:t>
            </a:r>
          </a:p>
          <a:p>
            <a:endParaRPr lang="en-GB" dirty="0">
              <a:solidFill>
                <a:schemeClr val="accent2">
                  <a:lumMod val="75000"/>
                </a:schemeClr>
              </a:solidFill>
            </a:endParaRPr>
          </a:p>
          <a:p>
            <a:r>
              <a:rPr lang="en-GB" dirty="0">
                <a:solidFill>
                  <a:schemeClr val="accent2">
                    <a:lumMod val="75000"/>
                  </a:schemeClr>
                </a:solidFill>
              </a:rPr>
              <a:t>If the &lt;address&gt; element is inside the &lt;body&gt; element, it represents contact information for the document</a:t>
            </a:r>
            <a:r>
              <a:rPr lang="en-GB" dirty="0" smtClean="0">
                <a:solidFill>
                  <a:schemeClr val="accent2">
                    <a:lumMod val="75000"/>
                  </a:schemeClr>
                </a:solidFill>
              </a:rPr>
              <a:t>.</a:t>
            </a:r>
          </a:p>
          <a:p>
            <a:endParaRPr lang="en-GB" dirty="0">
              <a:solidFill>
                <a:schemeClr val="accent2">
                  <a:lumMod val="75000"/>
                </a:schemeClr>
              </a:solidFill>
            </a:endParaRPr>
          </a:p>
          <a:p>
            <a:endParaRPr lang="en-GB" dirty="0" smtClean="0">
              <a:solidFill>
                <a:schemeClr val="bg2">
                  <a:lumMod val="50000"/>
                </a:schemeClr>
              </a:solidFill>
            </a:endParaRPr>
          </a:p>
        </p:txBody>
      </p:sp>
    </p:spTree>
    <p:extLst>
      <p:ext uri="{BB962C8B-B14F-4D97-AF65-F5344CB8AC3E}">
        <p14:creationId xmlns:p14="http://schemas.microsoft.com/office/powerpoint/2010/main" val="2366024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normAutofit lnSpcReduction="10000"/>
          </a:bodyPr>
          <a:lstStyle/>
          <a:p>
            <a:r>
              <a:rPr lang="en-GB" dirty="0" smtClean="0">
                <a:solidFill>
                  <a:schemeClr val="bg2">
                    <a:lumMod val="50000"/>
                  </a:schemeClr>
                </a:solidFill>
              </a:rPr>
              <a:t>Address</a:t>
            </a:r>
            <a:endParaRPr lang="en-GB" dirty="0">
              <a:solidFill>
                <a:schemeClr val="accent2">
                  <a:lumMod val="75000"/>
                </a:schemeClr>
              </a:solidFill>
            </a:endParaRPr>
          </a:p>
          <a:p>
            <a:r>
              <a:rPr lang="en-GB" dirty="0">
                <a:solidFill>
                  <a:schemeClr val="accent2">
                    <a:lumMod val="75000"/>
                  </a:schemeClr>
                </a:solidFill>
              </a:rPr>
              <a:t>If the &lt;address&gt; element is inside an &lt;article&gt; element, it represents contact information for that article</a:t>
            </a:r>
            <a:r>
              <a:rPr lang="en-GB" dirty="0" smtClean="0">
                <a:solidFill>
                  <a:schemeClr val="accent2">
                    <a:lumMod val="75000"/>
                  </a:schemeClr>
                </a:solidFill>
              </a:rPr>
              <a:t>.</a:t>
            </a:r>
          </a:p>
          <a:p>
            <a:endParaRPr lang="en-GB" dirty="0">
              <a:solidFill>
                <a:schemeClr val="accent2">
                  <a:lumMod val="75000"/>
                </a:schemeClr>
              </a:solidFill>
            </a:endParaRPr>
          </a:p>
          <a:p>
            <a:r>
              <a:rPr lang="en-GB" dirty="0">
                <a:solidFill>
                  <a:schemeClr val="accent2">
                    <a:lumMod val="75000"/>
                  </a:schemeClr>
                </a:solidFill>
              </a:rPr>
              <a:t>The text in the &lt;address&gt; element usually renders in </a:t>
            </a:r>
            <a:r>
              <a:rPr lang="en-GB" i="1" dirty="0">
                <a:solidFill>
                  <a:schemeClr val="accent2">
                    <a:lumMod val="75000"/>
                  </a:schemeClr>
                </a:solidFill>
              </a:rPr>
              <a:t>italic</a:t>
            </a:r>
            <a:r>
              <a:rPr lang="en-GB" dirty="0">
                <a:solidFill>
                  <a:schemeClr val="accent2">
                    <a:lumMod val="75000"/>
                  </a:schemeClr>
                </a:solidFill>
              </a:rPr>
              <a:t>. Most browsers will add a line break before and after the address element.</a:t>
            </a:r>
          </a:p>
          <a:p>
            <a:endParaRPr lang="en-GB" dirty="0" smtClean="0">
              <a:solidFill>
                <a:schemeClr val="bg2">
                  <a:lumMod val="50000"/>
                </a:schemeClr>
              </a:solidFill>
            </a:endParaRPr>
          </a:p>
        </p:txBody>
      </p:sp>
    </p:spTree>
    <p:extLst>
      <p:ext uri="{BB962C8B-B14F-4D97-AF65-F5344CB8AC3E}">
        <p14:creationId xmlns:p14="http://schemas.microsoft.com/office/powerpoint/2010/main" val="3798036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normAutofit fontScale="92500" lnSpcReduction="10000"/>
          </a:bodyPr>
          <a:lstStyle/>
          <a:p>
            <a:r>
              <a:rPr lang="en-US" dirty="0" smtClean="0"/>
              <a:t>Ex :</a:t>
            </a:r>
          </a:p>
          <a:p>
            <a:pPr marL="0" indent="0">
              <a:buNone/>
            </a:pPr>
            <a:r>
              <a:rPr lang="en-GB" dirty="0" smtClean="0">
                <a:solidFill>
                  <a:schemeClr val="accent6">
                    <a:lumMod val="75000"/>
                  </a:schemeClr>
                </a:solidFill>
              </a:rPr>
              <a:t>&lt;</a:t>
            </a:r>
            <a:r>
              <a:rPr lang="en-GB" dirty="0">
                <a:solidFill>
                  <a:schemeClr val="accent6">
                    <a:lumMod val="75000"/>
                  </a:schemeClr>
                </a:solidFill>
              </a:rPr>
              <a:t>address&gt;</a:t>
            </a:r>
            <a:br>
              <a:rPr lang="en-GB" dirty="0">
                <a:solidFill>
                  <a:schemeClr val="accent6">
                    <a:lumMod val="75000"/>
                  </a:schemeClr>
                </a:solidFill>
              </a:rPr>
            </a:br>
            <a:r>
              <a:rPr lang="en-GB" dirty="0">
                <a:solidFill>
                  <a:schemeClr val="accent6">
                    <a:lumMod val="75000"/>
                  </a:schemeClr>
                </a:solidFill>
              </a:rPr>
              <a:t> Written by &lt;a  </a:t>
            </a:r>
            <a:r>
              <a:rPr lang="en-GB" dirty="0" err="1">
                <a:solidFill>
                  <a:schemeClr val="accent6">
                    <a:lumMod val="75000"/>
                  </a:schemeClr>
                </a:solidFill>
              </a:rPr>
              <a:t>href</a:t>
            </a:r>
            <a:r>
              <a:rPr lang="en-GB" dirty="0">
                <a:solidFill>
                  <a:schemeClr val="accent6">
                    <a:lumMod val="75000"/>
                  </a:schemeClr>
                </a:solidFill>
              </a:rPr>
              <a:t>="mailto:webmaster@example.com"&gt;Jon Doe&lt;/a&gt;.&lt;</a:t>
            </a:r>
            <a:r>
              <a:rPr lang="en-GB" dirty="0" err="1">
                <a:solidFill>
                  <a:schemeClr val="accent6">
                    <a:lumMod val="75000"/>
                  </a:schemeClr>
                </a:solidFill>
              </a:rPr>
              <a:t>br</a:t>
            </a:r>
            <a:r>
              <a:rPr lang="en-GB" dirty="0">
                <a:solidFill>
                  <a:schemeClr val="accent6">
                    <a:lumMod val="75000"/>
                  </a:schemeClr>
                </a:solidFill>
              </a:rPr>
              <a:t> /&gt; </a:t>
            </a:r>
            <a:br>
              <a:rPr lang="en-GB" dirty="0">
                <a:solidFill>
                  <a:schemeClr val="accent6">
                    <a:lumMod val="75000"/>
                  </a:schemeClr>
                </a:solidFill>
              </a:rPr>
            </a:br>
            <a:r>
              <a:rPr lang="en-GB" dirty="0">
                <a:solidFill>
                  <a:schemeClr val="accent6">
                    <a:lumMod val="75000"/>
                  </a:schemeClr>
                </a:solidFill>
              </a:rPr>
              <a:t> Visit us at:&lt;</a:t>
            </a:r>
            <a:r>
              <a:rPr lang="en-GB" dirty="0" err="1">
                <a:solidFill>
                  <a:schemeClr val="accent6">
                    <a:lumMod val="75000"/>
                  </a:schemeClr>
                </a:solidFill>
              </a:rPr>
              <a:t>br</a:t>
            </a:r>
            <a:r>
              <a:rPr lang="en-GB" dirty="0">
                <a:solidFill>
                  <a:schemeClr val="accent6">
                    <a:lumMod val="75000"/>
                  </a:schemeClr>
                </a:solidFill>
              </a:rPr>
              <a:t> /&gt;</a:t>
            </a:r>
            <a:br>
              <a:rPr lang="en-GB" dirty="0">
                <a:solidFill>
                  <a:schemeClr val="accent6">
                    <a:lumMod val="75000"/>
                  </a:schemeClr>
                </a:solidFill>
              </a:rPr>
            </a:br>
            <a:r>
              <a:rPr lang="en-GB" dirty="0">
                <a:solidFill>
                  <a:schemeClr val="accent6">
                    <a:lumMod val="75000"/>
                  </a:schemeClr>
                </a:solidFill>
              </a:rPr>
              <a:t> Example.com&lt;</a:t>
            </a:r>
            <a:r>
              <a:rPr lang="en-GB" dirty="0" err="1">
                <a:solidFill>
                  <a:schemeClr val="accent6">
                    <a:lumMod val="75000"/>
                  </a:schemeClr>
                </a:solidFill>
              </a:rPr>
              <a:t>br</a:t>
            </a:r>
            <a:r>
              <a:rPr lang="en-GB" dirty="0">
                <a:solidFill>
                  <a:schemeClr val="accent6">
                    <a:lumMod val="75000"/>
                  </a:schemeClr>
                </a:solidFill>
              </a:rPr>
              <a:t> /&gt;</a:t>
            </a:r>
            <a:br>
              <a:rPr lang="en-GB" dirty="0">
                <a:solidFill>
                  <a:schemeClr val="accent6">
                    <a:lumMod val="75000"/>
                  </a:schemeClr>
                </a:solidFill>
              </a:rPr>
            </a:br>
            <a:r>
              <a:rPr lang="en-GB" dirty="0">
                <a:solidFill>
                  <a:schemeClr val="accent6">
                    <a:lumMod val="75000"/>
                  </a:schemeClr>
                </a:solidFill>
              </a:rPr>
              <a:t> Box 564, Disneyland&lt;</a:t>
            </a:r>
            <a:r>
              <a:rPr lang="en-GB" dirty="0" err="1">
                <a:solidFill>
                  <a:schemeClr val="accent6">
                    <a:lumMod val="75000"/>
                  </a:schemeClr>
                </a:solidFill>
              </a:rPr>
              <a:t>br</a:t>
            </a:r>
            <a:r>
              <a:rPr lang="en-GB" dirty="0">
                <a:solidFill>
                  <a:schemeClr val="accent6">
                    <a:lumMod val="75000"/>
                  </a:schemeClr>
                </a:solidFill>
              </a:rPr>
              <a:t> /&gt;</a:t>
            </a:r>
            <a:br>
              <a:rPr lang="en-GB" dirty="0">
                <a:solidFill>
                  <a:schemeClr val="accent6">
                    <a:lumMod val="75000"/>
                  </a:schemeClr>
                </a:solidFill>
              </a:rPr>
            </a:br>
            <a:r>
              <a:rPr lang="en-GB" dirty="0">
                <a:solidFill>
                  <a:schemeClr val="accent6">
                    <a:lumMod val="75000"/>
                  </a:schemeClr>
                </a:solidFill>
              </a:rPr>
              <a:t> USA</a:t>
            </a:r>
            <a:br>
              <a:rPr lang="en-GB" dirty="0">
                <a:solidFill>
                  <a:schemeClr val="accent6">
                    <a:lumMod val="75000"/>
                  </a:schemeClr>
                </a:solidFill>
              </a:rPr>
            </a:br>
            <a:r>
              <a:rPr lang="en-GB" dirty="0">
                <a:solidFill>
                  <a:schemeClr val="accent6">
                    <a:lumMod val="75000"/>
                  </a:schemeClr>
                </a:solidFill>
              </a:rPr>
              <a:t>&lt;/address&gt;</a:t>
            </a:r>
          </a:p>
          <a:p>
            <a:endParaRPr lang="en-GB" dirty="0"/>
          </a:p>
        </p:txBody>
      </p:sp>
    </p:spTree>
    <p:extLst>
      <p:ext uri="{BB962C8B-B14F-4D97-AF65-F5344CB8AC3E}">
        <p14:creationId xmlns:p14="http://schemas.microsoft.com/office/powerpoint/2010/main" val="2617992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lstStyle/>
          <a:p>
            <a:r>
              <a:rPr lang="en-US" dirty="0" smtClean="0">
                <a:solidFill>
                  <a:schemeClr val="bg2">
                    <a:lumMod val="50000"/>
                  </a:schemeClr>
                </a:solidFill>
              </a:rPr>
              <a:t>Figure</a:t>
            </a:r>
          </a:p>
          <a:p>
            <a:pPr marL="0" indent="0">
              <a:buNone/>
            </a:pPr>
            <a:r>
              <a:rPr lang="en-GB" dirty="0">
                <a:solidFill>
                  <a:schemeClr val="accent6">
                    <a:lumMod val="75000"/>
                  </a:schemeClr>
                </a:solidFill>
              </a:rPr>
              <a:t>&lt;figure&gt;</a:t>
            </a:r>
          </a:p>
          <a:p>
            <a:pPr marL="0" indent="0">
              <a:buNone/>
            </a:pPr>
            <a:r>
              <a:rPr lang="en-GB" dirty="0">
                <a:solidFill>
                  <a:schemeClr val="accent6">
                    <a:lumMod val="75000"/>
                  </a:schemeClr>
                </a:solidFill>
              </a:rPr>
              <a:t>&lt;</a:t>
            </a:r>
            <a:r>
              <a:rPr lang="en-GB" dirty="0" err="1">
                <a:solidFill>
                  <a:schemeClr val="accent6">
                    <a:lumMod val="75000"/>
                  </a:schemeClr>
                </a:solidFill>
              </a:rPr>
              <a:t>img</a:t>
            </a:r>
            <a:r>
              <a:rPr lang="en-GB" dirty="0">
                <a:solidFill>
                  <a:schemeClr val="accent6">
                    <a:lumMod val="75000"/>
                  </a:schemeClr>
                </a:solidFill>
              </a:rPr>
              <a:t> </a:t>
            </a:r>
            <a:r>
              <a:rPr lang="en-GB" dirty="0" err="1">
                <a:solidFill>
                  <a:schemeClr val="accent6">
                    <a:lumMod val="75000"/>
                  </a:schemeClr>
                </a:solidFill>
              </a:rPr>
              <a:t>src</a:t>
            </a:r>
            <a:r>
              <a:rPr lang="en-GB" dirty="0" smtClean="0">
                <a:solidFill>
                  <a:schemeClr val="accent6">
                    <a:lumMod val="75000"/>
                  </a:schemeClr>
                </a:solidFill>
              </a:rPr>
              <a:t>=“MSP.jpg</a:t>
            </a:r>
            <a:r>
              <a:rPr lang="en-GB" dirty="0">
                <a:solidFill>
                  <a:schemeClr val="accent6">
                    <a:lumMod val="75000"/>
                  </a:schemeClr>
                </a:solidFill>
              </a:rPr>
              <a:t>" alt</a:t>
            </a:r>
            <a:r>
              <a:rPr lang="en-GB" dirty="0" smtClean="0">
                <a:solidFill>
                  <a:schemeClr val="accent6">
                    <a:lumMod val="75000"/>
                  </a:schemeClr>
                </a:solidFill>
              </a:rPr>
              <a:t>=“MSP"&gt;</a:t>
            </a:r>
            <a:endParaRPr lang="en-GB" dirty="0">
              <a:solidFill>
                <a:schemeClr val="accent6">
                  <a:lumMod val="75000"/>
                </a:schemeClr>
              </a:solidFill>
            </a:endParaRPr>
          </a:p>
          <a:p>
            <a:pPr marL="0" indent="0">
              <a:buNone/>
            </a:pPr>
            <a:r>
              <a:rPr lang="en-GB" dirty="0">
                <a:solidFill>
                  <a:schemeClr val="accent6">
                    <a:lumMod val="75000"/>
                  </a:schemeClr>
                </a:solidFill>
              </a:rPr>
              <a:t>&lt;</a:t>
            </a:r>
            <a:r>
              <a:rPr lang="en-GB" dirty="0" err="1" smtClean="0">
                <a:solidFill>
                  <a:schemeClr val="accent6">
                    <a:lumMod val="75000"/>
                  </a:schemeClr>
                </a:solidFill>
              </a:rPr>
              <a:t>figcaption</a:t>
            </a:r>
            <a:r>
              <a:rPr lang="en-GB" dirty="0" smtClean="0">
                <a:solidFill>
                  <a:schemeClr val="accent6">
                    <a:lumMod val="75000"/>
                  </a:schemeClr>
                </a:solidFill>
              </a:rPr>
              <a:t>&gt;Microsoft student partner&lt;/</a:t>
            </a:r>
            <a:r>
              <a:rPr lang="en-GB" dirty="0" err="1">
                <a:solidFill>
                  <a:schemeClr val="accent6">
                    <a:lumMod val="75000"/>
                  </a:schemeClr>
                </a:solidFill>
              </a:rPr>
              <a:t>figcaption</a:t>
            </a:r>
            <a:r>
              <a:rPr lang="en-GB" dirty="0">
                <a:solidFill>
                  <a:schemeClr val="accent6">
                    <a:lumMod val="75000"/>
                  </a:schemeClr>
                </a:solidFill>
              </a:rPr>
              <a:t>&gt;</a:t>
            </a:r>
          </a:p>
          <a:p>
            <a:pPr marL="0" indent="0">
              <a:buNone/>
            </a:pPr>
            <a:r>
              <a:rPr lang="en-GB" dirty="0">
                <a:solidFill>
                  <a:schemeClr val="accent6">
                    <a:lumMod val="75000"/>
                  </a:schemeClr>
                </a:solidFill>
              </a:rPr>
              <a:t>&lt;/figure&gt;</a:t>
            </a:r>
            <a:endParaRPr lang="en-US" dirty="0" smtClean="0">
              <a:solidFill>
                <a:schemeClr val="accent6">
                  <a:lumMod val="75000"/>
                </a:schemeClr>
              </a:solidFill>
            </a:endParaRPr>
          </a:p>
          <a:p>
            <a:endParaRPr lang="en-GB" dirty="0"/>
          </a:p>
        </p:txBody>
      </p:sp>
    </p:spTree>
    <p:extLst>
      <p:ext uri="{BB962C8B-B14F-4D97-AF65-F5344CB8AC3E}">
        <p14:creationId xmlns:p14="http://schemas.microsoft.com/office/powerpoint/2010/main" val="129841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normAutofit fontScale="85000" lnSpcReduction="20000"/>
          </a:bodyPr>
          <a:lstStyle/>
          <a:p>
            <a:r>
              <a:rPr lang="en-GB" b="1" dirty="0" err="1" smtClean="0">
                <a:solidFill>
                  <a:schemeClr val="bg2">
                    <a:lumMod val="50000"/>
                  </a:schemeClr>
                </a:solidFill>
              </a:rPr>
              <a:t>Hgroup</a:t>
            </a:r>
            <a:endParaRPr lang="en-GB" b="1" dirty="0" smtClean="0">
              <a:solidFill>
                <a:schemeClr val="bg2">
                  <a:lumMod val="50000"/>
                </a:schemeClr>
              </a:solidFill>
            </a:endParaRPr>
          </a:p>
          <a:p>
            <a:pPr marL="0" indent="0">
              <a:buNone/>
            </a:pPr>
            <a:r>
              <a:rPr lang="en-GB" dirty="0">
                <a:solidFill>
                  <a:schemeClr val="accent6">
                    <a:lumMod val="75000"/>
                  </a:schemeClr>
                </a:solidFill>
              </a:rPr>
              <a:t>&lt;!DOCTYPE html&gt;</a:t>
            </a:r>
          </a:p>
          <a:p>
            <a:pPr marL="0" indent="0">
              <a:buNone/>
            </a:pPr>
            <a:r>
              <a:rPr lang="en-GB" dirty="0">
                <a:solidFill>
                  <a:schemeClr val="accent6">
                    <a:lumMod val="75000"/>
                  </a:schemeClr>
                </a:solidFill>
              </a:rPr>
              <a:t>&lt;html&gt;</a:t>
            </a:r>
          </a:p>
          <a:p>
            <a:pPr marL="0" indent="0">
              <a:buNone/>
            </a:pPr>
            <a:r>
              <a:rPr lang="en-GB" dirty="0">
                <a:solidFill>
                  <a:schemeClr val="accent6">
                    <a:lumMod val="75000"/>
                  </a:schemeClr>
                </a:solidFill>
              </a:rPr>
              <a:t>&lt;body</a:t>
            </a:r>
            <a:r>
              <a:rPr lang="en-GB" dirty="0" smtClean="0">
                <a:solidFill>
                  <a:schemeClr val="accent6">
                    <a:lumMod val="75000"/>
                  </a:schemeClr>
                </a:solidFill>
              </a:rPr>
              <a:t>&gt;</a:t>
            </a:r>
            <a:endParaRPr lang="en-GB" dirty="0">
              <a:solidFill>
                <a:schemeClr val="accent6">
                  <a:lumMod val="75000"/>
                </a:schemeClr>
              </a:solidFill>
            </a:endParaRPr>
          </a:p>
          <a:p>
            <a:pPr marL="0" indent="0">
              <a:buNone/>
            </a:pPr>
            <a:r>
              <a:rPr lang="en-GB" dirty="0">
                <a:solidFill>
                  <a:schemeClr val="accent6">
                    <a:lumMod val="75000"/>
                  </a:schemeClr>
                </a:solidFill>
              </a:rPr>
              <a:t>&lt;</a:t>
            </a:r>
            <a:r>
              <a:rPr lang="en-GB" dirty="0" err="1">
                <a:solidFill>
                  <a:schemeClr val="accent6">
                    <a:lumMod val="75000"/>
                  </a:schemeClr>
                </a:solidFill>
              </a:rPr>
              <a:t>hgroup</a:t>
            </a:r>
            <a:r>
              <a:rPr lang="en-GB" dirty="0">
                <a:solidFill>
                  <a:schemeClr val="accent6">
                    <a:lumMod val="75000"/>
                  </a:schemeClr>
                </a:solidFill>
              </a:rPr>
              <a:t>&gt;</a:t>
            </a:r>
          </a:p>
          <a:p>
            <a:pPr marL="0" indent="0">
              <a:buNone/>
            </a:pPr>
            <a:r>
              <a:rPr lang="en-GB" dirty="0">
                <a:solidFill>
                  <a:schemeClr val="accent6">
                    <a:lumMod val="75000"/>
                  </a:schemeClr>
                </a:solidFill>
              </a:rPr>
              <a:t>&lt;h1&gt;Welcome to my WWF&lt;/h1&gt;</a:t>
            </a:r>
          </a:p>
          <a:p>
            <a:pPr marL="0" indent="0">
              <a:buNone/>
            </a:pPr>
            <a:r>
              <a:rPr lang="en-GB" dirty="0">
                <a:solidFill>
                  <a:schemeClr val="accent6">
                    <a:lumMod val="75000"/>
                  </a:schemeClr>
                </a:solidFill>
              </a:rPr>
              <a:t>&lt;h2&gt;For a living planet&lt;/h2&gt;</a:t>
            </a:r>
          </a:p>
          <a:p>
            <a:pPr marL="0" indent="0">
              <a:buNone/>
            </a:pPr>
            <a:r>
              <a:rPr lang="en-GB" dirty="0">
                <a:solidFill>
                  <a:schemeClr val="accent6">
                    <a:lumMod val="75000"/>
                  </a:schemeClr>
                </a:solidFill>
              </a:rPr>
              <a:t>&lt;/</a:t>
            </a:r>
            <a:r>
              <a:rPr lang="en-GB" dirty="0" err="1">
                <a:solidFill>
                  <a:schemeClr val="accent6">
                    <a:lumMod val="75000"/>
                  </a:schemeClr>
                </a:solidFill>
              </a:rPr>
              <a:t>hgroup</a:t>
            </a:r>
            <a:r>
              <a:rPr lang="en-GB" dirty="0" smtClean="0">
                <a:solidFill>
                  <a:schemeClr val="accent6">
                    <a:lumMod val="75000"/>
                  </a:schemeClr>
                </a:solidFill>
              </a:rPr>
              <a:t>&gt;</a:t>
            </a:r>
            <a:endParaRPr lang="en-GB" dirty="0">
              <a:solidFill>
                <a:schemeClr val="accent6">
                  <a:lumMod val="75000"/>
                </a:schemeClr>
              </a:solidFill>
            </a:endParaRPr>
          </a:p>
          <a:p>
            <a:pPr marL="0" indent="0">
              <a:buNone/>
            </a:pPr>
            <a:r>
              <a:rPr lang="en-GB" dirty="0">
                <a:solidFill>
                  <a:schemeClr val="accent6">
                    <a:lumMod val="75000"/>
                  </a:schemeClr>
                </a:solidFill>
              </a:rPr>
              <a:t>&lt;/body&gt;</a:t>
            </a:r>
          </a:p>
          <a:p>
            <a:pPr marL="0" indent="0">
              <a:buNone/>
            </a:pPr>
            <a:r>
              <a:rPr lang="en-GB" dirty="0">
                <a:solidFill>
                  <a:schemeClr val="accent6">
                    <a:lumMod val="75000"/>
                  </a:schemeClr>
                </a:solidFill>
              </a:rPr>
              <a:t>&lt;/html&gt;</a:t>
            </a:r>
          </a:p>
          <a:p>
            <a:endParaRPr lang="en-GB" dirty="0"/>
          </a:p>
        </p:txBody>
      </p:sp>
    </p:spTree>
    <p:extLst>
      <p:ext uri="{BB962C8B-B14F-4D97-AF65-F5344CB8AC3E}">
        <p14:creationId xmlns:p14="http://schemas.microsoft.com/office/powerpoint/2010/main" val="1815603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lstStyle/>
          <a:p>
            <a:r>
              <a:rPr lang="en-GB" dirty="0" smtClean="0">
                <a:solidFill>
                  <a:schemeClr val="bg2">
                    <a:lumMod val="50000"/>
                  </a:schemeClr>
                </a:solidFill>
              </a:rPr>
              <a:t>Article</a:t>
            </a:r>
          </a:p>
          <a:p>
            <a:endParaRPr lang="en-GB" dirty="0" smtClean="0">
              <a:solidFill>
                <a:schemeClr val="bg2">
                  <a:lumMod val="50000"/>
                </a:schemeClr>
              </a:solidFill>
            </a:endParaRPr>
          </a:p>
          <a:p>
            <a:pPr marL="0" indent="0">
              <a:buNone/>
            </a:pPr>
            <a:r>
              <a:rPr lang="en-GB" dirty="0"/>
              <a:t>Examples of possible articles:</a:t>
            </a:r>
          </a:p>
          <a:p>
            <a:pPr>
              <a:buFont typeface="Wingdings" pitchFamily="2" charset="2"/>
              <a:buChar char="Ø"/>
            </a:pPr>
            <a:r>
              <a:rPr lang="en-GB" dirty="0"/>
              <a:t>forum post</a:t>
            </a:r>
          </a:p>
          <a:p>
            <a:pPr>
              <a:buFont typeface="Wingdings" pitchFamily="2" charset="2"/>
              <a:buChar char="Ø"/>
            </a:pPr>
            <a:r>
              <a:rPr lang="en-GB" dirty="0"/>
              <a:t>newspaper article</a:t>
            </a:r>
          </a:p>
          <a:p>
            <a:pPr>
              <a:buFont typeface="Wingdings" pitchFamily="2" charset="2"/>
              <a:buChar char="Ø"/>
            </a:pPr>
            <a:r>
              <a:rPr lang="en-GB" dirty="0"/>
              <a:t>blog entry</a:t>
            </a:r>
          </a:p>
          <a:p>
            <a:pPr>
              <a:buFont typeface="Wingdings" pitchFamily="2" charset="2"/>
              <a:buChar char="Ø"/>
            </a:pPr>
            <a:r>
              <a:rPr lang="en-GB" dirty="0"/>
              <a:t>user comment</a:t>
            </a:r>
          </a:p>
          <a:p>
            <a:endParaRPr lang="en-GB" dirty="0"/>
          </a:p>
        </p:txBody>
      </p:sp>
    </p:spTree>
    <p:extLst>
      <p:ext uri="{BB962C8B-B14F-4D97-AF65-F5344CB8AC3E}">
        <p14:creationId xmlns:p14="http://schemas.microsoft.com/office/powerpoint/2010/main" val="2560243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lstStyle/>
          <a:p>
            <a:r>
              <a:rPr lang="en-GB" b="1" dirty="0" smtClean="0">
                <a:solidFill>
                  <a:schemeClr val="bg2">
                    <a:lumMod val="50000"/>
                  </a:schemeClr>
                </a:solidFill>
              </a:rPr>
              <a:t>Section</a:t>
            </a:r>
          </a:p>
          <a:p>
            <a:endParaRPr lang="en-GB" b="1" dirty="0" smtClean="0">
              <a:solidFill>
                <a:schemeClr val="bg2">
                  <a:lumMod val="50000"/>
                </a:schemeClr>
              </a:solidFill>
            </a:endParaRPr>
          </a:p>
          <a:p>
            <a:r>
              <a:rPr lang="en-GB" dirty="0">
                <a:solidFill>
                  <a:schemeClr val="accent2">
                    <a:lumMod val="75000"/>
                  </a:schemeClr>
                </a:solidFill>
              </a:rPr>
              <a:t>The &lt;section&gt; tag defines sections in a document. Such as chapters, headers, footers, or any other sections of the document.</a:t>
            </a:r>
            <a:endParaRPr lang="en-GB" b="1" dirty="0">
              <a:solidFill>
                <a:schemeClr val="accent2">
                  <a:lumMod val="75000"/>
                </a:schemeClr>
              </a:solidFill>
            </a:endParaRPr>
          </a:p>
          <a:p>
            <a:endParaRPr lang="en-GB" dirty="0"/>
          </a:p>
        </p:txBody>
      </p:sp>
    </p:spTree>
    <p:extLst>
      <p:ext uri="{BB962C8B-B14F-4D97-AF65-F5344CB8AC3E}">
        <p14:creationId xmlns:p14="http://schemas.microsoft.com/office/powerpoint/2010/main" val="511976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endParaRPr lang="en-GB" dirty="0"/>
          </a:p>
        </p:txBody>
      </p:sp>
      <p:sp>
        <p:nvSpPr>
          <p:cNvPr id="3" name="Content Placeholder 2"/>
          <p:cNvSpPr>
            <a:spLocks noGrp="1"/>
          </p:cNvSpPr>
          <p:nvPr>
            <p:ph idx="1"/>
          </p:nvPr>
        </p:nvSpPr>
        <p:spPr/>
        <p:txBody>
          <a:bodyPr/>
          <a:lstStyle/>
          <a:p>
            <a:r>
              <a:rPr lang="en-US" dirty="0" smtClean="0"/>
              <a:t>Hyper Text </a:t>
            </a:r>
            <a:r>
              <a:rPr lang="en-US" dirty="0"/>
              <a:t>Markup Language </a:t>
            </a:r>
            <a:r>
              <a:rPr lang="en-US" dirty="0" smtClean="0"/>
              <a:t>is </a:t>
            </a:r>
            <a:r>
              <a:rPr lang="en-US" dirty="0"/>
              <a:t>the language for specifying the </a:t>
            </a:r>
            <a:r>
              <a:rPr lang="en-US" i="1" dirty="0"/>
              <a:t>static</a:t>
            </a:r>
            <a:r>
              <a:rPr lang="en-US" dirty="0"/>
              <a:t> content of Web </a:t>
            </a:r>
            <a:r>
              <a:rPr lang="en-US" dirty="0" smtClean="0"/>
              <a:t>pages.</a:t>
            </a:r>
          </a:p>
          <a:p>
            <a:endParaRPr lang="en-US" dirty="0" smtClean="0"/>
          </a:p>
          <a:p>
            <a:r>
              <a:rPr lang="en-US" b="1" u="sng" dirty="0" smtClean="0">
                <a:solidFill>
                  <a:schemeClr val="tx2">
                    <a:lumMod val="60000"/>
                    <a:lumOff val="40000"/>
                  </a:schemeClr>
                </a:solidFill>
              </a:rPr>
              <a:t>Hyper Text</a:t>
            </a:r>
            <a:r>
              <a:rPr lang="en-US" dirty="0" smtClean="0"/>
              <a:t> </a:t>
            </a:r>
            <a:r>
              <a:rPr lang="en-US" dirty="0"/>
              <a:t>refers to the fact that Web pages are more than just </a:t>
            </a:r>
            <a:r>
              <a:rPr lang="en-US" dirty="0" smtClean="0"/>
              <a:t>text.</a:t>
            </a:r>
            <a:endParaRPr lang="en-US" dirty="0"/>
          </a:p>
          <a:p>
            <a:pPr lvl="2"/>
            <a:r>
              <a:rPr lang="en-US" dirty="0"/>
              <a:t>can contain multimedia, provide links for jumping within &amp; </a:t>
            </a:r>
            <a:r>
              <a:rPr lang="en-US" dirty="0" smtClean="0"/>
              <a:t>without.</a:t>
            </a:r>
            <a:endParaRPr lang="en-US" dirty="0"/>
          </a:p>
          <a:p>
            <a:endParaRPr lang="en-US" dirty="0"/>
          </a:p>
          <a:p>
            <a:endParaRPr lang="en-GB" dirty="0"/>
          </a:p>
        </p:txBody>
      </p:sp>
    </p:spTree>
    <p:extLst>
      <p:ext uri="{BB962C8B-B14F-4D97-AF65-F5344CB8AC3E}">
        <p14:creationId xmlns:p14="http://schemas.microsoft.com/office/powerpoint/2010/main" val="3562001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normAutofit fontScale="55000" lnSpcReduction="20000"/>
          </a:bodyPr>
          <a:lstStyle/>
          <a:p>
            <a:r>
              <a:rPr lang="en-GB" dirty="0"/>
              <a:t>&lt;article&gt;</a:t>
            </a:r>
          </a:p>
          <a:p>
            <a:r>
              <a:rPr lang="en-GB" dirty="0"/>
              <a:t>&lt;</a:t>
            </a:r>
            <a:r>
              <a:rPr lang="en-GB" dirty="0" err="1"/>
              <a:t>hgroup</a:t>
            </a:r>
            <a:r>
              <a:rPr lang="en-GB" dirty="0"/>
              <a:t>&gt;</a:t>
            </a:r>
          </a:p>
          <a:p>
            <a:r>
              <a:rPr lang="en-GB" dirty="0"/>
              <a:t>&lt;h1&gt;Mobile Phones&lt;/h1&gt;</a:t>
            </a:r>
          </a:p>
          <a:p>
            <a:r>
              <a:rPr lang="en-GB" dirty="0"/>
              <a:t>&lt;h2&gt;Different Smart Phones&lt;/h2&gt;</a:t>
            </a:r>
          </a:p>
          <a:p>
            <a:r>
              <a:rPr lang="en-GB" dirty="0"/>
              <a:t>&lt;/</a:t>
            </a:r>
            <a:r>
              <a:rPr lang="en-GB" dirty="0" err="1"/>
              <a:t>hgroup</a:t>
            </a:r>
            <a:r>
              <a:rPr lang="en-GB" dirty="0"/>
              <a:t>&gt;</a:t>
            </a:r>
          </a:p>
          <a:p>
            <a:r>
              <a:rPr lang="en-GB" dirty="0"/>
              <a:t>&lt;p&gt;Some of the more popular mobile smart phones&lt;/p&gt;</a:t>
            </a:r>
          </a:p>
          <a:p>
            <a:r>
              <a:rPr lang="en-GB" dirty="0"/>
              <a:t>&lt;section&gt;</a:t>
            </a:r>
          </a:p>
          <a:p>
            <a:r>
              <a:rPr lang="en-GB" dirty="0"/>
              <a:t>&lt;h1&gt;Apple iPhone&lt;/h1&gt;</a:t>
            </a:r>
          </a:p>
          <a:p>
            <a:r>
              <a:rPr lang="en-GB" dirty="0"/>
              <a:t>&lt;p&gt;A popular smart phone from Apple.&lt;/p&gt;</a:t>
            </a:r>
          </a:p>
          <a:p>
            <a:r>
              <a:rPr lang="en-GB" dirty="0"/>
              <a:t>&lt;/section&gt;</a:t>
            </a:r>
          </a:p>
          <a:p>
            <a:r>
              <a:rPr lang="en-GB" dirty="0"/>
              <a:t>&lt;section&gt;</a:t>
            </a:r>
          </a:p>
          <a:p>
            <a:r>
              <a:rPr lang="en-GB" dirty="0"/>
              <a:t>&lt;h1&gt;Android-based Phones&lt;/h1&gt;</a:t>
            </a:r>
          </a:p>
          <a:p>
            <a:r>
              <a:rPr lang="en-GB" dirty="0"/>
              <a:t>&lt;p&gt;A series of smart phones that use the Google Android operating system.&lt;/p&gt;</a:t>
            </a:r>
          </a:p>
          <a:p>
            <a:r>
              <a:rPr lang="en-GB" dirty="0"/>
              <a:t>&lt;/section&gt;</a:t>
            </a:r>
          </a:p>
          <a:p>
            <a:r>
              <a:rPr lang="en-GB" dirty="0"/>
              <a:t>&lt;/article&gt;</a:t>
            </a:r>
          </a:p>
        </p:txBody>
      </p:sp>
    </p:spTree>
    <p:extLst>
      <p:ext uri="{BB962C8B-B14F-4D97-AF65-F5344CB8AC3E}">
        <p14:creationId xmlns:p14="http://schemas.microsoft.com/office/powerpoint/2010/main" val="4271960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Semantic HTML Tags</a:t>
            </a:r>
          </a:p>
        </p:txBody>
      </p:sp>
      <p:sp>
        <p:nvSpPr>
          <p:cNvPr id="3" name="Content Placeholder 2"/>
          <p:cNvSpPr>
            <a:spLocks noGrp="1"/>
          </p:cNvSpPr>
          <p:nvPr>
            <p:ph idx="1"/>
          </p:nvPr>
        </p:nvSpPr>
        <p:spPr/>
        <p:txBody>
          <a:bodyPr/>
          <a:lstStyle/>
          <a:p>
            <a:endParaRPr lang="en-US" dirty="0" smtClean="0"/>
          </a:p>
          <a:p>
            <a:endParaRPr lang="en-US" dirty="0"/>
          </a:p>
          <a:p>
            <a:r>
              <a:rPr lang="en-US" dirty="0" smtClean="0">
                <a:solidFill>
                  <a:schemeClr val="accent3">
                    <a:lumMod val="50000"/>
                  </a:schemeClr>
                </a:solidFill>
              </a:rPr>
              <a:t>There are a lot of  new tags at HTML5  which we used them a lot.</a:t>
            </a:r>
            <a:endParaRPr lang="en-GB" dirty="0">
              <a:solidFill>
                <a:schemeClr val="accent3">
                  <a:lumMod val="50000"/>
                </a:schemeClr>
              </a:solidFill>
            </a:endParaRPr>
          </a:p>
        </p:txBody>
      </p:sp>
    </p:spTree>
    <p:extLst>
      <p:ext uri="{BB962C8B-B14F-4D97-AF65-F5344CB8AC3E}">
        <p14:creationId xmlns:p14="http://schemas.microsoft.com/office/powerpoint/2010/main" val="4254300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Tags</a:t>
            </a:r>
          </a:p>
        </p:txBody>
      </p:sp>
      <p:sp>
        <p:nvSpPr>
          <p:cNvPr id="3" name="Content Placeholder 2"/>
          <p:cNvSpPr>
            <a:spLocks noGrp="1"/>
          </p:cNvSpPr>
          <p:nvPr>
            <p:ph idx="1"/>
          </p:nvPr>
        </p:nvSpPr>
        <p:spPr/>
        <p:txBody>
          <a:bodyPr/>
          <a:lstStyle/>
          <a:p>
            <a:r>
              <a:rPr lang="en-US" dirty="0" smtClean="0">
                <a:solidFill>
                  <a:schemeClr val="bg2">
                    <a:lumMod val="50000"/>
                  </a:schemeClr>
                </a:solidFill>
              </a:rPr>
              <a:t>Video</a:t>
            </a:r>
            <a:endParaRPr lang="en-US" dirty="0" smtClean="0">
              <a:solidFill>
                <a:schemeClr val="bg2">
                  <a:lumMod val="50000"/>
                </a:schemeClr>
              </a:solidFill>
            </a:endParaRPr>
          </a:p>
          <a:p>
            <a:endParaRPr lang="en-US" dirty="0" smtClean="0">
              <a:solidFill>
                <a:schemeClr val="bg2">
                  <a:lumMod val="50000"/>
                </a:schemeClr>
              </a:solidFill>
            </a:endParaRPr>
          </a:p>
          <a:p>
            <a:r>
              <a:rPr lang="en-GB" sz="2400" dirty="0">
                <a:solidFill>
                  <a:schemeClr val="accent2">
                    <a:lumMod val="75000"/>
                  </a:schemeClr>
                </a:solidFill>
              </a:rPr>
              <a:t>Today, most videos are shown through a plug-in (like flash). However, different browsers may have different plug-ins</a:t>
            </a:r>
            <a:r>
              <a:rPr lang="en-GB" sz="2400" dirty="0" smtClean="0">
                <a:solidFill>
                  <a:schemeClr val="accent2">
                    <a:lumMod val="75000"/>
                  </a:schemeClr>
                </a:solidFill>
              </a:rPr>
              <a:t>.</a:t>
            </a:r>
          </a:p>
          <a:p>
            <a:pPr marL="0" indent="0">
              <a:buNone/>
            </a:pPr>
            <a:endParaRPr lang="en-GB" sz="2400" dirty="0">
              <a:solidFill>
                <a:schemeClr val="accent2">
                  <a:lumMod val="75000"/>
                </a:schemeClr>
              </a:solidFill>
            </a:endParaRPr>
          </a:p>
          <a:p>
            <a:r>
              <a:rPr lang="en-GB" sz="2400" dirty="0">
                <a:solidFill>
                  <a:schemeClr val="accent2">
                    <a:lumMod val="75000"/>
                  </a:schemeClr>
                </a:solidFill>
              </a:rPr>
              <a:t>HTML5 defines a new element which specifies a standard way to embed a video/movie on a web page</a:t>
            </a:r>
          </a:p>
          <a:p>
            <a:endParaRPr lang="en-GB" dirty="0">
              <a:solidFill>
                <a:schemeClr val="bg2">
                  <a:lumMod val="50000"/>
                </a:schemeClr>
              </a:solidFill>
            </a:endParaRPr>
          </a:p>
        </p:txBody>
      </p:sp>
    </p:spTree>
    <p:extLst>
      <p:ext uri="{BB962C8B-B14F-4D97-AF65-F5344CB8AC3E}">
        <p14:creationId xmlns:p14="http://schemas.microsoft.com/office/powerpoint/2010/main" val="763889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Tags</a:t>
            </a:r>
          </a:p>
        </p:txBody>
      </p:sp>
      <p:sp>
        <p:nvSpPr>
          <p:cNvPr id="3" name="Content Placeholder 2"/>
          <p:cNvSpPr>
            <a:spLocks noGrp="1"/>
          </p:cNvSpPr>
          <p:nvPr>
            <p:ph idx="1"/>
          </p:nvPr>
        </p:nvSpPr>
        <p:spPr/>
        <p:txBody>
          <a:bodyPr>
            <a:normAutofit/>
          </a:bodyPr>
          <a:lstStyle/>
          <a:p>
            <a:r>
              <a:rPr lang="en-GB" sz="2800" dirty="0">
                <a:solidFill>
                  <a:schemeClr val="accent6">
                    <a:lumMod val="75000"/>
                  </a:schemeClr>
                </a:solidFill>
              </a:rPr>
              <a:t>&lt;video width="320" height="240" controls="controls"&gt;</a:t>
            </a:r>
            <a:br>
              <a:rPr lang="en-GB" sz="2800" dirty="0">
                <a:solidFill>
                  <a:schemeClr val="accent6">
                    <a:lumMod val="75000"/>
                  </a:schemeClr>
                </a:solidFill>
              </a:rPr>
            </a:br>
            <a:r>
              <a:rPr lang="en-GB" sz="2800" dirty="0">
                <a:solidFill>
                  <a:schemeClr val="accent6">
                    <a:lumMod val="75000"/>
                  </a:schemeClr>
                </a:solidFill>
              </a:rPr>
              <a:t>  &lt;source </a:t>
            </a:r>
            <a:r>
              <a:rPr lang="en-GB" sz="2800" dirty="0" err="1">
                <a:solidFill>
                  <a:schemeClr val="accent6">
                    <a:lumMod val="75000"/>
                  </a:schemeClr>
                </a:solidFill>
              </a:rPr>
              <a:t>src</a:t>
            </a:r>
            <a:r>
              <a:rPr lang="en-GB" sz="2800" dirty="0">
                <a:solidFill>
                  <a:schemeClr val="accent6">
                    <a:lumMod val="75000"/>
                  </a:schemeClr>
                </a:solidFill>
              </a:rPr>
              <a:t>="movie.mp4" type="video/mp4" /&gt;</a:t>
            </a:r>
            <a:br>
              <a:rPr lang="en-GB" sz="2800" dirty="0">
                <a:solidFill>
                  <a:schemeClr val="accent6">
                    <a:lumMod val="75000"/>
                  </a:schemeClr>
                </a:solidFill>
              </a:rPr>
            </a:br>
            <a:r>
              <a:rPr lang="en-GB" sz="2800" dirty="0">
                <a:solidFill>
                  <a:schemeClr val="accent6">
                    <a:lumMod val="75000"/>
                  </a:schemeClr>
                </a:solidFill>
              </a:rPr>
              <a:t>  &lt;source </a:t>
            </a:r>
            <a:r>
              <a:rPr lang="en-GB" sz="2800" dirty="0" err="1">
                <a:solidFill>
                  <a:schemeClr val="accent6">
                    <a:lumMod val="75000"/>
                  </a:schemeClr>
                </a:solidFill>
              </a:rPr>
              <a:t>src</a:t>
            </a:r>
            <a:r>
              <a:rPr lang="en-GB" sz="2800" dirty="0">
                <a:solidFill>
                  <a:schemeClr val="accent6">
                    <a:lumMod val="75000"/>
                  </a:schemeClr>
                </a:solidFill>
              </a:rPr>
              <a:t>="movie.ogg" type="video/</a:t>
            </a:r>
            <a:r>
              <a:rPr lang="en-GB" sz="2800" dirty="0" err="1">
                <a:solidFill>
                  <a:schemeClr val="accent6">
                    <a:lumMod val="75000"/>
                  </a:schemeClr>
                </a:solidFill>
              </a:rPr>
              <a:t>ogg</a:t>
            </a:r>
            <a:r>
              <a:rPr lang="en-GB" sz="2800" dirty="0">
                <a:solidFill>
                  <a:schemeClr val="accent6">
                    <a:lumMod val="75000"/>
                  </a:schemeClr>
                </a:solidFill>
              </a:rPr>
              <a:t>" /&gt;</a:t>
            </a:r>
            <a:br>
              <a:rPr lang="en-GB" sz="2800" dirty="0">
                <a:solidFill>
                  <a:schemeClr val="accent6">
                    <a:lumMod val="75000"/>
                  </a:schemeClr>
                </a:solidFill>
              </a:rPr>
            </a:br>
            <a:r>
              <a:rPr lang="en-GB" sz="2800" dirty="0">
                <a:solidFill>
                  <a:schemeClr val="accent6">
                    <a:lumMod val="75000"/>
                  </a:schemeClr>
                </a:solidFill>
              </a:rPr>
              <a:t>  Your browser does not support the video tag.</a:t>
            </a:r>
            <a:br>
              <a:rPr lang="en-GB" sz="2800" dirty="0">
                <a:solidFill>
                  <a:schemeClr val="accent6">
                    <a:lumMod val="75000"/>
                  </a:schemeClr>
                </a:solidFill>
              </a:rPr>
            </a:br>
            <a:r>
              <a:rPr lang="en-GB" sz="2800" dirty="0">
                <a:solidFill>
                  <a:schemeClr val="accent6">
                    <a:lumMod val="75000"/>
                  </a:schemeClr>
                </a:solidFill>
              </a:rPr>
              <a:t>&lt;/</a:t>
            </a:r>
            <a:r>
              <a:rPr lang="en-GB" sz="2800" dirty="0" smtClean="0">
                <a:solidFill>
                  <a:schemeClr val="accent6">
                    <a:lumMod val="75000"/>
                  </a:schemeClr>
                </a:solidFill>
              </a:rPr>
              <a:t>video&gt;</a:t>
            </a:r>
          </a:p>
          <a:p>
            <a:r>
              <a:rPr lang="en-GB" sz="2800" dirty="0"/>
              <a:t>The control attribute adds video controls, like play, pause, and volume</a:t>
            </a:r>
            <a:r>
              <a:rPr lang="en-GB" sz="2800" dirty="0" smtClean="0"/>
              <a:t>.</a:t>
            </a:r>
          </a:p>
          <a:p>
            <a:endParaRPr lang="en-GB" sz="2800" dirty="0">
              <a:solidFill>
                <a:schemeClr val="accent6">
                  <a:lumMod val="75000"/>
                </a:schemeClr>
              </a:solidFill>
            </a:endParaRPr>
          </a:p>
        </p:txBody>
      </p:sp>
    </p:spTree>
    <p:extLst>
      <p:ext uri="{BB962C8B-B14F-4D97-AF65-F5344CB8AC3E}">
        <p14:creationId xmlns:p14="http://schemas.microsoft.com/office/powerpoint/2010/main" val="4132284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Tags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1295467"/>
              </p:ext>
            </p:extLst>
          </p:nvPr>
        </p:nvGraphicFramePr>
        <p:xfrm>
          <a:off x="1284381" y="3495203"/>
          <a:ext cx="6029326" cy="2537460"/>
        </p:xfrm>
        <a:graphic>
          <a:graphicData uri="http://schemas.openxmlformats.org/drawingml/2006/table">
            <a:tbl>
              <a:tblPr/>
              <a:tblGrid>
                <a:gridCol w="1773331"/>
                <a:gridCol w="1418665"/>
                <a:gridCol w="1418665"/>
                <a:gridCol w="1418665"/>
              </a:tblGrid>
              <a:tr h="0">
                <a:tc>
                  <a:txBody>
                    <a:bodyPr/>
                    <a:lstStyle/>
                    <a:p>
                      <a:pPr algn="l" fontAlgn="t"/>
                      <a:r>
                        <a:rPr lang="en-GB" dirty="0">
                          <a:effectLst/>
                          <a:latin typeface="verdana"/>
                        </a:rPr>
                        <a:t>Browser</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GB">
                          <a:effectLst/>
                          <a:latin typeface="verdana"/>
                        </a:rPr>
                        <a:t>MP4</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GB">
                          <a:effectLst/>
                          <a:latin typeface="verdana"/>
                        </a:rPr>
                        <a:t>WebM</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GB">
                          <a:effectLst/>
                          <a:latin typeface="verdana"/>
                        </a:rPr>
                        <a:t>Ogg</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r>
              <a:tr h="0">
                <a:tc>
                  <a:txBody>
                    <a:bodyPr/>
                    <a:lstStyle/>
                    <a:p>
                      <a:pPr fontAlgn="t"/>
                      <a:r>
                        <a:rPr lang="en-GB">
                          <a:effectLst/>
                          <a:latin typeface="verdana"/>
                        </a:rPr>
                        <a:t>Internet Explorer 9</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fontAlgn="t"/>
                      <a:r>
                        <a:rPr lang="en-GB">
                          <a:effectLst/>
                          <a:latin typeface="verdana"/>
                        </a:rPr>
                        <a:t>Firefox 4.0</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fontAlgn="t"/>
                      <a:r>
                        <a:rPr lang="en-GB">
                          <a:effectLst/>
                          <a:latin typeface="verdana"/>
                        </a:rPr>
                        <a:t>Google Chrome 6</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fontAlgn="t"/>
                      <a:r>
                        <a:rPr lang="en-GB">
                          <a:effectLst/>
                          <a:latin typeface="verdana"/>
                        </a:rPr>
                        <a:t>Apple Safari 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fontAlgn="t"/>
                      <a:r>
                        <a:rPr lang="en-GB">
                          <a:effectLst/>
                          <a:latin typeface="verdana"/>
                        </a:rPr>
                        <a:t>Opera 10.6</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dirty="0">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270865" y="1555645"/>
            <a:ext cx="6180795" cy="19082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Currently, there are 3 supported video formats for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 the &lt;video&gt; element: MP4,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WebM</a:t>
            </a:r>
            <a:r>
              <a:rPr kumimoji="0" lang="en-US" sz="1400" b="0" i="0" u="none" strike="noStrike" cap="none" normalizeH="0" baseline="0" dirty="0" smtClean="0">
                <a:ln>
                  <a:noFill/>
                </a:ln>
                <a:solidFill>
                  <a:srgbClr val="000000"/>
                </a:solidFill>
                <a:effectLst/>
                <a:latin typeface="Verdana" pitchFamily="34" charset="0"/>
                <a:cs typeface="Arial" pitchFamily="34" charset="0"/>
              </a:rPr>
              <a:t>, and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Ogg</a:t>
            </a:r>
            <a:r>
              <a:rPr kumimoji="0" lang="en-US" sz="1400" b="0" i="0" u="none" strike="noStrike" cap="none" normalizeH="0" baseline="0" dirty="0" smtClean="0">
                <a:ln>
                  <a:noFill/>
                </a:ln>
                <a:solidFill>
                  <a:srgbClr val="000000"/>
                </a:solidFill>
                <a:effectLst/>
                <a:latin typeface="Verdana"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MP4 = MPEG 4 files with H264 video codec and AAC audio codec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err="1" smtClean="0">
                <a:ln>
                  <a:noFill/>
                </a:ln>
                <a:solidFill>
                  <a:srgbClr val="000000"/>
                </a:solidFill>
                <a:effectLst/>
                <a:latin typeface="Verdana" pitchFamily="34" charset="0"/>
                <a:cs typeface="Arial" pitchFamily="34" charset="0"/>
              </a:rPr>
              <a:t>WebM</a:t>
            </a:r>
            <a:r>
              <a:rPr kumimoji="0" lang="en-US" sz="1400" b="0" i="0" u="none" strike="noStrike" cap="none" normalizeH="0" baseline="0" dirty="0" smtClean="0">
                <a:ln>
                  <a:noFill/>
                </a:ln>
                <a:solidFill>
                  <a:srgbClr val="000000"/>
                </a:solidFill>
                <a:effectLst/>
                <a:latin typeface="Verdana" pitchFamily="34" charset="0"/>
                <a:cs typeface="Arial" pitchFamily="34" charset="0"/>
              </a:rPr>
              <a:t> =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WebM</a:t>
            </a:r>
            <a:r>
              <a:rPr kumimoji="0" lang="en-US" sz="1400" b="0" i="0" u="none" strike="noStrike" cap="none" normalizeH="0" baseline="0" dirty="0" smtClean="0">
                <a:ln>
                  <a:noFill/>
                </a:ln>
                <a:solidFill>
                  <a:srgbClr val="000000"/>
                </a:solidFill>
                <a:effectLst/>
                <a:latin typeface="Verdana" pitchFamily="34" charset="0"/>
                <a:cs typeface="Arial" pitchFamily="34" charset="0"/>
              </a:rPr>
              <a:t> files with VP8 video codec and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Vorbis</a:t>
            </a:r>
            <a:r>
              <a:rPr kumimoji="0" lang="en-US" sz="1400" b="0" i="0" u="none" strike="noStrike" cap="none" normalizeH="0" baseline="0" dirty="0" smtClean="0">
                <a:ln>
                  <a:noFill/>
                </a:ln>
                <a:solidFill>
                  <a:srgbClr val="000000"/>
                </a:solidFill>
                <a:effectLst/>
                <a:latin typeface="Verdana" pitchFamily="34" charset="0"/>
                <a:cs typeface="Arial" pitchFamily="34" charset="0"/>
              </a:rPr>
              <a:t> audio codec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err="1" smtClean="0">
                <a:ln>
                  <a:noFill/>
                </a:ln>
                <a:solidFill>
                  <a:srgbClr val="000000"/>
                </a:solidFill>
                <a:effectLst/>
                <a:latin typeface="Verdana" pitchFamily="34" charset="0"/>
                <a:cs typeface="Arial" pitchFamily="34" charset="0"/>
              </a:rPr>
              <a:t>Ogg</a:t>
            </a:r>
            <a:r>
              <a:rPr kumimoji="0" lang="en-US" sz="1400" b="0" i="0" u="none" strike="noStrike" cap="none" normalizeH="0" baseline="0" dirty="0" smtClean="0">
                <a:ln>
                  <a:noFill/>
                </a:ln>
                <a:solidFill>
                  <a:srgbClr val="000000"/>
                </a:solidFill>
                <a:effectLst/>
                <a:latin typeface="Verdana" pitchFamily="34" charset="0"/>
                <a:cs typeface="Arial" pitchFamily="34" charset="0"/>
              </a:rPr>
              <a:t> =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Ogg</a:t>
            </a:r>
            <a:r>
              <a:rPr kumimoji="0" lang="en-US" sz="1400" b="0" i="0" u="none" strike="noStrike" cap="none" normalizeH="0" baseline="0" dirty="0" smtClean="0">
                <a:ln>
                  <a:noFill/>
                </a:ln>
                <a:solidFill>
                  <a:srgbClr val="000000"/>
                </a:solidFill>
                <a:effectLst/>
                <a:latin typeface="Verdana" pitchFamily="34" charset="0"/>
                <a:cs typeface="Arial" pitchFamily="34" charset="0"/>
              </a:rPr>
              <a:t> files with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Theora</a:t>
            </a:r>
            <a:r>
              <a:rPr kumimoji="0" lang="en-US" sz="1400" b="0" i="0" u="none" strike="noStrike" cap="none" normalizeH="0" baseline="0" dirty="0" smtClean="0">
                <a:ln>
                  <a:noFill/>
                </a:ln>
                <a:solidFill>
                  <a:srgbClr val="000000"/>
                </a:solidFill>
                <a:effectLst/>
                <a:latin typeface="Verdana" pitchFamily="34" charset="0"/>
                <a:cs typeface="Arial" pitchFamily="34" charset="0"/>
              </a:rPr>
              <a:t> video codec and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Vorbis</a:t>
            </a:r>
            <a:r>
              <a:rPr kumimoji="0" lang="en-US" sz="1400" b="0" i="0" u="none" strike="noStrike" cap="none" normalizeH="0" baseline="0" dirty="0" smtClean="0">
                <a:ln>
                  <a:noFill/>
                </a:ln>
                <a:solidFill>
                  <a:srgbClr val="000000"/>
                </a:solidFill>
                <a:effectLst/>
                <a:latin typeface="Verdana" pitchFamily="34" charset="0"/>
                <a:cs typeface="Arial" pitchFamily="34" charset="0"/>
              </a:rPr>
              <a:t> audio codec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50169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Tags</a:t>
            </a:r>
          </a:p>
        </p:txBody>
      </p:sp>
      <p:sp>
        <p:nvSpPr>
          <p:cNvPr id="3" name="Content Placeholder 2"/>
          <p:cNvSpPr>
            <a:spLocks noGrp="1"/>
          </p:cNvSpPr>
          <p:nvPr>
            <p:ph idx="1"/>
          </p:nvPr>
        </p:nvSpPr>
        <p:spPr/>
        <p:txBody>
          <a:bodyPr>
            <a:normAutofit fontScale="92500" lnSpcReduction="20000"/>
          </a:bodyPr>
          <a:lstStyle/>
          <a:p>
            <a:r>
              <a:rPr lang="en-GB" b="1" dirty="0" smtClean="0">
                <a:solidFill>
                  <a:schemeClr val="bg2">
                    <a:lumMod val="50000"/>
                  </a:schemeClr>
                </a:solidFill>
              </a:rPr>
              <a:t>Video/Dom</a:t>
            </a:r>
          </a:p>
          <a:p>
            <a:r>
              <a:rPr lang="en-GB" dirty="0">
                <a:solidFill>
                  <a:schemeClr val="accent2">
                    <a:lumMod val="75000"/>
                  </a:schemeClr>
                </a:solidFill>
              </a:rPr>
              <a:t>The HTML5 &lt;video&gt; element also has methods, properties, and events</a:t>
            </a:r>
            <a:r>
              <a:rPr lang="en-GB" dirty="0" smtClean="0">
                <a:solidFill>
                  <a:schemeClr val="accent2">
                    <a:lumMod val="75000"/>
                  </a:schemeClr>
                </a:solidFill>
              </a:rPr>
              <a:t>.</a:t>
            </a:r>
          </a:p>
          <a:p>
            <a:endParaRPr lang="en-US" dirty="0">
              <a:solidFill>
                <a:schemeClr val="accent2">
                  <a:lumMod val="75000"/>
                </a:schemeClr>
              </a:solidFill>
            </a:endParaRPr>
          </a:p>
          <a:p>
            <a:r>
              <a:rPr lang="en-GB" dirty="0">
                <a:solidFill>
                  <a:schemeClr val="accent2">
                    <a:lumMod val="75000"/>
                  </a:schemeClr>
                </a:solidFill>
              </a:rPr>
              <a:t>There are methods for playing, pausing, and loading, for example. There are properties (e.g. duration, volume, seeking) that you can read or set. There are also DOM events that can notify you, for example, when the &lt;video&gt; element begins to play, is paused, is ended, </a:t>
            </a:r>
            <a:r>
              <a:rPr lang="en-GB" dirty="0" err="1">
                <a:solidFill>
                  <a:schemeClr val="accent2">
                    <a:lumMod val="75000"/>
                  </a:schemeClr>
                </a:solidFill>
              </a:rPr>
              <a:t>etc</a:t>
            </a:r>
            <a:endParaRPr lang="en-GB" dirty="0">
              <a:solidFill>
                <a:schemeClr val="accent2">
                  <a:lumMod val="75000"/>
                </a:schemeClr>
              </a:solidFill>
            </a:endParaRPr>
          </a:p>
        </p:txBody>
      </p:sp>
    </p:spTree>
    <p:extLst>
      <p:ext uri="{BB962C8B-B14F-4D97-AF65-F5344CB8AC3E}">
        <p14:creationId xmlns:p14="http://schemas.microsoft.com/office/powerpoint/2010/main" val="1574699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Tags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91511025"/>
              </p:ext>
            </p:extLst>
          </p:nvPr>
        </p:nvGraphicFramePr>
        <p:xfrm>
          <a:off x="1446663" y="1517239"/>
          <a:ext cx="6701051" cy="4620812"/>
        </p:xfrm>
        <a:graphic>
          <a:graphicData uri="http://schemas.openxmlformats.org/drawingml/2006/table">
            <a:tbl>
              <a:tblPr/>
              <a:tblGrid>
                <a:gridCol w="2211347"/>
                <a:gridCol w="2278357"/>
                <a:gridCol w="2211347"/>
              </a:tblGrid>
              <a:tr h="264168">
                <a:tc>
                  <a:txBody>
                    <a:bodyPr/>
                    <a:lstStyle/>
                    <a:p>
                      <a:pPr algn="l" fontAlgn="t"/>
                      <a:r>
                        <a:rPr lang="en-GB" sz="1800">
                          <a:effectLst/>
                          <a:latin typeface="verdana"/>
                        </a:rPr>
                        <a:t>Methods</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GB" sz="1800" dirty="0">
                          <a:effectLst/>
                          <a:latin typeface="verdana"/>
                        </a:rPr>
                        <a:t>Properties</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GB" sz="1800">
                          <a:effectLst/>
                          <a:latin typeface="verdana"/>
                        </a:rPr>
                        <a:t>Events</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r>
              <a:tr h="264168">
                <a:tc>
                  <a:txBody>
                    <a:bodyPr/>
                    <a:lstStyle/>
                    <a:p>
                      <a:pPr fontAlgn="t"/>
                      <a:r>
                        <a:rPr lang="en-GB" sz="1800">
                          <a:effectLst/>
                          <a:latin typeface="verdana"/>
                        </a:rPr>
                        <a:t>play()</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dirty="0" err="1">
                          <a:effectLst/>
                          <a:latin typeface="verdana"/>
                        </a:rPr>
                        <a:t>currentSrc</a:t>
                      </a:r>
                      <a:endParaRPr lang="en-GB" sz="1800" dirty="0">
                        <a:effectLst/>
                        <a:latin typeface="verdana"/>
                      </a:endParaRP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play</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pause()</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currentTime</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pause</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load()</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videoWidth</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progress</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canPlayType</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videoHeight</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error</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duration</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timeupdate</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ended</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ended</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error</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abort</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paused</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empty</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muted</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emptied</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seeking</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waiting</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volume</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loadedmetadata</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height</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4168">
                <a:tc>
                  <a:txBody>
                    <a:bodyPr/>
                    <a:lstStyle/>
                    <a:p>
                      <a:pPr fontAlgn="t"/>
                      <a:r>
                        <a:rPr lang="en-GB" sz="180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dirty="0">
                          <a:effectLst/>
                          <a:latin typeface="verdana"/>
                        </a:rPr>
                        <a:t>width</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800" dirty="0">
                          <a:effectLst/>
                          <a:latin typeface="verdana"/>
                        </a:rPr>
                        <a:t> </a:t>
                      </a:r>
                    </a:p>
                  </a:txBody>
                  <a:tcPr marL="27869" marR="27869" marT="27869" marB="27869">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88173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Tags</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There is an Example for video/Dom</a:t>
            </a:r>
            <a:endParaRPr lang="en-GB" dirty="0"/>
          </a:p>
        </p:txBody>
      </p:sp>
    </p:spTree>
    <p:extLst>
      <p:ext uri="{BB962C8B-B14F-4D97-AF65-F5344CB8AC3E}">
        <p14:creationId xmlns:p14="http://schemas.microsoft.com/office/powerpoint/2010/main" val="31591721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Tags</a:t>
            </a:r>
          </a:p>
        </p:txBody>
      </p:sp>
      <p:sp>
        <p:nvSpPr>
          <p:cNvPr id="3" name="Content Placeholder 2"/>
          <p:cNvSpPr>
            <a:spLocks noGrp="1"/>
          </p:cNvSpPr>
          <p:nvPr>
            <p:ph idx="1"/>
          </p:nvPr>
        </p:nvSpPr>
        <p:spPr/>
        <p:txBody>
          <a:bodyPr/>
          <a:lstStyle/>
          <a:p>
            <a:r>
              <a:rPr lang="en-GB" dirty="0" smtClean="0">
                <a:solidFill>
                  <a:schemeClr val="bg2">
                    <a:lumMod val="50000"/>
                  </a:schemeClr>
                </a:solidFill>
              </a:rPr>
              <a:t>Audio</a:t>
            </a:r>
          </a:p>
          <a:p>
            <a:endParaRPr lang="en-GB" sz="2400" dirty="0" smtClean="0">
              <a:solidFill>
                <a:schemeClr val="accent2">
                  <a:lumMod val="75000"/>
                </a:schemeClr>
              </a:solidFill>
            </a:endParaRPr>
          </a:p>
          <a:p>
            <a:r>
              <a:rPr lang="en-GB" sz="2400" dirty="0" smtClean="0">
                <a:solidFill>
                  <a:schemeClr val="accent2">
                    <a:lumMod val="75000"/>
                  </a:schemeClr>
                </a:solidFill>
              </a:rPr>
              <a:t>Today</a:t>
            </a:r>
            <a:r>
              <a:rPr lang="en-GB" sz="2400" dirty="0">
                <a:solidFill>
                  <a:schemeClr val="accent2">
                    <a:lumMod val="75000"/>
                  </a:schemeClr>
                </a:solidFill>
              </a:rPr>
              <a:t>, most audio files are played through a plug-in (like flash). However, different browsers may have different plug-ins</a:t>
            </a:r>
            <a:r>
              <a:rPr lang="en-GB" sz="2400" dirty="0" smtClean="0">
                <a:solidFill>
                  <a:schemeClr val="accent2">
                    <a:lumMod val="75000"/>
                  </a:schemeClr>
                </a:solidFill>
              </a:rPr>
              <a:t>.</a:t>
            </a:r>
          </a:p>
          <a:p>
            <a:endParaRPr lang="en-GB" sz="2400" dirty="0">
              <a:solidFill>
                <a:schemeClr val="accent2">
                  <a:lumMod val="75000"/>
                </a:schemeClr>
              </a:solidFill>
            </a:endParaRPr>
          </a:p>
          <a:p>
            <a:r>
              <a:rPr lang="en-GB" sz="2400" dirty="0">
                <a:solidFill>
                  <a:schemeClr val="accent2">
                    <a:lumMod val="75000"/>
                  </a:schemeClr>
                </a:solidFill>
              </a:rPr>
              <a:t>HTML5 defines a new element which specifies a standard way to embed an audio file on a web page: the &lt;audio&gt; element</a:t>
            </a:r>
          </a:p>
          <a:p>
            <a:endParaRPr lang="en-GB" dirty="0">
              <a:solidFill>
                <a:schemeClr val="bg2">
                  <a:lumMod val="50000"/>
                </a:schemeClr>
              </a:solidFill>
            </a:endParaRPr>
          </a:p>
          <a:p>
            <a:endParaRPr lang="en-GB" dirty="0"/>
          </a:p>
        </p:txBody>
      </p:sp>
    </p:spTree>
    <p:extLst>
      <p:ext uri="{BB962C8B-B14F-4D97-AF65-F5344CB8AC3E}">
        <p14:creationId xmlns:p14="http://schemas.microsoft.com/office/powerpoint/2010/main" val="3017759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Tags</a:t>
            </a:r>
          </a:p>
        </p:txBody>
      </p:sp>
      <p:sp>
        <p:nvSpPr>
          <p:cNvPr id="3" name="Content Placeholder 2"/>
          <p:cNvSpPr>
            <a:spLocks noGrp="1"/>
          </p:cNvSpPr>
          <p:nvPr>
            <p:ph idx="1"/>
          </p:nvPr>
        </p:nvSpPr>
        <p:spPr/>
        <p:txBody>
          <a:bodyPr/>
          <a:lstStyle/>
          <a:p>
            <a:r>
              <a:rPr lang="en-GB" sz="2400" dirty="0">
                <a:solidFill>
                  <a:schemeClr val="accent6">
                    <a:lumMod val="75000"/>
                  </a:schemeClr>
                </a:solidFill>
              </a:rPr>
              <a:t>&lt;audio controls="controls"&gt;</a:t>
            </a:r>
          </a:p>
          <a:p>
            <a:r>
              <a:rPr lang="en-GB" sz="2400" dirty="0">
                <a:solidFill>
                  <a:schemeClr val="accent6">
                    <a:lumMod val="75000"/>
                  </a:schemeClr>
                </a:solidFill>
              </a:rPr>
              <a:t>  &lt;source </a:t>
            </a:r>
            <a:r>
              <a:rPr lang="en-GB" sz="2400" dirty="0" err="1">
                <a:solidFill>
                  <a:schemeClr val="accent6">
                    <a:lumMod val="75000"/>
                  </a:schemeClr>
                </a:solidFill>
              </a:rPr>
              <a:t>src</a:t>
            </a:r>
            <a:r>
              <a:rPr lang="en-GB" sz="2400" dirty="0">
                <a:solidFill>
                  <a:schemeClr val="accent6">
                    <a:lumMod val="75000"/>
                  </a:schemeClr>
                </a:solidFill>
              </a:rPr>
              <a:t>="song.ogg" type="audio/</a:t>
            </a:r>
            <a:r>
              <a:rPr lang="en-GB" sz="2400" dirty="0" err="1">
                <a:solidFill>
                  <a:schemeClr val="accent6">
                    <a:lumMod val="75000"/>
                  </a:schemeClr>
                </a:solidFill>
              </a:rPr>
              <a:t>ogg</a:t>
            </a:r>
            <a:r>
              <a:rPr lang="en-GB" sz="2400" dirty="0">
                <a:solidFill>
                  <a:schemeClr val="accent6">
                    <a:lumMod val="75000"/>
                  </a:schemeClr>
                </a:solidFill>
              </a:rPr>
              <a:t>" /&gt;</a:t>
            </a:r>
          </a:p>
          <a:p>
            <a:r>
              <a:rPr lang="en-GB" sz="2400" dirty="0">
                <a:solidFill>
                  <a:schemeClr val="accent6">
                    <a:lumMod val="75000"/>
                  </a:schemeClr>
                </a:solidFill>
              </a:rPr>
              <a:t>  &lt;source </a:t>
            </a:r>
            <a:r>
              <a:rPr lang="en-GB" sz="2400" dirty="0" err="1">
                <a:solidFill>
                  <a:schemeClr val="accent6">
                    <a:lumMod val="75000"/>
                  </a:schemeClr>
                </a:solidFill>
              </a:rPr>
              <a:t>src</a:t>
            </a:r>
            <a:r>
              <a:rPr lang="en-GB" sz="2400" dirty="0">
                <a:solidFill>
                  <a:schemeClr val="accent6">
                    <a:lumMod val="75000"/>
                  </a:schemeClr>
                </a:solidFill>
              </a:rPr>
              <a:t>="song.mp3" type="audio/mpeg" /&gt;</a:t>
            </a:r>
          </a:p>
          <a:p>
            <a:r>
              <a:rPr lang="en-GB" sz="2400" dirty="0">
                <a:solidFill>
                  <a:schemeClr val="accent6">
                    <a:lumMod val="75000"/>
                  </a:schemeClr>
                </a:solidFill>
              </a:rPr>
              <a:t>Your browser does not support the audio element.</a:t>
            </a:r>
          </a:p>
          <a:p>
            <a:r>
              <a:rPr lang="en-GB" sz="2400" dirty="0">
                <a:solidFill>
                  <a:schemeClr val="accent6">
                    <a:lumMod val="75000"/>
                  </a:schemeClr>
                </a:solidFill>
              </a:rPr>
              <a:t>&lt;/audio</a:t>
            </a:r>
            <a:r>
              <a:rPr lang="en-GB" sz="2400" dirty="0" smtClean="0">
                <a:solidFill>
                  <a:schemeClr val="accent6">
                    <a:lumMod val="75000"/>
                  </a:schemeClr>
                </a:solidFill>
              </a:rPr>
              <a:t>&gt;</a:t>
            </a:r>
          </a:p>
          <a:p>
            <a:endParaRPr lang="en-US" sz="2400" dirty="0">
              <a:solidFill>
                <a:schemeClr val="accent6">
                  <a:lumMod val="75000"/>
                </a:schemeClr>
              </a:solidFill>
            </a:endParaRPr>
          </a:p>
          <a:p>
            <a:r>
              <a:rPr lang="en-GB" sz="2400" dirty="0"/>
              <a:t>The control attribute adds audio controls, like play, pause, and volume.</a:t>
            </a:r>
            <a:endParaRPr lang="en-GB" sz="2400" dirty="0">
              <a:solidFill>
                <a:schemeClr val="accent6">
                  <a:lumMod val="75000"/>
                </a:schemeClr>
              </a:solidFill>
            </a:endParaRPr>
          </a:p>
          <a:p>
            <a:endParaRPr lang="en-GB" dirty="0"/>
          </a:p>
        </p:txBody>
      </p:sp>
    </p:spTree>
    <p:extLst>
      <p:ext uri="{BB962C8B-B14F-4D97-AF65-F5344CB8AC3E}">
        <p14:creationId xmlns:p14="http://schemas.microsoft.com/office/powerpoint/2010/main" val="2596651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GB" dirty="0"/>
          </a:p>
        </p:txBody>
      </p:sp>
      <p:sp>
        <p:nvSpPr>
          <p:cNvPr id="3" name="Content Placeholder 2"/>
          <p:cNvSpPr>
            <a:spLocks noGrp="1"/>
          </p:cNvSpPr>
          <p:nvPr>
            <p:ph idx="1"/>
          </p:nvPr>
        </p:nvSpPr>
        <p:spPr/>
        <p:txBody>
          <a:bodyPr/>
          <a:lstStyle/>
          <a:p>
            <a:pPr marL="342900" lvl="1" indent="-342900">
              <a:buFont typeface="Arial"/>
              <a:buChar char="•"/>
            </a:pPr>
            <a:r>
              <a:rPr lang="en-US" b="1" u="sng" dirty="0" smtClean="0">
                <a:solidFill>
                  <a:schemeClr val="tx2">
                    <a:lumMod val="60000"/>
                    <a:lumOff val="40000"/>
                  </a:schemeClr>
                </a:solidFill>
              </a:rPr>
              <a:t>Markup</a:t>
            </a:r>
            <a:r>
              <a:rPr lang="en-US" dirty="0" smtClean="0"/>
              <a:t> </a:t>
            </a:r>
            <a:r>
              <a:rPr lang="en-US" dirty="0"/>
              <a:t>refers to the fact that it works by augmenting text with special symbols (tags) that identify structure and content </a:t>
            </a:r>
            <a:r>
              <a:rPr lang="en-US" dirty="0" smtClean="0"/>
              <a:t>type.</a:t>
            </a:r>
          </a:p>
          <a:p>
            <a:pPr marL="342900" lvl="1" indent="-342900">
              <a:buFont typeface="Arial"/>
              <a:buChar char="•"/>
            </a:pPr>
            <a:endParaRPr lang="en-US" dirty="0"/>
          </a:p>
          <a:p>
            <a:pPr marL="342900" lvl="1" indent="-342900">
              <a:buFont typeface="Arial"/>
              <a:buChar char="•"/>
            </a:pPr>
            <a:r>
              <a:rPr lang="en-US" dirty="0"/>
              <a:t>There are many </a:t>
            </a:r>
            <a:r>
              <a:rPr lang="en-US" dirty="0" smtClean="0"/>
              <a:t>versions </a:t>
            </a:r>
            <a:r>
              <a:rPr lang="en-US" dirty="0"/>
              <a:t>of HTML</a:t>
            </a:r>
          </a:p>
          <a:p>
            <a:endParaRPr lang="en-GB" dirty="0"/>
          </a:p>
        </p:txBody>
      </p:sp>
    </p:spTree>
    <p:extLst>
      <p:ext uri="{BB962C8B-B14F-4D97-AF65-F5344CB8AC3E}">
        <p14:creationId xmlns:p14="http://schemas.microsoft.com/office/powerpoint/2010/main" val="11542630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 Tags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4449718"/>
              </p:ext>
            </p:extLst>
          </p:nvPr>
        </p:nvGraphicFramePr>
        <p:xfrm>
          <a:off x="656585" y="2867407"/>
          <a:ext cx="6029326" cy="2537460"/>
        </p:xfrm>
        <a:graphic>
          <a:graphicData uri="http://schemas.openxmlformats.org/drawingml/2006/table">
            <a:tbl>
              <a:tblPr/>
              <a:tblGrid>
                <a:gridCol w="1773331"/>
                <a:gridCol w="1418665"/>
                <a:gridCol w="1418665"/>
                <a:gridCol w="1418665"/>
              </a:tblGrid>
              <a:tr h="0">
                <a:tc>
                  <a:txBody>
                    <a:bodyPr/>
                    <a:lstStyle/>
                    <a:p>
                      <a:pPr algn="l" fontAlgn="t"/>
                      <a:r>
                        <a:rPr lang="en-GB" dirty="0">
                          <a:effectLst/>
                          <a:latin typeface="verdana"/>
                        </a:rPr>
                        <a:t>Browser</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GB">
                          <a:effectLst/>
                          <a:latin typeface="verdana"/>
                        </a:rPr>
                        <a:t>MP3</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GB">
                          <a:effectLst/>
                          <a:latin typeface="verdana"/>
                        </a:rPr>
                        <a:t>Wav</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GB" dirty="0" err="1">
                          <a:effectLst/>
                          <a:latin typeface="verdana"/>
                        </a:rPr>
                        <a:t>Ogg</a:t>
                      </a:r>
                      <a:endParaRPr lang="en-GB"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r>
              <a:tr h="0">
                <a:tc>
                  <a:txBody>
                    <a:bodyPr/>
                    <a:lstStyle/>
                    <a:p>
                      <a:pPr fontAlgn="t"/>
                      <a:r>
                        <a:rPr lang="en-GB">
                          <a:effectLst/>
                          <a:latin typeface="verdana"/>
                        </a:rPr>
                        <a:t>Internet Explorer 9</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fontAlgn="t"/>
                      <a:r>
                        <a:rPr lang="en-GB">
                          <a:effectLst/>
                          <a:latin typeface="verdana"/>
                        </a:rPr>
                        <a:t>Firefox 4.0</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fontAlgn="t"/>
                      <a:r>
                        <a:rPr lang="en-GB">
                          <a:effectLst/>
                          <a:latin typeface="verdana"/>
                        </a:rPr>
                        <a:t>Google Chrome 6</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fontAlgn="t"/>
                      <a:r>
                        <a:rPr lang="en-GB">
                          <a:effectLst/>
                          <a:latin typeface="verdana"/>
                        </a:rPr>
                        <a:t>Apple Safari 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fontAlgn="t"/>
                      <a:r>
                        <a:rPr lang="en-GB">
                          <a:effectLst/>
                          <a:latin typeface="verdana"/>
                        </a:rPr>
                        <a:t>Opera 10.6</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a:effectLst/>
                          <a:latin typeface="verdana"/>
                        </a:rPr>
                        <a:t>NO</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dirty="0">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dirty="0">
                          <a:effectLst/>
                          <a:latin typeface="verdana"/>
                        </a:rPr>
                        <a:t>YES</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656585" y="1562786"/>
            <a:ext cx="45746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Currently, there are 3 supported file formats for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&lt;audio&gt; element: MP3, Wav, and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Ogg</a:t>
            </a:r>
            <a:r>
              <a:rPr kumimoji="0" lang="en-US" sz="1400" b="0" i="0" u="none" strike="noStrike" cap="none" normalizeH="0" baseline="0" dirty="0" smtClean="0">
                <a:ln>
                  <a:noFill/>
                </a:ln>
                <a:solidFill>
                  <a:srgbClr val="000000"/>
                </a:solidFill>
                <a:effectLst/>
                <a:latin typeface="Verdana" pitchFamily="34" charset="0"/>
                <a:cs typeface="Arial" pitchFamily="34" charset="0"/>
              </a:rPr>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861282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Canvas</a:t>
            </a:r>
            <a:r>
              <a:rPr lang="en-GB" dirty="0"/>
              <a:t/>
            </a:r>
            <a:br>
              <a:rPr lang="en-GB" dirty="0"/>
            </a:br>
            <a:endParaRPr lang="en-GB" dirty="0"/>
          </a:p>
        </p:txBody>
      </p:sp>
      <p:sp>
        <p:nvSpPr>
          <p:cNvPr id="3" name="Content Placeholder 2"/>
          <p:cNvSpPr>
            <a:spLocks noGrp="1"/>
          </p:cNvSpPr>
          <p:nvPr>
            <p:ph idx="1"/>
          </p:nvPr>
        </p:nvSpPr>
        <p:spPr/>
        <p:txBody>
          <a:bodyPr>
            <a:normAutofit/>
          </a:bodyPr>
          <a:lstStyle/>
          <a:p>
            <a:endParaRPr lang="en-GB" dirty="0" smtClean="0">
              <a:solidFill>
                <a:schemeClr val="bg2">
                  <a:lumMod val="50000"/>
                </a:schemeClr>
              </a:solidFill>
            </a:endParaRPr>
          </a:p>
          <a:p>
            <a:r>
              <a:rPr lang="en-GB" dirty="0" smtClean="0">
                <a:solidFill>
                  <a:schemeClr val="bg2">
                    <a:lumMod val="50000"/>
                  </a:schemeClr>
                </a:solidFill>
              </a:rPr>
              <a:t>What </a:t>
            </a:r>
            <a:r>
              <a:rPr lang="en-GB" dirty="0">
                <a:solidFill>
                  <a:schemeClr val="bg2">
                    <a:lumMod val="50000"/>
                  </a:schemeClr>
                </a:solidFill>
              </a:rPr>
              <a:t>is Canvas</a:t>
            </a:r>
            <a:r>
              <a:rPr lang="en-GB" dirty="0" smtClean="0">
                <a:solidFill>
                  <a:schemeClr val="bg2">
                    <a:lumMod val="50000"/>
                  </a:schemeClr>
                </a:solidFill>
              </a:rPr>
              <a:t>?</a:t>
            </a:r>
          </a:p>
          <a:p>
            <a:endParaRPr lang="en-US" dirty="0">
              <a:solidFill>
                <a:schemeClr val="bg2">
                  <a:lumMod val="50000"/>
                </a:schemeClr>
              </a:solidFill>
            </a:endParaRPr>
          </a:p>
          <a:p>
            <a:pPr>
              <a:buFont typeface="Arial" pitchFamily="34" charset="0"/>
              <a:buChar char="•"/>
            </a:pPr>
            <a:r>
              <a:rPr lang="en-GB" dirty="0" smtClean="0">
                <a:solidFill>
                  <a:schemeClr val="accent6">
                    <a:lumMod val="75000"/>
                  </a:schemeClr>
                </a:solidFill>
              </a:rPr>
              <a:t>The </a:t>
            </a:r>
            <a:r>
              <a:rPr lang="en-GB" dirty="0">
                <a:solidFill>
                  <a:schemeClr val="accent6">
                    <a:lumMod val="75000"/>
                  </a:schemeClr>
                </a:solidFill>
              </a:rPr>
              <a:t>HTML5 canvas element uses JavaScript to draw graphics on a web page.</a:t>
            </a:r>
          </a:p>
          <a:p>
            <a:endParaRPr lang="en-GB" dirty="0"/>
          </a:p>
        </p:txBody>
      </p:sp>
    </p:spTree>
    <p:extLst>
      <p:ext uri="{BB962C8B-B14F-4D97-AF65-F5344CB8AC3E}">
        <p14:creationId xmlns:p14="http://schemas.microsoft.com/office/powerpoint/2010/main" val="34553565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Canvas</a:t>
            </a:r>
            <a:r>
              <a:rPr lang="en-GB" dirty="0"/>
              <a:t/>
            </a:r>
            <a:br>
              <a:rPr lang="en-GB" dirty="0"/>
            </a:br>
            <a:endParaRPr lang="en-GB" dirty="0"/>
          </a:p>
        </p:txBody>
      </p:sp>
      <p:sp>
        <p:nvSpPr>
          <p:cNvPr id="3" name="Content Placeholder 2"/>
          <p:cNvSpPr>
            <a:spLocks noGrp="1"/>
          </p:cNvSpPr>
          <p:nvPr>
            <p:ph idx="1"/>
          </p:nvPr>
        </p:nvSpPr>
        <p:spPr/>
        <p:txBody>
          <a:bodyPr/>
          <a:lstStyle/>
          <a:p>
            <a:endParaRPr lang="en-GB" dirty="0" smtClean="0"/>
          </a:p>
          <a:p>
            <a:r>
              <a:rPr lang="en-GB" dirty="0" smtClean="0">
                <a:solidFill>
                  <a:schemeClr val="accent6">
                    <a:lumMod val="75000"/>
                  </a:schemeClr>
                </a:solidFill>
              </a:rPr>
              <a:t>A </a:t>
            </a:r>
            <a:r>
              <a:rPr lang="en-GB" dirty="0">
                <a:solidFill>
                  <a:schemeClr val="accent6">
                    <a:lumMod val="75000"/>
                  </a:schemeClr>
                </a:solidFill>
              </a:rPr>
              <a:t>canvas is a rectangular area, and you control every pixel of it</a:t>
            </a:r>
            <a:r>
              <a:rPr lang="en-GB" dirty="0" smtClean="0">
                <a:solidFill>
                  <a:schemeClr val="accent6">
                    <a:lumMod val="75000"/>
                  </a:schemeClr>
                </a:solidFill>
              </a:rPr>
              <a:t>.</a:t>
            </a:r>
          </a:p>
          <a:p>
            <a:endParaRPr lang="en-GB" dirty="0">
              <a:solidFill>
                <a:schemeClr val="accent6">
                  <a:lumMod val="75000"/>
                </a:schemeClr>
              </a:solidFill>
            </a:endParaRPr>
          </a:p>
          <a:p>
            <a:r>
              <a:rPr lang="en-GB" dirty="0">
                <a:solidFill>
                  <a:schemeClr val="accent6">
                    <a:lumMod val="75000"/>
                  </a:schemeClr>
                </a:solidFill>
              </a:rPr>
              <a:t>The canvas element has several methods for drawing paths, boxes, circles, characters, and adding images.</a:t>
            </a:r>
          </a:p>
          <a:p>
            <a:endParaRPr lang="en-GB" dirty="0"/>
          </a:p>
        </p:txBody>
      </p:sp>
    </p:spTree>
    <p:extLst>
      <p:ext uri="{BB962C8B-B14F-4D97-AF65-F5344CB8AC3E}">
        <p14:creationId xmlns:p14="http://schemas.microsoft.com/office/powerpoint/2010/main" val="13569139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Canvas</a:t>
            </a:r>
            <a:r>
              <a:rPr lang="en-GB" dirty="0"/>
              <a:t/>
            </a:r>
            <a:br>
              <a:rPr lang="en-GB" dirty="0"/>
            </a:br>
            <a:endParaRPr lang="en-GB" dirty="0"/>
          </a:p>
        </p:txBody>
      </p:sp>
      <p:sp>
        <p:nvSpPr>
          <p:cNvPr id="3" name="Content Placeholder 2"/>
          <p:cNvSpPr>
            <a:spLocks noGrp="1"/>
          </p:cNvSpPr>
          <p:nvPr>
            <p:ph idx="1"/>
          </p:nvPr>
        </p:nvSpPr>
        <p:spPr/>
        <p:txBody>
          <a:bodyPr/>
          <a:lstStyle/>
          <a:p>
            <a:r>
              <a:rPr lang="en-GB" dirty="0">
                <a:solidFill>
                  <a:schemeClr val="bg2">
                    <a:lumMod val="50000"/>
                  </a:schemeClr>
                </a:solidFill>
              </a:rPr>
              <a:t>Create a Canvas Element</a:t>
            </a:r>
          </a:p>
          <a:p>
            <a:endParaRPr lang="en-US" dirty="0" smtClean="0"/>
          </a:p>
          <a:p>
            <a:endParaRPr lang="en-GB" dirty="0" smtClean="0"/>
          </a:p>
          <a:p>
            <a:r>
              <a:rPr lang="en-GB" dirty="0" smtClean="0">
                <a:solidFill>
                  <a:schemeClr val="accent6">
                    <a:lumMod val="75000"/>
                  </a:schemeClr>
                </a:solidFill>
              </a:rPr>
              <a:t>&lt;</a:t>
            </a:r>
            <a:r>
              <a:rPr lang="en-GB" dirty="0">
                <a:solidFill>
                  <a:schemeClr val="accent6">
                    <a:lumMod val="75000"/>
                  </a:schemeClr>
                </a:solidFill>
              </a:rPr>
              <a:t>canvas id="</a:t>
            </a:r>
            <a:r>
              <a:rPr lang="en-GB" dirty="0" err="1">
                <a:solidFill>
                  <a:schemeClr val="accent6">
                    <a:lumMod val="75000"/>
                  </a:schemeClr>
                </a:solidFill>
              </a:rPr>
              <a:t>myCanvas</a:t>
            </a:r>
            <a:r>
              <a:rPr lang="en-GB" dirty="0">
                <a:solidFill>
                  <a:schemeClr val="accent6">
                    <a:lumMod val="75000"/>
                  </a:schemeClr>
                </a:solidFill>
              </a:rPr>
              <a:t>" width="200" height="100"&gt;&lt;/canvas&gt;</a:t>
            </a:r>
          </a:p>
          <a:p>
            <a:pPr marL="0" indent="0">
              <a:buNone/>
            </a:pPr>
            <a:r>
              <a:rPr lang="en-GB" dirty="0"/>
              <a:t/>
            </a:r>
            <a:br>
              <a:rPr lang="en-GB" dirty="0"/>
            </a:br>
            <a:endParaRPr lang="en-GB" dirty="0"/>
          </a:p>
        </p:txBody>
      </p:sp>
    </p:spTree>
    <p:extLst>
      <p:ext uri="{BB962C8B-B14F-4D97-AF65-F5344CB8AC3E}">
        <p14:creationId xmlns:p14="http://schemas.microsoft.com/office/powerpoint/2010/main" val="18677083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Canvas</a:t>
            </a: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GB" dirty="0">
                <a:solidFill>
                  <a:schemeClr val="bg2">
                    <a:lumMod val="50000"/>
                  </a:schemeClr>
                </a:solidFill>
              </a:rPr>
              <a:t>Draw With JavaScript</a:t>
            </a:r>
          </a:p>
          <a:p>
            <a:endParaRPr lang="en-US" dirty="0" smtClean="0"/>
          </a:p>
          <a:p>
            <a:r>
              <a:rPr lang="en-GB" sz="2800" dirty="0">
                <a:solidFill>
                  <a:schemeClr val="accent6">
                    <a:lumMod val="75000"/>
                  </a:schemeClr>
                </a:solidFill>
              </a:rPr>
              <a:t>&lt;script type="text/</a:t>
            </a:r>
            <a:r>
              <a:rPr lang="en-GB" sz="2800" dirty="0" err="1">
                <a:solidFill>
                  <a:schemeClr val="accent6">
                    <a:lumMod val="75000"/>
                  </a:schemeClr>
                </a:solidFill>
              </a:rPr>
              <a:t>javascript</a:t>
            </a:r>
            <a:r>
              <a:rPr lang="en-GB" sz="2800" dirty="0">
                <a:solidFill>
                  <a:schemeClr val="accent6">
                    <a:lumMod val="75000"/>
                  </a:schemeClr>
                </a:solidFill>
              </a:rPr>
              <a:t>"&gt;</a:t>
            </a:r>
            <a:br>
              <a:rPr lang="en-GB" sz="2800" dirty="0">
                <a:solidFill>
                  <a:schemeClr val="accent6">
                    <a:lumMod val="75000"/>
                  </a:schemeClr>
                </a:solidFill>
              </a:rPr>
            </a:br>
            <a:r>
              <a:rPr lang="en-GB" sz="2800" dirty="0" err="1">
                <a:solidFill>
                  <a:schemeClr val="accent6">
                    <a:lumMod val="75000"/>
                  </a:schemeClr>
                </a:solidFill>
              </a:rPr>
              <a:t>var</a:t>
            </a:r>
            <a:r>
              <a:rPr lang="en-GB" sz="2800" dirty="0">
                <a:solidFill>
                  <a:schemeClr val="accent6">
                    <a:lumMod val="75000"/>
                  </a:schemeClr>
                </a:solidFill>
              </a:rPr>
              <a:t> c=</a:t>
            </a:r>
            <a:r>
              <a:rPr lang="en-GB" sz="2800" dirty="0" err="1">
                <a:solidFill>
                  <a:schemeClr val="accent6">
                    <a:lumMod val="75000"/>
                  </a:schemeClr>
                </a:solidFill>
              </a:rPr>
              <a:t>document.getElementById</a:t>
            </a:r>
            <a:r>
              <a:rPr lang="en-GB" sz="2800" dirty="0">
                <a:solidFill>
                  <a:schemeClr val="accent6">
                    <a:lumMod val="75000"/>
                  </a:schemeClr>
                </a:solidFill>
              </a:rPr>
              <a:t>("</a:t>
            </a:r>
            <a:r>
              <a:rPr lang="en-GB" sz="2800" dirty="0" err="1">
                <a:solidFill>
                  <a:schemeClr val="accent6">
                    <a:lumMod val="75000"/>
                  </a:schemeClr>
                </a:solidFill>
              </a:rPr>
              <a:t>myCanvas</a:t>
            </a:r>
            <a:r>
              <a:rPr lang="en-GB" sz="2800" dirty="0">
                <a:solidFill>
                  <a:schemeClr val="accent6">
                    <a:lumMod val="75000"/>
                  </a:schemeClr>
                </a:solidFill>
              </a:rPr>
              <a:t>");</a:t>
            </a:r>
            <a:br>
              <a:rPr lang="en-GB" sz="2800" dirty="0">
                <a:solidFill>
                  <a:schemeClr val="accent6">
                    <a:lumMod val="75000"/>
                  </a:schemeClr>
                </a:solidFill>
              </a:rPr>
            </a:br>
            <a:r>
              <a:rPr lang="en-GB" sz="2800" dirty="0" err="1">
                <a:solidFill>
                  <a:schemeClr val="accent6">
                    <a:lumMod val="75000"/>
                  </a:schemeClr>
                </a:solidFill>
              </a:rPr>
              <a:t>var</a:t>
            </a:r>
            <a:r>
              <a:rPr lang="en-GB" sz="2800" dirty="0">
                <a:solidFill>
                  <a:schemeClr val="accent6">
                    <a:lumMod val="75000"/>
                  </a:schemeClr>
                </a:solidFill>
              </a:rPr>
              <a:t> </a:t>
            </a:r>
            <a:r>
              <a:rPr lang="en-GB" sz="2800" dirty="0" err="1">
                <a:solidFill>
                  <a:schemeClr val="accent6">
                    <a:lumMod val="75000"/>
                  </a:schemeClr>
                </a:solidFill>
              </a:rPr>
              <a:t>ctx</a:t>
            </a:r>
            <a:r>
              <a:rPr lang="en-GB" sz="2800" dirty="0">
                <a:solidFill>
                  <a:schemeClr val="accent6">
                    <a:lumMod val="75000"/>
                  </a:schemeClr>
                </a:solidFill>
              </a:rPr>
              <a:t>=</a:t>
            </a:r>
            <a:r>
              <a:rPr lang="en-GB" sz="2800" dirty="0" err="1">
                <a:solidFill>
                  <a:schemeClr val="accent6">
                    <a:lumMod val="75000"/>
                  </a:schemeClr>
                </a:solidFill>
              </a:rPr>
              <a:t>c.getContext</a:t>
            </a:r>
            <a:r>
              <a:rPr lang="en-GB" sz="2800" dirty="0">
                <a:solidFill>
                  <a:schemeClr val="accent6">
                    <a:lumMod val="75000"/>
                  </a:schemeClr>
                </a:solidFill>
              </a:rPr>
              <a:t>("2d");</a:t>
            </a:r>
            <a:br>
              <a:rPr lang="en-GB" sz="2800" dirty="0">
                <a:solidFill>
                  <a:schemeClr val="accent6">
                    <a:lumMod val="75000"/>
                  </a:schemeClr>
                </a:solidFill>
              </a:rPr>
            </a:br>
            <a:r>
              <a:rPr lang="en-GB" sz="2800" dirty="0" err="1">
                <a:solidFill>
                  <a:schemeClr val="accent6">
                    <a:lumMod val="75000"/>
                  </a:schemeClr>
                </a:solidFill>
              </a:rPr>
              <a:t>ctx.fillStyle</a:t>
            </a:r>
            <a:r>
              <a:rPr lang="en-GB" sz="2800" dirty="0">
                <a:solidFill>
                  <a:schemeClr val="accent6">
                    <a:lumMod val="75000"/>
                  </a:schemeClr>
                </a:solidFill>
              </a:rPr>
              <a:t>="#FF0000";</a:t>
            </a:r>
            <a:br>
              <a:rPr lang="en-GB" sz="2800" dirty="0">
                <a:solidFill>
                  <a:schemeClr val="accent6">
                    <a:lumMod val="75000"/>
                  </a:schemeClr>
                </a:solidFill>
              </a:rPr>
            </a:br>
            <a:r>
              <a:rPr lang="en-GB" sz="2800" dirty="0" err="1">
                <a:solidFill>
                  <a:schemeClr val="accent6">
                    <a:lumMod val="75000"/>
                  </a:schemeClr>
                </a:solidFill>
              </a:rPr>
              <a:t>ctx.fillRect</a:t>
            </a:r>
            <a:r>
              <a:rPr lang="en-GB" sz="2800" dirty="0">
                <a:solidFill>
                  <a:schemeClr val="accent6">
                    <a:lumMod val="75000"/>
                  </a:schemeClr>
                </a:solidFill>
              </a:rPr>
              <a:t>(0,0,150,75);</a:t>
            </a:r>
            <a:br>
              <a:rPr lang="en-GB" sz="2800" dirty="0">
                <a:solidFill>
                  <a:schemeClr val="accent6">
                    <a:lumMod val="75000"/>
                  </a:schemeClr>
                </a:solidFill>
              </a:rPr>
            </a:br>
            <a:r>
              <a:rPr lang="en-GB" sz="2800" dirty="0">
                <a:solidFill>
                  <a:schemeClr val="accent6">
                    <a:lumMod val="75000"/>
                  </a:schemeClr>
                </a:solidFill>
              </a:rPr>
              <a:t>&lt;/script&gt;</a:t>
            </a:r>
          </a:p>
        </p:txBody>
      </p:sp>
    </p:spTree>
    <p:extLst>
      <p:ext uri="{BB962C8B-B14F-4D97-AF65-F5344CB8AC3E}">
        <p14:creationId xmlns:p14="http://schemas.microsoft.com/office/powerpoint/2010/main" val="626515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a:t/>
            </a:r>
            <a:br>
              <a:rPr lang="en-GB" dirty="0"/>
            </a:br>
            <a:r>
              <a:rPr lang="en-GB" dirty="0" smtClean="0"/>
              <a:t>Web </a:t>
            </a:r>
            <a:r>
              <a:rPr lang="en-GB" dirty="0"/>
              <a:t>Storage</a:t>
            </a:r>
            <a:br>
              <a:rPr lang="en-GB" dirty="0"/>
            </a:b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r>
              <a:rPr lang="en-GB" dirty="0"/>
              <a:t>HTML5 offers two new objects for storing data on the client</a:t>
            </a:r>
            <a:r>
              <a:rPr lang="en-GB" dirty="0" smtClean="0"/>
              <a:t>:</a:t>
            </a:r>
          </a:p>
          <a:p>
            <a:endParaRPr lang="en-GB" dirty="0"/>
          </a:p>
          <a:p>
            <a:pPr>
              <a:buFont typeface="Wingdings" pitchFamily="2" charset="2"/>
              <a:buChar char="Ø"/>
            </a:pPr>
            <a:r>
              <a:rPr lang="en-GB" dirty="0" err="1"/>
              <a:t>localStorage</a:t>
            </a:r>
            <a:r>
              <a:rPr lang="en-GB" dirty="0"/>
              <a:t> - stores data with no time limit</a:t>
            </a:r>
          </a:p>
          <a:p>
            <a:pPr>
              <a:buFont typeface="Wingdings" pitchFamily="2" charset="2"/>
              <a:buChar char="Ø"/>
            </a:pPr>
            <a:r>
              <a:rPr lang="en-GB" dirty="0" err="1"/>
              <a:t>sessionStorage</a:t>
            </a:r>
            <a:r>
              <a:rPr lang="en-GB" dirty="0"/>
              <a:t> - stores data for one session</a:t>
            </a:r>
          </a:p>
          <a:p>
            <a:endParaRPr lang="en-GB" dirty="0"/>
          </a:p>
        </p:txBody>
      </p:sp>
    </p:spTree>
    <p:extLst>
      <p:ext uri="{BB962C8B-B14F-4D97-AF65-F5344CB8AC3E}">
        <p14:creationId xmlns:p14="http://schemas.microsoft.com/office/powerpoint/2010/main" val="3611214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a:t/>
            </a:r>
            <a:br>
              <a:rPr lang="en-GB" dirty="0"/>
            </a:br>
            <a:r>
              <a:rPr lang="en-GB" dirty="0" smtClean="0"/>
              <a:t>Web </a:t>
            </a:r>
            <a:r>
              <a:rPr lang="en-GB" dirty="0"/>
              <a:t>Storage</a:t>
            </a:r>
            <a:br>
              <a:rPr lang="en-GB" dirty="0"/>
            </a:b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endParaRPr lang="en-GB" dirty="0" smtClean="0"/>
          </a:p>
          <a:p>
            <a:r>
              <a:rPr lang="en-GB" dirty="0" smtClean="0"/>
              <a:t>Earlier</a:t>
            </a:r>
            <a:r>
              <a:rPr lang="en-GB" dirty="0"/>
              <a:t>, this was done with cookies. Cookies are not suitable for large amounts of data, because they are passed on by EVERY request to the server, making it very slow and in-effective</a:t>
            </a:r>
            <a:r>
              <a:rPr lang="en-GB" dirty="0" smtClean="0"/>
              <a:t>.</a:t>
            </a:r>
          </a:p>
          <a:p>
            <a:endParaRPr lang="en-US" dirty="0"/>
          </a:p>
          <a:p>
            <a:endParaRPr lang="en-GB" dirty="0"/>
          </a:p>
          <a:p>
            <a:pPr marL="0" indent="0">
              <a:buNone/>
            </a:pPr>
            <a:endParaRPr lang="en-GB" dirty="0"/>
          </a:p>
          <a:p>
            <a:endParaRPr lang="en-GB" dirty="0"/>
          </a:p>
        </p:txBody>
      </p:sp>
    </p:spTree>
    <p:extLst>
      <p:ext uri="{BB962C8B-B14F-4D97-AF65-F5344CB8AC3E}">
        <p14:creationId xmlns:p14="http://schemas.microsoft.com/office/powerpoint/2010/main" val="15122469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a:t/>
            </a:r>
            <a:br>
              <a:rPr lang="en-GB" dirty="0"/>
            </a:br>
            <a:r>
              <a:rPr lang="en-GB" dirty="0" smtClean="0"/>
              <a:t>Web </a:t>
            </a:r>
            <a:r>
              <a:rPr lang="en-GB" dirty="0"/>
              <a:t>Storage</a:t>
            </a:r>
            <a:br>
              <a:rPr lang="en-GB" dirty="0"/>
            </a:b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pPr marL="0" indent="0">
              <a:buNone/>
            </a:pPr>
            <a:endParaRPr lang="en-GB" dirty="0"/>
          </a:p>
          <a:p>
            <a:r>
              <a:rPr lang="en-GB" dirty="0" smtClean="0"/>
              <a:t>In HTML5, the data is NOT passed on by every server request, but used ONLY when asked for. It is possible to store large amounts of data without affecting the website's performance.</a:t>
            </a:r>
          </a:p>
          <a:p>
            <a:pPr marL="0" indent="0">
              <a:buNone/>
            </a:pPr>
            <a:endParaRPr lang="en-GB" dirty="0" smtClean="0"/>
          </a:p>
          <a:p>
            <a:endParaRPr lang="en-GB" dirty="0"/>
          </a:p>
        </p:txBody>
      </p:sp>
    </p:spTree>
    <p:extLst>
      <p:ext uri="{BB962C8B-B14F-4D97-AF65-F5344CB8AC3E}">
        <p14:creationId xmlns:p14="http://schemas.microsoft.com/office/powerpoint/2010/main" val="31103847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a:t/>
            </a:r>
            <a:br>
              <a:rPr lang="en-GB" dirty="0"/>
            </a:br>
            <a:r>
              <a:rPr lang="en-GB" dirty="0" smtClean="0"/>
              <a:t>Web </a:t>
            </a:r>
            <a:r>
              <a:rPr lang="en-GB" dirty="0"/>
              <a:t>Storage</a:t>
            </a:r>
            <a:br>
              <a:rPr lang="en-GB" dirty="0"/>
            </a:b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a:t>The data is stored in different areas for different websites, and a website can only access data stored by itself</a:t>
            </a:r>
            <a:r>
              <a:rPr lang="en-GB" dirty="0" smtClean="0"/>
              <a:t>.</a:t>
            </a:r>
          </a:p>
          <a:p>
            <a:endParaRPr lang="en-US" dirty="0"/>
          </a:p>
          <a:p>
            <a:endParaRPr lang="en-GB" dirty="0"/>
          </a:p>
          <a:p>
            <a:r>
              <a:rPr lang="en-GB" dirty="0"/>
              <a:t>HTML5 uses JavaScript to store and access the data</a:t>
            </a:r>
          </a:p>
        </p:txBody>
      </p:sp>
    </p:spTree>
    <p:extLst>
      <p:ext uri="{BB962C8B-B14F-4D97-AF65-F5344CB8AC3E}">
        <p14:creationId xmlns:p14="http://schemas.microsoft.com/office/powerpoint/2010/main" val="1779928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a:t>
            </a:r>
            <a:r>
              <a:rPr lang="en-GB" dirty="0" err="1"/>
              <a:t>localStorage</a:t>
            </a:r>
            <a:r>
              <a:rPr lang="en-GB" dirty="0"/>
              <a:t> Object</a:t>
            </a:r>
          </a:p>
        </p:txBody>
      </p:sp>
      <p:sp>
        <p:nvSpPr>
          <p:cNvPr id="3" name="Content Placeholder 2"/>
          <p:cNvSpPr>
            <a:spLocks noGrp="1"/>
          </p:cNvSpPr>
          <p:nvPr>
            <p:ph idx="1"/>
          </p:nvPr>
        </p:nvSpPr>
        <p:spPr/>
        <p:txBody>
          <a:bodyPr/>
          <a:lstStyle/>
          <a:p>
            <a:endParaRPr lang="en-GB" dirty="0" smtClean="0"/>
          </a:p>
          <a:p>
            <a:endParaRPr lang="en-GB" dirty="0"/>
          </a:p>
          <a:p>
            <a:r>
              <a:rPr lang="en-GB" dirty="0" smtClean="0"/>
              <a:t>The </a:t>
            </a:r>
            <a:r>
              <a:rPr lang="en-GB" dirty="0" err="1"/>
              <a:t>localStorage</a:t>
            </a:r>
            <a:r>
              <a:rPr lang="en-GB" dirty="0"/>
              <a:t> object stores the data with no time limit. The data will be available the next day, week, or year.</a:t>
            </a:r>
          </a:p>
        </p:txBody>
      </p:sp>
    </p:spTree>
    <p:extLst>
      <p:ext uri="{BB962C8B-B14F-4D97-AF65-F5344CB8AC3E}">
        <p14:creationId xmlns:p14="http://schemas.microsoft.com/office/powerpoint/2010/main" val="246108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Versions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a:solidFill>
                  <a:schemeClr val="bg2">
                    <a:lumMod val="50000"/>
                  </a:schemeClr>
                </a:solidFill>
              </a:rPr>
              <a:t>HTML </a:t>
            </a:r>
            <a:r>
              <a:rPr lang="en-GB" dirty="0" smtClean="0">
                <a:solidFill>
                  <a:schemeClr val="bg2">
                    <a:lumMod val="50000"/>
                  </a:schemeClr>
                </a:solidFill>
              </a:rPr>
              <a:t>2.0           </a:t>
            </a:r>
            <a:r>
              <a:rPr lang="en-GB" dirty="0"/>
              <a:t>November 24, </a:t>
            </a:r>
            <a:r>
              <a:rPr lang="en-GB" dirty="0" smtClean="0"/>
              <a:t>1995</a:t>
            </a:r>
          </a:p>
          <a:p>
            <a:pPr marL="0" indent="0">
              <a:buNone/>
            </a:pPr>
            <a:r>
              <a:rPr lang="en-GB" dirty="0" smtClean="0"/>
              <a:t>  </a:t>
            </a:r>
          </a:p>
          <a:p>
            <a:r>
              <a:rPr lang="en-GB" dirty="0">
                <a:solidFill>
                  <a:schemeClr val="bg2">
                    <a:lumMod val="50000"/>
                  </a:schemeClr>
                </a:solidFill>
              </a:rPr>
              <a:t>HTML </a:t>
            </a:r>
            <a:r>
              <a:rPr lang="en-GB" dirty="0" smtClean="0">
                <a:solidFill>
                  <a:schemeClr val="bg2">
                    <a:lumMod val="50000"/>
                  </a:schemeClr>
                </a:solidFill>
              </a:rPr>
              <a:t>3.2           </a:t>
            </a:r>
            <a:r>
              <a:rPr lang="en-GB" dirty="0"/>
              <a:t>January </a:t>
            </a:r>
            <a:r>
              <a:rPr lang="en-GB" dirty="0" smtClean="0"/>
              <a:t>1997</a:t>
            </a:r>
          </a:p>
          <a:p>
            <a:endParaRPr lang="en-GB" dirty="0" smtClean="0"/>
          </a:p>
          <a:p>
            <a:r>
              <a:rPr lang="en-GB" dirty="0" smtClean="0">
                <a:solidFill>
                  <a:schemeClr val="bg2">
                    <a:lumMod val="50000"/>
                  </a:schemeClr>
                </a:solidFill>
              </a:rPr>
              <a:t>HTML 4.0</a:t>
            </a:r>
            <a:r>
              <a:rPr lang="en-US" dirty="0" smtClean="0">
                <a:solidFill>
                  <a:schemeClr val="bg2">
                    <a:lumMod val="50000"/>
                  </a:schemeClr>
                </a:solidFill>
              </a:rPr>
              <a:t>           </a:t>
            </a:r>
            <a:r>
              <a:rPr lang="en-GB" dirty="0" smtClean="0"/>
              <a:t>December 1997</a:t>
            </a:r>
          </a:p>
          <a:p>
            <a:endParaRPr lang="en-GB" dirty="0" smtClean="0"/>
          </a:p>
          <a:p>
            <a:r>
              <a:rPr lang="en-GB" dirty="0">
                <a:solidFill>
                  <a:schemeClr val="bg2">
                    <a:lumMod val="50000"/>
                  </a:schemeClr>
                </a:solidFill>
              </a:rPr>
              <a:t>HTML 4.0</a:t>
            </a:r>
            <a:r>
              <a:rPr lang="en-GB" baseline="30000" dirty="0">
                <a:solidFill>
                  <a:schemeClr val="bg2">
                    <a:lumMod val="50000"/>
                  </a:schemeClr>
                </a:solidFill>
              </a:rPr>
              <a:t> </a:t>
            </a:r>
            <a:r>
              <a:rPr lang="en-GB" baseline="30000" dirty="0" smtClean="0">
                <a:solidFill>
                  <a:schemeClr val="bg2">
                    <a:lumMod val="50000"/>
                  </a:schemeClr>
                </a:solidFill>
              </a:rPr>
              <a:t>                     </a:t>
            </a:r>
            <a:r>
              <a:rPr lang="en-GB" dirty="0" smtClean="0"/>
              <a:t>April </a:t>
            </a:r>
            <a:r>
              <a:rPr lang="en-GB" dirty="0"/>
              <a:t>1998 </a:t>
            </a:r>
            <a:r>
              <a:rPr lang="en-GB" dirty="0" smtClean="0"/>
              <a:t>                    was </a:t>
            </a:r>
            <a:r>
              <a:rPr lang="en-GB" dirty="0"/>
              <a:t>reissued with minor edits without incrementing the version number.</a:t>
            </a:r>
            <a:endParaRPr lang="en-US" dirty="0"/>
          </a:p>
        </p:txBody>
      </p:sp>
    </p:spTree>
    <p:extLst>
      <p:ext uri="{BB962C8B-B14F-4D97-AF65-F5344CB8AC3E}">
        <p14:creationId xmlns:p14="http://schemas.microsoft.com/office/powerpoint/2010/main" val="13131881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a:t>
            </a:r>
            <a:r>
              <a:rPr lang="en-GB" dirty="0" err="1"/>
              <a:t>localStorage</a:t>
            </a:r>
            <a:r>
              <a:rPr lang="en-GB" dirty="0"/>
              <a:t> Object</a:t>
            </a:r>
          </a:p>
        </p:txBody>
      </p:sp>
      <p:sp>
        <p:nvSpPr>
          <p:cNvPr id="3" name="Content Placeholder 2"/>
          <p:cNvSpPr>
            <a:spLocks noGrp="1"/>
          </p:cNvSpPr>
          <p:nvPr>
            <p:ph idx="1"/>
          </p:nvPr>
        </p:nvSpPr>
        <p:spPr/>
        <p:txBody>
          <a:bodyPr>
            <a:normAutofit lnSpcReduction="10000"/>
          </a:bodyPr>
          <a:lstStyle/>
          <a:p>
            <a:r>
              <a:rPr lang="en-GB" dirty="0"/>
              <a:t>How to create and access a </a:t>
            </a:r>
            <a:r>
              <a:rPr lang="en-GB" dirty="0" err="1"/>
              <a:t>localStorage</a:t>
            </a:r>
            <a:r>
              <a:rPr lang="en-GB" dirty="0" smtClean="0"/>
              <a:t>:</a:t>
            </a:r>
          </a:p>
          <a:p>
            <a:endParaRPr lang="en-US" dirty="0"/>
          </a:p>
          <a:p>
            <a:pPr marL="0" indent="0">
              <a:buNone/>
            </a:pPr>
            <a:r>
              <a:rPr lang="en-GB" dirty="0">
                <a:solidFill>
                  <a:schemeClr val="accent6">
                    <a:lumMod val="75000"/>
                  </a:schemeClr>
                </a:solidFill>
              </a:rPr>
              <a:t>&lt;script type="text/</a:t>
            </a:r>
            <a:r>
              <a:rPr lang="en-GB" dirty="0" err="1">
                <a:solidFill>
                  <a:schemeClr val="accent6">
                    <a:lumMod val="75000"/>
                  </a:schemeClr>
                </a:solidFill>
              </a:rPr>
              <a:t>javascript</a:t>
            </a:r>
            <a:r>
              <a:rPr lang="en-GB" dirty="0">
                <a:solidFill>
                  <a:schemeClr val="accent6">
                    <a:lumMod val="75000"/>
                  </a:schemeClr>
                </a:solidFill>
              </a:rPr>
              <a:t>"&gt;</a:t>
            </a:r>
          </a:p>
          <a:p>
            <a:pPr marL="0" indent="0">
              <a:buNone/>
            </a:pPr>
            <a:r>
              <a:rPr lang="en-GB" dirty="0" err="1" smtClean="0">
                <a:solidFill>
                  <a:schemeClr val="accent6">
                    <a:lumMod val="75000"/>
                  </a:schemeClr>
                </a:solidFill>
              </a:rPr>
              <a:t>localStorage.lastname</a:t>
            </a:r>
            <a:r>
              <a:rPr lang="en-GB" dirty="0">
                <a:solidFill>
                  <a:schemeClr val="accent6">
                    <a:lumMod val="75000"/>
                  </a:schemeClr>
                </a:solidFill>
              </a:rPr>
              <a:t>="Smith";</a:t>
            </a:r>
          </a:p>
          <a:p>
            <a:pPr marL="0" indent="0">
              <a:buNone/>
            </a:pPr>
            <a:r>
              <a:rPr lang="en-GB" dirty="0" err="1">
                <a:solidFill>
                  <a:schemeClr val="accent6">
                    <a:lumMod val="75000"/>
                  </a:schemeClr>
                </a:solidFill>
              </a:rPr>
              <a:t>document.write</a:t>
            </a:r>
            <a:r>
              <a:rPr lang="en-GB" dirty="0">
                <a:solidFill>
                  <a:schemeClr val="accent6">
                    <a:lumMod val="75000"/>
                  </a:schemeClr>
                </a:solidFill>
              </a:rPr>
              <a:t>("Last name: " + </a:t>
            </a:r>
            <a:r>
              <a:rPr lang="en-GB" dirty="0" err="1">
                <a:solidFill>
                  <a:schemeClr val="accent6">
                    <a:lumMod val="75000"/>
                  </a:schemeClr>
                </a:solidFill>
              </a:rPr>
              <a:t>localStorage.lastname</a:t>
            </a:r>
            <a:r>
              <a:rPr lang="en-GB" dirty="0">
                <a:solidFill>
                  <a:schemeClr val="accent6">
                    <a:lumMod val="75000"/>
                  </a:schemeClr>
                </a:solidFill>
              </a:rPr>
              <a:t>);</a:t>
            </a:r>
          </a:p>
          <a:p>
            <a:pPr marL="0" indent="0">
              <a:buNone/>
            </a:pPr>
            <a:r>
              <a:rPr lang="en-GB" dirty="0" smtClean="0">
                <a:solidFill>
                  <a:schemeClr val="accent6">
                    <a:lumMod val="75000"/>
                  </a:schemeClr>
                </a:solidFill>
              </a:rPr>
              <a:t>&lt;/</a:t>
            </a:r>
            <a:r>
              <a:rPr lang="en-GB" dirty="0">
                <a:solidFill>
                  <a:schemeClr val="accent6">
                    <a:lumMod val="75000"/>
                  </a:schemeClr>
                </a:solidFill>
              </a:rPr>
              <a:t>script&gt;</a:t>
            </a:r>
          </a:p>
          <a:p>
            <a:pPr marL="0" indent="0">
              <a:buNone/>
            </a:pPr>
            <a:r>
              <a:rPr lang="en-GB" dirty="0" smtClean="0">
                <a:solidFill>
                  <a:schemeClr val="accent6">
                    <a:lumMod val="75000"/>
                  </a:schemeClr>
                </a:solidFill>
              </a:rPr>
              <a:t>&lt;/</a:t>
            </a:r>
            <a:r>
              <a:rPr lang="en-GB" dirty="0">
                <a:solidFill>
                  <a:schemeClr val="accent6">
                    <a:lumMod val="75000"/>
                  </a:schemeClr>
                </a:solidFill>
              </a:rPr>
              <a:t>body&gt;</a:t>
            </a:r>
          </a:p>
        </p:txBody>
      </p:sp>
    </p:spTree>
    <p:extLst>
      <p:ext uri="{BB962C8B-B14F-4D97-AF65-F5344CB8AC3E}">
        <p14:creationId xmlns:p14="http://schemas.microsoft.com/office/powerpoint/2010/main" val="41527761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a:t>
            </a:r>
            <a:r>
              <a:rPr lang="en-GB" dirty="0" err="1"/>
              <a:t>sessionStorage</a:t>
            </a:r>
            <a:r>
              <a:rPr lang="en-GB" dirty="0"/>
              <a:t> Object</a:t>
            </a:r>
          </a:p>
        </p:txBody>
      </p:sp>
      <p:sp>
        <p:nvSpPr>
          <p:cNvPr id="3" name="Content Placeholder 2"/>
          <p:cNvSpPr>
            <a:spLocks noGrp="1"/>
          </p:cNvSpPr>
          <p:nvPr>
            <p:ph idx="1"/>
          </p:nvPr>
        </p:nvSpPr>
        <p:spPr/>
        <p:txBody>
          <a:bodyPr/>
          <a:lstStyle/>
          <a:p>
            <a:endParaRPr lang="en-GB" dirty="0" smtClean="0"/>
          </a:p>
          <a:p>
            <a:pPr marL="0" indent="0">
              <a:buNone/>
            </a:pPr>
            <a:endParaRPr lang="en-GB" dirty="0" smtClean="0"/>
          </a:p>
          <a:p>
            <a:r>
              <a:rPr lang="en-GB" dirty="0" smtClean="0"/>
              <a:t>The </a:t>
            </a:r>
            <a:r>
              <a:rPr lang="en-GB" dirty="0" err="1"/>
              <a:t>sessionStorage</a:t>
            </a:r>
            <a:r>
              <a:rPr lang="en-GB" dirty="0"/>
              <a:t> object stores the data for one session. The data is deleted when the user closes the browser window.</a:t>
            </a:r>
          </a:p>
          <a:p>
            <a:endParaRPr lang="en-GB" dirty="0"/>
          </a:p>
        </p:txBody>
      </p:sp>
    </p:spTree>
    <p:extLst>
      <p:ext uri="{BB962C8B-B14F-4D97-AF65-F5344CB8AC3E}">
        <p14:creationId xmlns:p14="http://schemas.microsoft.com/office/powerpoint/2010/main" val="12832953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err="1"/>
              <a:t>sessionStorage</a:t>
            </a:r>
            <a:r>
              <a:rPr lang="en-GB" dirty="0"/>
              <a:t> Object</a:t>
            </a:r>
          </a:p>
        </p:txBody>
      </p:sp>
      <p:sp>
        <p:nvSpPr>
          <p:cNvPr id="3" name="Content Placeholder 2"/>
          <p:cNvSpPr>
            <a:spLocks noGrp="1"/>
          </p:cNvSpPr>
          <p:nvPr>
            <p:ph idx="1"/>
          </p:nvPr>
        </p:nvSpPr>
        <p:spPr/>
        <p:txBody>
          <a:bodyPr/>
          <a:lstStyle/>
          <a:p>
            <a:r>
              <a:rPr lang="en-GB" dirty="0"/>
              <a:t>How to create and access a </a:t>
            </a:r>
            <a:r>
              <a:rPr lang="en-GB" dirty="0" err="1"/>
              <a:t>sessionStorage</a:t>
            </a:r>
            <a:r>
              <a:rPr lang="en-GB" dirty="0"/>
              <a:t>:</a:t>
            </a:r>
          </a:p>
          <a:p>
            <a:endParaRPr lang="en-US" dirty="0" smtClean="0"/>
          </a:p>
          <a:p>
            <a:pPr marL="0" indent="0">
              <a:buNone/>
            </a:pPr>
            <a:r>
              <a:rPr lang="en-GB" sz="2800" dirty="0">
                <a:solidFill>
                  <a:schemeClr val="accent6">
                    <a:lumMod val="75000"/>
                  </a:schemeClr>
                </a:solidFill>
              </a:rPr>
              <a:t>&lt;script type="text/</a:t>
            </a:r>
            <a:r>
              <a:rPr lang="en-GB" sz="2800" dirty="0" err="1">
                <a:solidFill>
                  <a:schemeClr val="accent6">
                    <a:lumMod val="75000"/>
                  </a:schemeClr>
                </a:solidFill>
              </a:rPr>
              <a:t>javascript</a:t>
            </a:r>
            <a:r>
              <a:rPr lang="en-GB" sz="2800" dirty="0">
                <a:solidFill>
                  <a:schemeClr val="accent6">
                    <a:lumMod val="75000"/>
                  </a:schemeClr>
                </a:solidFill>
              </a:rPr>
              <a:t>"&gt;</a:t>
            </a:r>
          </a:p>
          <a:p>
            <a:pPr marL="0" indent="0">
              <a:buNone/>
            </a:pPr>
            <a:r>
              <a:rPr lang="en-GB" sz="2800" dirty="0" err="1">
                <a:solidFill>
                  <a:schemeClr val="accent6">
                    <a:lumMod val="75000"/>
                  </a:schemeClr>
                </a:solidFill>
              </a:rPr>
              <a:t>sessionStorage.lastname</a:t>
            </a:r>
            <a:r>
              <a:rPr lang="en-GB" sz="2800" dirty="0">
                <a:solidFill>
                  <a:schemeClr val="accent6">
                    <a:lumMod val="75000"/>
                  </a:schemeClr>
                </a:solidFill>
              </a:rPr>
              <a:t>="Smith";</a:t>
            </a:r>
          </a:p>
          <a:p>
            <a:pPr marL="0" indent="0">
              <a:buNone/>
            </a:pPr>
            <a:r>
              <a:rPr lang="en-GB" sz="2800" dirty="0" err="1">
                <a:solidFill>
                  <a:schemeClr val="accent6">
                    <a:lumMod val="75000"/>
                  </a:schemeClr>
                </a:solidFill>
              </a:rPr>
              <a:t>document.write</a:t>
            </a:r>
            <a:r>
              <a:rPr lang="en-GB" sz="2800" dirty="0">
                <a:solidFill>
                  <a:schemeClr val="accent6">
                    <a:lumMod val="75000"/>
                  </a:schemeClr>
                </a:solidFill>
              </a:rPr>
              <a:t>(</a:t>
            </a:r>
            <a:r>
              <a:rPr lang="en-GB" sz="2800" dirty="0" err="1">
                <a:solidFill>
                  <a:schemeClr val="accent6">
                    <a:lumMod val="75000"/>
                  </a:schemeClr>
                </a:solidFill>
              </a:rPr>
              <a:t>sessionStorage.lastname</a:t>
            </a:r>
            <a:r>
              <a:rPr lang="en-GB" sz="2800" dirty="0">
                <a:solidFill>
                  <a:schemeClr val="accent6">
                    <a:lumMod val="75000"/>
                  </a:schemeClr>
                </a:solidFill>
              </a:rPr>
              <a:t>);</a:t>
            </a:r>
          </a:p>
          <a:p>
            <a:pPr marL="0" indent="0">
              <a:buNone/>
            </a:pPr>
            <a:r>
              <a:rPr lang="en-GB" sz="2800" dirty="0">
                <a:solidFill>
                  <a:schemeClr val="accent6">
                    <a:lumMod val="75000"/>
                  </a:schemeClr>
                </a:solidFill>
              </a:rPr>
              <a:t>&lt;/script&gt;</a:t>
            </a:r>
          </a:p>
        </p:txBody>
      </p:sp>
    </p:spTree>
    <p:extLst>
      <p:ext uri="{BB962C8B-B14F-4D97-AF65-F5344CB8AC3E}">
        <p14:creationId xmlns:p14="http://schemas.microsoft.com/office/powerpoint/2010/main" val="18550893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latin typeface="Poor Richard" pitchFamily="18" charset="0"/>
              </a:rPr>
              <a:t>HTML</a:t>
            </a:r>
          </a:p>
          <a:p>
            <a:r>
              <a:rPr lang="en-US" dirty="0" smtClean="0">
                <a:latin typeface="Poor Richard" pitchFamily="18" charset="0"/>
              </a:rPr>
              <a:t>HTML5</a:t>
            </a:r>
          </a:p>
          <a:p>
            <a:r>
              <a:rPr lang="en-GB" dirty="0">
                <a:latin typeface="Poor Richard" pitchFamily="18" charset="0"/>
              </a:rPr>
              <a:t>How Did HTML5 Get Started</a:t>
            </a:r>
            <a:r>
              <a:rPr lang="en-GB" dirty="0" smtClean="0">
                <a:latin typeface="Poor Richard" pitchFamily="18" charset="0"/>
              </a:rPr>
              <a:t>?</a:t>
            </a:r>
            <a:endParaRPr lang="en-US" dirty="0" smtClean="0">
              <a:latin typeface="Poor Richard" pitchFamily="18" charset="0"/>
            </a:endParaRPr>
          </a:p>
          <a:p>
            <a:r>
              <a:rPr lang="en-US" dirty="0">
                <a:latin typeface="Poor Richard" pitchFamily="18" charset="0"/>
              </a:rPr>
              <a:t>Rules For </a:t>
            </a:r>
            <a:r>
              <a:rPr lang="en-US" dirty="0" smtClean="0">
                <a:latin typeface="Poor Richard" pitchFamily="18" charset="0"/>
              </a:rPr>
              <a:t>HTML5</a:t>
            </a:r>
          </a:p>
          <a:p>
            <a:pPr>
              <a:buFont typeface="Arial" pitchFamily="34" charset="0"/>
              <a:buChar char="•"/>
            </a:pPr>
            <a:r>
              <a:rPr lang="en-US" dirty="0">
                <a:latin typeface="Poor Richard" pitchFamily="18" charset="0"/>
              </a:rPr>
              <a:t>HTML5 </a:t>
            </a:r>
            <a:r>
              <a:rPr lang="en-GB" dirty="0">
                <a:latin typeface="Poor Richard" pitchFamily="18" charset="0"/>
              </a:rPr>
              <a:t>Less Header </a:t>
            </a:r>
            <a:r>
              <a:rPr lang="en-GB" dirty="0" smtClean="0">
                <a:latin typeface="Poor Richard" pitchFamily="18" charset="0"/>
              </a:rPr>
              <a:t>Code</a:t>
            </a:r>
          </a:p>
          <a:p>
            <a:pPr>
              <a:buFont typeface="Arial" pitchFamily="34" charset="0"/>
              <a:buChar char="•"/>
            </a:pPr>
            <a:r>
              <a:rPr lang="en-GB" dirty="0">
                <a:latin typeface="Poor Richard" pitchFamily="18" charset="0"/>
              </a:rPr>
              <a:t>No need for type attribute</a:t>
            </a:r>
          </a:p>
          <a:p>
            <a:pPr>
              <a:buFont typeface="Arial" pitchFamily="34" charset="0"/>
              <a:buChar char="•"/>
            </a:pPr>
            <a:r>
              <a:rPr lang="en-GB" dirty="0">
                <a:latin typeface="Poor Richard" pitchFamily="18" charset="0"/>
              </a:rPr>
              <a:t>More Semantic HTML </a:t>
            </a:r>
            <a:r>
              <a:rPr lang="en-GB" dirty="0" smtClean="0">
                <a:latin typeface="Poor Richard" pitchFamily="18" charset="0"/>
              </a:rPr>
              <a:t>Tags</a:t>
            </a:r>
            <a:endParaRPr lang="en-GB" dirty="0">
              <a:latin typeface="Poor Richard" pitchFamily="18" charset="0"/>
            </a:endParaRPr>
          </a:p>
          <a:p>
            <a:pPr>
              <a:buFont typeface="Arial" pitchFamily="34" charset="0"/>
              <a:buChar char="•"/>
            </a:pPr>
            <a:r>
              <a:rPr lang="en-GB" dirty="0">
                <a:latin typeface="Poor Richard" pitchFamily="18" charset="0"/>
              </a:rPr>
              <a:t>Media Tags</a:t>
            </a:r>
          </a:p>
          <a:p>
            <a:pPr>
              <a:buFont typeface="Arial" pitchFamily="34" charset="0"/>
              <a:buChar char="•"/>
            </a:pPr>
            <a:r>
              <a:rPr lang="en-US" dirty="0" smtClean="0">
                <a:latin typeface="Poor Richard" pitchFamily="18" charset="0"/>
              </a:rPr>
              <a:t>Canvas</a:t>
            </a:r>
            <a:endParaRPr lang="en-US" dirty="0">
              <a:latin typeface="Poor Richard" pitchFamily="18" charset="0"/>
            </a:endParaRPr>
          </a:p>
          <a:p>
            <a:pPr>
              <a:buFont typeface="Arial" pitchFamily="34" charset="0"/>
              <a:buChar char="•"/>
            </a:pPr>
            <a:r>
              <a:rPr lang="en-US" dirty="0">
                <a:latin typeface="Poor Richard" pitchFamily="18" charset="0"/>
              </a:rPr>
              <a:t>Web storage</a:t>
            </a:r>
          </a:p>
          <a:p>
            <a:endParaRPr lang="en-GB" dirty="0">
              <a:latin typeface="Poor Richard" pitchFamily="18" charset="0"/>
            </a:endParaRPr>
          </a:p>
        </p:txBody>
      </p:sp>
    </p:spTree>
    <p:extLst>
      <p:ext uri="{BB962C8B-B14F-4D97-AF65-F5344CB8AC3E}">
        <p14:creationId xmlns:p14="http://schemas.microsoft.com/office/powerpoint/2010/main" val="345577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02265">
            <a:off x="2681785" y="1099068"/>
            <a:ext cx="8229600" cy="1143000"/>
          </a:xfrm>
        </p:spPr>
        <p:txBody>
          <a:bodyPr>
            <a:normAutofit/>
          </a:bodyPr>
          <a:lstStyle/>
          <a:p>
            <a:pPr algn="ctr"/>
            <a:r>
              <a:rPr lang="en-US" sz="6600" dirty="0" smtClean="0">
                <a:solidFill>
                  <a:srgbClr val="00B050"/>
                </a:solidFill>
                <a:latin typeface="Poor Richard" pitchFamily="18" charset="0"/>
              </a:rPr>
              <a:t>Questions?</a:t>
            </a:r>
            <a:endParaRPr lang="en-GB" sz="6600" dirty="0">
              <a:solidFill>
                <a:srgbClr val="00B050"/>
              </a:solidFill>
              <a:latin typeface="Poor Richard" pitchFamily="18" charset="0"/>
            </a:endParaRPr>
          </a:p>
        </p:txBody>
      </p:sp>
      <p:sp>
        <p:nvSpPr>
          <p:cNvPr id="5" name="Text Placeholder 4"/>
          <p:cNvSpPr>
            <a:spLocks noGrp="1"/>
          </p:cNvSpPr>
          <p:nvPr>
            <p:ph sz="half" idx="1"/>
          </p:nvPr>
        </p:nvSpPr>
        <p:spPr>
          <a:xfrm rot="19258659">
            <a:off x="-1154153" y="1185885"/>
            <a:ext cx="6530419" cy="1316324"/>
          </a:xfrm>
        </p:spPr>
        <p:txBody>
          <a:bodyPr>
            <a:normAutofit lnSpcReduction="10000"/>
          </a:bodyPr>
          <a:lstStyle/>
          <a:p>
            <a:pPr marL="0" indent="0" algn="ctr">
              <a:buNone/>
            </a:pPr>
            <a:r>
              <a:rPr lang="en-US" sz="6500" dirty="0" smtClean="0">
                <a:solidFill>
                  <a:srgbClr val="00B050"/>
                </a:solidFill>
                <a:latin typeface="Poor Richard" pitchFamily="18" charset="0"/>
              </a:rPr>
              <a:t>Questions</a:t>
            </a:r>
            <a:r>
              <a:rPr lang="en-US" sz="5200" dirty="0">
                <a:solidFill>
                  <a:srgbClr val="00B050"/>
                </a:solidFill>
                <a:latin typeface="Poor Richard" pitchFamily="18" charset="0"/>
              </a:rPr>
              <a:t>?</a:t>
            </a:r>
            <a:endParaRPr lang="en-US" sz="5200" dirty="0" smtClean="0">
              <a:solidFill>
                <a:srgbClr val="00B050"/>
              </a:solidFill>
              <a:latin typeface="Poor Richard" pitchFamily="18" charset="0"/>
            </a:endParaRPr>
          </a:p>
        </p:txBody>
      </p:sp>
      <p:sp>
        <p:nvSpPr>
          <p:cNvPr id="7" name="Content Placeholder 6"/>
          <p:cNvSpPr>
            <a:spLocks noGrp="1"/>
          </p:cNvSpPr>
          <p:nvPr>
            <p:ph sz="half" idx="2"/>
          </p:nvPr>
        </p:nvSpPr>
        <p:spPr>
          <a:xfrm>
            <a:off x="627797" y="3463968"/>
            <a:ext cx="7403910" cy="1160060"/>
          </a:xfrm>
        </p:spPr>
        <p:txBody>
          <a:bodyPr>
            <a:normAutofit lnSpcReduction="10000"/>
          </a:bodyPr>
          <a:lstStyle/>
          <a:p>
            <a:pPr marL="0" indent="0" algn="ctr">
              <a:buNone/>
            </a:pPr>
            <a:r>
              <a:rPr lang="en-US" sz="7200" dirty="0">
                <a:solidFill>
                  <a:srgbClr val="00B050"/>
                </a:solidFill>
                <a:latin typeface="Poor Richard" pitchFamily="18" charset="0"/>
              </a:rPr>
              <a:t>Questions</a:t>
            </a:r>
            <a:r>
              <a:rPr lang="en-US" sz="6600" dirty="0">
                <a:solidFill>
                  <a:srgbClr val="00B050"/>
                </a:solidFill>
                <a:latin typeface="Poor Richard" pitchFamily="18" charset="0"/>
              </a:rPr>
              <a:t>?</a:t>
            </a:r>
            <a:endParaRPr lang="en-GB" sz="6600" dirty="0"/>
          </a:p>
        </p:txBody>
      </p:sp>
    </p:spTree>
    <p:extLst>
      <p:ext uri="{BB962C8B-B14F-4D97-AF65-F5344CB8AC3E}">
        <p14:creationId xmlns:p14="http://schemas.microsoft.com/office/powerpoint/2010/main" val="28111956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contact</a:t>
            </a:r>
            <a:endParaRPr lang="en-GB" dirty="0"/>
          </a:p>
        </p:txBody>
      </p:sp>
      <p:sp>
        <p:nvSpPr>
          <p:cNvPr id="3" name="Content Placeholder 2"/>
          <p:cNvSpPr>
            <a:spLocks noGrp="1"/>
          </p:cNvSpPr>
          <p:nvPr>
            <p:ph idx="1"/>
          </p:nvPr>
        </p:nvSpPr>
        <p:spPr/>
        <p:txBody>
          <a:bodyPr/>
          <a:lstStyle/>
          <a:p>
            <a:r>
              <a:rPr lang="en-GB" sz="2800" dirty="0" smtClean="0">
                <a:solidFill>
                  <a:schemeClr val="tx1"/>
                </a:solidFill>
                <a:hlinkClick r:id="rId2"/>
              </a:rPr>
              <a:t>Ahmed.Abdelzaher.khafagy@facebook.com</a:t>
            </a:r>
            <a:endParaRPr lang="en-GB" sz="2800" dirty="0" smtClean="0">
              <a:solidFill>
                <a:schemeClr val="tx1"/>
              </a:solidFill>
            </a:endParaRPr>
          </a:p>
          <a:p>
            <a:r>
              <a:rPr lang="en-GB" sz="2800" dirty="0" smtClean="0">
                <a:solidFill>
                  <a:schemeClr val="tx1"/>
                </a:solidFill>
                <a:hlinkClick r:id="rId3"/>
              </a:rPr>
              <a:t>Ahmed_khafagy@twitter.com</a:t>
            </a:r>
            <a:endParaRPr lang="en-GB" sz="2800" dirty="0" smtClean="0">
              <a:solidFill>
                <a:schemeClr val="tx1"/>
              </a:solidFill>
            </a:endParaRPr>
          </a:p>
          <a:p>
            <a:endParaRPr lang="en-US" sz="2800" dirty="0">
              <a:solidFill>
                <a:schemeClr val="tx1"/>
              </a:solidFill>
            </a:endParaRPr>
          </a:p>
          <a:p>
            <a:r>
              <a:rPr lang="en-US" sz="2800" dirty="0" smtClean="0">
                <a:solidFill>
                  <a:schemeClr val="tx1"/>
                </a:solidFill>
                <a:hlinkClick r:id="rId4"/>
              </a:rPr>
              <a:t>Ahmed.AbdeElzaher@studentpartner.com</a:t>
            </a:r>
            <a:endParaRPr lang="en-US" sz="2800" dirty="0" smtClean="0">
              <a:solidFill>
                <a:schemeClr val="tx1"/>
              </a:solidFill>
            </a:endParaRPr>
          </a:p>
          <a:p>
            <a:r>
              <a:rPr lang="en-US" sz="2800" dirty="0" smtClean="0">
                <a:solidFill>
                  <a:schemeClr val="tx1"/>
                </a:solidFill>
                <a:hlinkClick r:id="rId5"/>
              </a:rPr>
              <a:t>ahmedelmasry92@hotmail.com</a:t>
            </a:r>
            <a:endParaRPr lang="en-US" sz="2800" dirty="0" smtClean="0">
              <a:solidFill>
                <a:schemeClr val="tx1"/>
              </a:solidFill>
            </a:endParaRPr>
          </a:p>
          <a:p>
            <a:r>
              <a:rPr lang="en-US" sz="2800" dirty="0" smtClean="0">
                <a:hlinkClick r:id="rId6"/>
              </a:rPr>
              <a:t>ahmedelmasry92@gmail.com</a:t>
            </a:r>
            <a:endParaRPr lang="en-US" sz="2800" dirty="0" smtClean="0"/>
          </a:p>
          <a:p>
            <a:endParaRPr lang="en-GB" dirty="0"/>
          </a:p>
        </p:txBody>
      </p:sp>
    </p:spTree>
    <p:extLst>
      <p:ext uri="{BB962C8B-B14F-4D97-AF65-F5344CB8AC3E}">
        <p14:creationId xmlns:p14="http://schemas.microsoft.com/office/powerpoint/2010/main" val="16577320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04" y="3495890"/>
            <a:ext cx="8229600" cy="1145421"/>
          </a:xfrm>
        </p:spPr>
        <p:txBody>
          <a:bodyPr>
            <a:noAutofit/>
          </a:bodyPr>
          <a:lstStyle/>
          <a:p>
            <a:pPr algn="ctr"/>
            <a:r>
              <a:rPr lang="en-US" sz="8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br>
              <a:rPr lang="en-US" sz="8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8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8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2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Ahmed Abdelzaher </a:t>
            </a:r>
            <a:endParaRPr lang="en-GB"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7427560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WN-EN_b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3313" y="2502762"/>
            <a:ext cx="4725306" cy="1441797"/>
          </a:xfrm>
          <a:prstGeom prst="rect">
            <a:avLst/>
          </a:prstGeom>
        </p:spPr>
      </p:pic>
    </p:spTree>
    <p:extLst>
      <p:ext uri="{BB962C8B-B14F-4D97-AF65-F5344CB8AC3E}">
        <p14:creationId xmlns:p14="http://schemas.microsoft.com/office/powerpoint/2010/main" val="2054176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Versions</a:t>
            </a:r>
            <a:endParaRPr lang="en-GB" dirty="0"/>
          </a:p>
        </p:txBody>
      </p:sp>
      <p:sp>
        <p:nvSpPr>
          <p:cNvPr id="3" name="Content Placeholder 2"/>
          <p:cNvSpPr>
            <a:spLocks noGrp="1"/>
          </p:cNvSpPr>
          <p:nvPr>
            <p:ph idx="1"/>
          </p:nvPr>
        </p:nvSpPr>
        <p:spPr/>
        <p:txBody>
          <a:bodyPr/>
          <a:lstStyle/>
          <a:p>
            <a:r>
              <a:rPr lang="en-GB" dirty="0">
                <a:solidFill>
                  <a:schemeClr val="bg2">
                    <a:lumMod val="50000"/>
                  </a:schemeClr>
                </a:solidFill>
              </a:rPr>
              <a:t>HTML </a:t>
            </a:r>
            <a:r>
              <a:rPr lang="en-GB" dirty="0" smtClean="0">
                <a:solidFill>
                  <a:schemeClr val="bg2">
                    <a:lumMod val="50000"/>
                  </a:schemeClr>
                </a:solidFill>
              </a:rPr>
              <a:t>4.01           </a:t>
            </a:r>
            <a:r>
              <a:rPr lang="en-GB" dirty="0" smtClean="0"/>
              <a:t>December 1999</a:t>
            </a:r>
          </a:p>
          <a:p>
            <a:pPr marL="0" indent="0">
              <a:buNone/>
            </a:pPr>
            <a:endParaRPr lang="en-GB" dirty="0" smtClean="0"/>
          </a:p>
          <a:p>
            <a:pPr marL="0" indent="0">
              <a:buNone/>
            </a:pPr>
            <a:endParaRPr lang="en-US" dirty="0" smtClean="0"/>
          </a:p>
          <a:p>
            <a:r>
              <a:rPr lang="en-GB" dirty="0">
                <a:solidFill>
                  <a:schemeClr val="bg2">
                    <a:lumMod val="50000"/>
                  </a:schemeClr>
                </a:solidFill>
              </a:rPr>
              <a:t>HTML5 </a:t>
            </a:r>
            <a:r>
              <a:rPr lang="en-GB" dirty="0" smtClean="0">
                <a:solidFill>
                  <a:schemeClr val="bg2">
                    <a:lumMod val="50000"/>
                  </a:schemeClr>
                </a:solidFill>
              </a:rPr>
              <a:t>                  </a:t>
            </a:r>
            <a:r>
              <a:rPr lang="en-GB" dirty="0" smtClean="0"/>
              <a:t>January </a:t>
            </a:r>
            <a:r>
              <a:rPr lang="en-GB" dirty="0"/>
              <a:t>2008 </a:t>
            </a:r>
            <a:r>
              <a:rPr lang="en-GB" dirty="0" smtClean="0"/>
              <a:t>         was </a:t>
            </a:r>
            <a:r>
              <a:rPr lang="en-GB" dirty="0"/>
              <a:t>published</a:t>
            </a:r>
            <a:endParaRPr lang="en-US" dirty="0"/>
          </a:p>
        </p:txBody>
      </p:sp>
    </p:spTree>
    <p:extLst>
      <p:ext uri="{BB962C8B-B14F-4D97-AF65-F5344CB8AC3E}">
        <p14:creationId xmlns:p14="http://schemas.microsoft.com/office/powerpoint/2010/main" val="401443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HTML5</a:t>
            </a:r>
            <a:endParaRPr lang="en-GB" dirty="0"/>
          </a:p>
        </p:txBody>
      </p:sp>
      <p:sp>
        <p:nvSpPr>
          <p:cNvPr id="3" name="Content Placeholder 2"/>
          <p:cNvSpPr>
            <a:spLocks noGrp="1"/>
          </p:cNvSpPr>
          <p:nvPr>
            <p:ph sz="half" idx="1"/>
          </p:nvPr>
        </p:nvSpPr>
        <p:spPr>
          <a:xfrm>
            <a:off x="457200" y="1600200"/>
            <a:ext cx="5165678" cy="4525963"/>
          </a:xfrm>
        </p:spPr>
        <p:txBody>
          <a:bodyPr/>
          <a:lstStyle/>
          <a:p>
            <a:r>
              <a:rPr lang="en-GB" dirty="0"/>
              <a:t>HTML5 will be the new standard for HTML, </a:t>
            </a:r>
            <a:r>
              <a:rPr lang="en-GB" dirty="0" smtClean="0"/>
              <a:t>XHTML</a:t>
            </a:r>
          </a:p>
          <a:p>
            <a:endParaRPr lang="en-US" dirty="0"/>
          </a:p>
          <a:p>
            <a:r>
              <a:rPr lang="en-GB" dirty="0"/>
              <a:t>The previous version of HTML came in 1999. The web has changed a lot since then.</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8412" y="1600200"/>
            <a:ext cx="2693158" cy="3995383"/>
          </a:xfrm>
        </p:spPr>
      </p:pic>
    </p:spTree>
    <p:extLst>
      <p:ext uri="{BB962C8B-B14F-4D97-AF65-F5344CB8AC3E}">
        <p14:creationId xmlns:p14="http://schemas.microsoft.com/office/powerpoint/2010/main" val="3489303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HTML5</a:t>
            </a:r>
            <a:endParaRPr lang="en-GB" dirty="0"/>
          </a:p>
        </p:txBody>
      </p:sp>
      <p:sp>
        <p:nvSpPr>
          <p:cNvPr id="3" name="Content Placeholder 2"/>
          <p:cNvSpPr>
            <a:spLocks noGrp="1"/>
          </p:cNvSpPr>
          <p:nvPr>
            <p:ph sz="half" idx="1"/>
          </p:nvPr>
        </p:nvSpPr>
        <p:spPr>
          <a:xfrm>
            <a:off x="457199" y="1600200"/>
            <a:ext cx="4838131" cy="4525963"/>
          </a:xfrm>
        </p:spPr>
        <p:txBody>
          <a:bodyPr/>
          <a:lstStyle/>
          <a:p>
            <a:r>
              <a:rPr lang="en-GB" dirty="0"/>
              <a:t>HTML5 is still a work in progress. </a:t>
            </a:r>
            <a:endParaRPr lang="en-GB" dirty="0" smtClean="0"/>
          </a:p>
          <a:p>
            <a:endParaRPr lang="en-GB" dirty="0"/>
          </a:p>
          <a:p>
            <a:r>
              <a:rPr lang="en-GB" dirty="0" smtClean="0"/>
              <a:t>However</a:t>
            </a:r>
            <a:r>
              <a:rPr lang="en-GB" dirty="0"/>
              <a:t>, most modern browsers have some HTML5 support.</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5000" y="1600200"/>
            <a:ext cx="2700145" cy="3940791"/>
          </a:xfrm>
        </p:spPr>
      </p:pic>
    </p:spTree>
    <p:extLst>
      <p:ext uri="{BB962C8B-B14F-4D97-AF65-F5344CB8AC3E}">
        <p14:creationId xmlns:p14="http://schemas.microsoft.com/office/powerpoint/2010/main" val="3177888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How Did HTML5 Get Started?</a:t>
            </a:r>
            <a:br>
              <a:rPr lang="en-GB" dirty="0"/>
            </a:br>
            <a:endParaRPr lang="en-GB" dirty="0"/>
          </a:p>
        </p:txBody>
      </p:sp>
      <p:sp>
        <p:nvSpPr>
          <p:cNvPr id="3" name="Content Placeholder 2"/>
          <p:cNvSpPr>
            <a:spLocks noGrp="1"/>
          </p:cNvSpPr>
          <p:nvPr>
            <p:ph idx="1"/>
          </p:nvPr>
        </p:nvSpPr>
        <p:spPr/>
        <p:txBody>
          <a:bodyPr/>
          <a:lstStyle/>
          <a:p>
            <a:endParaRPr lang="en-GB" dirty="0" smtClean="0"/>
          </a:p>
          <a:p>
            <a:r>
              <a:rPr lang="en-GB" dirty="0" smtClean="0"/>
              <a:t>HTML5 </a:t>
            </a:r>
            <a:r>
              <a:rPr lang="en-GB" dirty="0"/>
              <a:t>is </a:t>
            </a:r>
            <a:r>
              <a:rPr lang="en-GB" dirty="0" smtClean="0"/>
              <a:t>the </a:t>
            </a:r>
            <a:r>
              <a:rPr lang="en-GB" dirty="0"/>
              <a:t>cooperation between </a:t>
            </a:r>
            <a:r>
              <a:rPr lang="en-GB" dirty="0" smtClean="0"/>
              <a:t>the </a:t>
            </a:r>
          </a:p>
          <a:p>
            <a:pPr marL="0" indent="0">
              <a:buNone/>
            </a:pPr>
            <a:r>
              <a:rPr lang="en-GB" dirty="0" smtClean="0"/>
              <a:t> World Wide </a:t>
            </a:r>
            <a:r>
              <a:rPr lang="en-GB" dirty="0"/>
              <a:t>Web Consortium (W3C) </a:t>
            </a:r>
            <a:r>
              <a:rPr lang="en-GB" dirty="0" smtClean="0"/>
              <a:t>    </a:t>
            </a:r>
          </a:p>
          <a:p>
            <a:pPr marL="0" indent="0">
              <a:buNone/>
            </a:pPr>
            <a:r>
              <a:rPr lang="en-GB" dirty="0" smtClean="0"/>
              <a:t> and </a:t>
            </a:r>
            <a:r>
              <a:rPr lang="en-GB" dirty="0"/>
              <a:t>the Web Hypertext Application </a:t>
            </a:r>
            <a:endParaRPr lang="en-GB" dirty="0" smtClean="0"/>
          </a:p>
          <a:p>
            <a:pPr marL="0" indent="0">
              <a:buNone/>
            </a:pPr>
            <a:r>
              <a:rPr lang="en-GB" dirty="0" smtClean="0"/>
              <a:t> Technology </a:t>
            </a:r>
            <a:r>
              <a:rPr lang="en-GB" dirty="0"/>
              <a:t>Working Group (WHATWG).</a:t>
            </a:r>
          </a:p>
          <a:p>
            <a:endParaRPr lang="en-GB" dirty="0"/>
          </a:p>
        </p:txBody>
      </p:sp>
    </p:spTree>
    <p:extLst>
      <p:ext uri="{BB962C8B-B14F-4D97-AF65-F5344CB8AC3E}">
        <p14:creationId xmlns:p14="http://schemas.microsoft.com/office/powerpoint/2010/main" val="3107641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1879</Words>
  <Application>Microsoft Office PowerPoint</Application>
  <PresentationFormat>On-screen Show (4:3)</PresentationFormat>
  <Paragraphs>426</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HTML5</vt:lpstr>
      <vt:lpstr>Agenda</vt:lpstr>
      <vt:lpstr>HTML</vt:lpstr>
      <vt:lpstr>HTML</vt:lpstr>
      <vt:lpstr>HTML Versions</vt:lpstr>
      <vt:lpstr>HTML Versions</vt:lpstr>
      <vt:lpstr>HTML5</vt:lpstr>
      <vt:lpstr>HTML5</vt:lpstr>
      <vt:lpstr> How Did HTML5 Get Started? </vt:lpstr>
      <vt:lpstr> How Did HTML5 Get Started? </vt:lpstr>
      <vt:lpstr>Rules For HTML5</vt:lpstr>
      <vt:lpstr>Rules For HTML5</vt:lpstr>
      <vt:lpstr>HTML5</vt:lpstr>
      <vt:lpstr>Less Header Code</vt:lpstr>
      <vt:lpstr>Less Header Code</vt:lpstr>
      <vt:lpstr> No need for type attribute </vt:lpstr>
      <vt:lpstr> No need for type attribute </vt:lpstr>
      <vt:lpstr>More Semantic HTML Tags</vt:lpstr>
      <vt:lpstr>More Semantic HTML Tags</vt:lpstr>
      <vt:lpstr>More Semantic HTML Tags</vt:lpstr>
      <vt:lpstr>More Semantic HTML Tags</vt:lpstr>
      <vt:lpstr>More Semantic HTML Tags</vt:lpstr>
      <vt:lpstr>More Semantic HTML Tags</vt:lpstr>
      <vt:lpstr>More Semantic HTML Tags</vt:lpstr>
      <vt:lpstr>More Semantic HTML Tags</vt:lpstr>
      <vt:lpstr>More Semantic HTML Tags</vt:lpstr>
      <vt:lpstr>More Semantic HTML Tags</vt:lpstr>
      <vt:lpstr>More Semantic HTML Tags</vt:lpstr>
      <vt:lpstr>More Semantic HTML Tags</vt:lpstr>
      <vt:lpstr>More Semantic HTML Tags</vt:lpstr>
      <vt:lpstr>More Semantic HTML Tags</vt:lpstr>
      <vt:lpstr>Media Tags</vt:lpstr>
      <vt:lpstr>Media Tags</vt:lpstr>
      <vt:lpstr>Media Tags</vt:lpstr>
      <vt:lpstr>Media Tags</vt:lpstr>
      <vt:lpstr>Media Tags</vt:lpstr>
      <vt:lpstr>Media Tags</vt:lpstr>
      <vt:lpstr>Media Tags</vt:lpstr>
      <vt:lpstr>Media Tags</vt:lpstr>
      <vt:lpstr>Media Tags</vt:lpstr>
      <vt:lpstr> Canvas </vt:lpstr>
      <vt:lpstr> Canvas </vt:lpstr>
      <vt:lpstr> Canvas </vt:lpstr>
      <vt:lpstr> Canvas </vt:lpstr>
      <vt:lpstr>  Web Storage  </vt:lpstr>
      <vt:lpstr>  Web Storage  </vt:lpstr>
      <vt:lpstr>  Web Storage  </vt:lpstr>
      <vt:lpstr>  Web Storage  </vt:lpstr>
      <vt:lpstr>The localStorage Object</vt:lpstr>
      <vt:lpstr>The localStorage Object</vt:lpstr>
      <vt:lpstr>The sessionStorage Object</vt:lpstr>
      <vt:lpstr>The sessionStorage Object</vt:lpstr>
      <vt:lpstr>Review</vt:lpstr>
      <vt:lpstr>Questions?</vt:lpstr>
      <vt:lpstr>My contact</vt:lpstr>
      <vt:lpstr>Thank you   Ahmed Abdelzaher </vt:lpstr>
      <vt:lpstr>PowerPoint Presentation</vt:lpstr>
    </vt:vector>
  </TitlesOfParts>
  <Company>isoftstone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Erich Lin</dc:creator>
  <cp:lastModifiedBy>A.AbdElzaher</cp:lastModifiedBy>
  <cp:revision>58</cp:revision>
  <dcterms:created xsi:type="dcterms:W3CDTF">2011-08-19T16:43:35Z</dcterms:created>
  <dcterms:modified xsi:type="dcterms:W3CDTF">2011-12-03T13:29:21Z</dcterms:modified>
</cp:coreProperties>
</file>