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328" r:id="rId2"/>
    <p:sldId id="260" r:id="rId3"/>
    <p:sldId id="257" r:id="rId4"/>
    <p:sldId id="261" r:id="rId5"/>
    <p:sldId id="263" r:id="rId6"/>
    <p:sldId id="264" r:id="rId7"/>
    <p:sldId id="265" r:id="rId8"/>
    <p:sldId id="266" r:id="rId9"/>
    <p:sldId id="268" r:id="rId10"/>
    <p:sldId id="327" r:id="rId11"/>
    <p:sldId id="270" r:id="rId12"/>
    <p:sldId id="271" r:id="rId13"/>
    <p:sldId id="272" r:id="rId14"/>
    <p:sldId id="273" r:id="rId15"/>
    <p:sldId id="274" r:id="rId16"/>
    <p:sldId id="275" r:id="rId17"/>
    <p:sldId id="276"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36" autoAdjust="0"/>
  </p:normalViewPr>
  <p:slideViewPr>
    <p:cSldViewPr snapToGrid="0" snapToObjects="1">
      <p:cViewPr varScale="1">
        <p:scale>
          <a:sx n="83" d="100"/>
          <a:sy n="83" d="100"/>
        </p:scale>
        <p:origin x="-176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4BE83D-E9DB-344A-8FF6-F00E0636A739}" type="datetimeFigureOut">
              <a:rPr lang="en-US" smtClean="0"/>
              <a:t>6/16/13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7B64F7-2BD1-DC4F-BE08-D63BCF63D0CC}" type="slidenum">
              <a:rPr lang="en-US" smtClean="0"/>
              <a:t>‹#›</a:t>
            </a:fld>
            <a:endParaRPr lang="en-US"/>
          </a:p>
        </p:txBody>
      </p:sp>
    </p:spTree>
    <p:extLst>
      <p:ext uri="{BB962C8B-B14F-4D97-AF65-F5344CB8AC3E}">
        <p14:creationId xmlns:p14="http://schemas.microsoft.com/office/powerpoint/2010/main" val="7355701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publib.boulder.ibm.com</a:t>
            </a:r>
            <a:r>
              <a:rPr lang="en-US" dirty="0" smtClean="0"/>
              <a:t>/</a:t>
            </a:r>
            <a:r>
              <a:rPr lang="en-US" dirty="0" err="1" smtClean="0"/>
              <a:t>infocenter</a:t>
            </a:r>
            <a:r>
              <a:rPr lang="en-US" dirty="0" smtClean="0"/>
              <a:t>/wmqv7/v7r1/</a:t>
            </a:r>
            <a:r>
              <a:rPr lang="en-US" dirty="0" err="1" smtClean="0"/>
              <a:t>index.jsp?topic</a:t>
            </a:r>
            <a:r>
              <a:rPr lang="en-US" dirty="0" smtClean="0"/>
              <a:t>=%2Fcom.ibm.mq.doc%2Fsy10670_.htm</a:t>
            </a:r>
            <a:endParaRPr lang="en-US" dirty="0"/>
          </a:p>
        </p:txBody>
      </p:sp>
      <p:sp>
        <p:nvSpPr>
          <p:cNvPr id="4" name="Slide Number Placeholder 3"/>
          <p:cNvSpPr>
            <a:spLocks noGrp="1"/>
          </p:cNvSpPr>
          <p:nvPr>
            <p:ph type="sldNum" sz="quarter" idx="10"/>
          </p:nvPr>
        </p:nvSpPr>
        <p:spPr/>
        <p:txBody>
          <a:bodyPr/>
          <a:lstStyle/>
          <a:p>
            <a:fld id="{2B7B64F7-2BD1-DC4F-BE08-D63BCF63D0CC}" type="slidenum">
              <a:rPr lang="en-US" smtClean="0"/>
              <a:t>14</a:t>
            </a:fld>
            <a:endParaRPr lang="en-US"/>
          </a:p>
        </p:txBody>
      </p:sp>
    </p:spTree>
    <p:extLst>
      <p:ext uri="{BB962C8B-B14F-4D97-AF65-F5344CB8AC3E}">
        <p14:creationId xmlns:p14="http://schemas.microsoft.com/office/powerpoint/2010/main" val="1282096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By default, the &lt;canvas&gt; element has no border and no content.</a:t>
            </a:r>
          </a:p>
          <a:p>
            <a:r>
              <a:rPr lang="en-US" dirty="0" smtClean="0"/>
              <a:t>Note: Always specify an id attribute (to be referred to in a script), and a width and height attribute to define the size of the canvas.</a:t>
            </a:r>
            <a:endParaRPr lang="en-US" dirty="0"/>
          </a:p>
        </p:txBody>
      </p:sp>
      <p:sp>
        <p:nvSpPr>
          <p:cNvPr id="4" name="Slide Number Placeholder 3"/>
          <p:cNvSpPr>
            <a:spLocks noGrp="1"/>
          </p:cNvSpPr>
          <p:nvPr>
            <p:ph type="sldNum" sz="quarter" idx="10"/>
          </p:nvPr>
        </p:nvSpPr>
        <p:spPr/>
        <p:txBody>
          <a:bodyPr/>
          <a:lstStyle/>
          <a:p>
            <a:fld id="{2B7B64F7-2BD1-DC4F-BE08-D63BCF63D0CC}" type="slidenum">
              <a:rPr lang="en-US" smtClean="0"/>
              <a:t>19</a:t>
            </a:fld>
            <a:endParaRPr lang="en-US"/>
          </a:p>
        </p:txBody>
      </p:sp>
    </p:spTree>
    <p:extLst>
      <p:ext uri="{BB962C8B-B14F-4D97-AF65-F5344CB8AC3E}">
        <p14:creationId xmlns:p14="http://schemas.microsoft.com/office/powerpoint/2010/main" val="812111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explained:</a:t>
            </a:r>
          </a:p>
          <a:p>
            <a:endParaRPr lang="en-US" dirty="0" smtClean="0"/>
          </a:p>
          <a:p>
            <a:r>
              <a:rPr lang="en-US" dirty="0" smtClean="0"/>
              <a:t>First, find the &lt;canvas&gt; element:</a:t>
            </a:r>
          </a:p>
          <a:p>
            <a:endParaRPr lang="en-US" dirty="0" smtClean="0"/>
          </a:p>
          <a:p>
            <a:r>
              <a:rPr lang="en-US" dirty="0" err="1" smtClean="0"/>
              <a:t>var</a:t>
            </a:r>
            <a:r>
              <a:rPr lang="en-US" dirty="0" smtClean="0"/>
              <a:t> c=</a:t>
            </a:r>
            <a:r>
              <a:rPr lang="en-US" dirty="0" err="1" smtClean="0"/>
              <a:t>document.getElementById</a:t>
            </a:r>
            <a:r>
              <a:rPr lang="en-US" dirty="0" smtClean="0"/>
              <a:t>("</a:t>
            </a:r>
            <a:r>
              <a:rPr lang="en-US" dirty="0" err="1" smtClean="0"/>
              <a:t>myCanvas</a:t>
            </a:r>
            <a:r>
              <a:rPr lang="en-US" dirty="0" smtClean="0"/>
              <a:t>");</a:t>
            </a:r>
          </a:p>
          <a:p>
            <a:endParaRPr lang="en-US" dirty="0" smtClean="0"/>
          </a:p>
          <a:p>
            <a:r>
              <a:rPr lang="en-US" dirty="0" smtClean="0"/>
              <a:t>Then, call its </a:t>
            </a:r>
            <a:r>
              <a:rPr lang="en-US" dirty="0" err="1" smtClean="0"/>
              <a:t>getContext</a:t>
            </a:r>
            <a:r>
              <a:rPr lang="en-US" dirty="0" smtClean="0"/>
              <a:t>() method (you must pass the string "2d" to the </a:t>
            </a:r>
            <a:r>
              <a:rPr lang="en-US" dirty="0" err="1" smtClean="0"/>
              <a:t>getContext</a:t>
            </a:r>
            <a:r>
              <a:rPr lang="en-US" dirty="0" smtClean="0"/>
              <a:t>() method):</a:t>
            </a:r>
          </a:p>
          <a:p>
            <a:endParaRPr lang="en-US" dirty="0" smtClean="0"/>
          </a:p>
          <a:p>
            <a:r>
              <a:rPr lang="en-US" dirty="0" err="1" smtClean="0"/>
              <a:t>var</a:t>
            </a:r>
            <a:r>
              <a:rPr lang="en-US" dirty="0" smtClean="0"/>
              <a:t> </a:t>
            </a:r>
            <a:r>
              <a:rPr lang="en-US" dirty="0" err="1" smtClean="0"/>
              <a:t>ctx</a:t>
            </a:r>
            <a:r>
              <a:rPr lang="en-US" dirty="0" smtClean="0"/>
              <a:t>=</a:t>
            </a:r>
            <a:r>
              <a:rPr lang="en-US" dirty="0" err="1" smtClean="0"/>
              <a:t>c.getContext</a:t>
            </a:r>
            <a:r>
              <a:rPr lang="en-US" dirty="0" smtClean="0"/>
              <a:t>("2d");</a:t>
            </a:r>
          </a:p>
          <a:p>
            <a:r>
              <a:rPr lang="en-US" dirty="0" smtClean="0"/>
              <a:t>The </a:t>
            </a:r>
            <a:r>
              <a:rPr lang="en-US" dirty="0" err="1" smtClean="0"/>
              <a:t>getContext</a:t>
            </a:r>
            <a:r>
              <a:rPr lang="en-US" dirty="0" smtClean="0"/>
              <a:t>("2d") object is a built-in HTML5 object, with many properties and methods for drawing paths, boxes, circles, text, images, and more.</a:t>
            </a:r>
          </a:p>
          <a:p>
            <a:endParaRPr lang="en-US" dirty="0" smtClean="0"/>
          </a:p>
          <a:p>
            <a:r>
              <a:rPr lang="en-US" dirty="0" smtClean="0"/>
              <a:t>The next two lines draw a red rectangle:</a:t>
            </a:r>
          </a:p>
          <a:p>
            <a:endParaRPr lang="en-US" dirty="0" smtClean="0"/>
          </a:p>
          <a:p>
            <a:r>
              <a:rPr lang="en-US" dirty="0" err="1" smtClean="0"/>
              <a:t>ctx.fillStyle</a:t>
            </a:r>
            <a:r>
              <a:rPr lang="en-US" dirty="0" smtClean="0"/>
              <a:t>="#FF0000";</a:t>
            </a:r>
          </a:p>
          <a:p>
            <a:r>
              <a:rPr lang="en-US" dirty="0" err="1" smtClean="0"/>
              <a:t>ctx.fillRect</a:t>
            </a:r>
            <a:r>
              <a:rPr lang="en-US" dirty="0" smtClean="0"/>
              <a:t>(0,0,150,75);</a:t>
            </a:r>
          </a:p>
          <a:p>
            <a:r>
              <a:rPr lang="en-US" dirty="0" smtClean="0"/>
              <a:t>The </a:t>
            </a:r>
            <a:r>
              <a:rPr lang="en-US" dirty="0" err="1" smtClean="0"/>
              <a:t>fillStyle</a:t>
            </a:r>
            <a:r>
              <a:rPr lang="en-US" dirty="0" smtClean="0"/>
              <a:t> property can be a CSS color, a gradient, or a pattern. The default </a:t>
            </a:r>
            <a:r>
              <a:rPr lang="en-US" dirty="0" err="1" smtClean="0"/>
              <a:t>fillStyle</a:t>
            </a:r>
            <a:r>
              <a:rPr lang="en-US" dirty="0" smtClean="0"/>
              <a:t> is #000000 (black).</a:t>
            </a:r>
          </a:p>
          <a:p>
            <a:endParaRPr lang="en-US" dirty="0" smtClean="0"/>
          </a:p>
          <a:p>
            <a:r>
              <a:rPr lang="en-US" dirty="0" smtClean="0"/>
              <a:t>The </a:t>
            </a:r>
            <a:r>
              <a:rPr lang="en-US" dirty="0" err="1" smtClean="0"/>
              <a:t>fillRect</a:t>
            </a:r>
            <a:r>
              <a:rPr lang="en-US" dirty="0" smtClean="0"/>
              <a:t>(</a:t>
            </a:r>
            <a:r>
              <a:rPr lang="en-US" dirty="0" err="1" smtClean="0"/>
              <a:t>x,y,width,height</a:t>
            </a:r>
            <a:r>
              <a:rPr lang="en-US" dirty="0" smtClean="0"/>
              <a:t>) method draws a rectangle filled with the current fill style.</a:t>
            </a:r>
            <a:endParaRPr lang="en-US" dirty="0"/>
          </a:p>
        </p:txBody>
      </p:sp>
      <p:sp>
        <p:nvSpPr>
          <p:cNvPr id="4" name="Slide Number Placeholder 3"/>
          <p:cNvSpPr>
            <a:spLocks noGrp="1"/>
          </p:cNvSpPr>
          <p:nvPr>
            <p:ph type="sldNum" sz="quarter" idx="10"/>
          </p:nvPr>
        </p:nvSpPr>
        <p:spPr/>
        <p:txBody>
          <a:bodyPr/>
          <a:lstStyle/>
          <a:p>
            <a:fld id="{2B7B64F7-2BD1-DC4F-BE08-D63BCF63D0CC}" type="slidenum">
              <a:rPr lang="en-US" smtClean="0"/>
              <a:t>21</a:t>
            </a:fld>
            <a:endParaRPr lang="en-US"/>
          </a:p>
        </p:txBody>
      </p:sp>
    </p:spTree>
    <p:extLst>
      <p:ext uri="{BB962C8B-B14F-4D97-AF65-F5344CB8AC3E}">
        <p14:creationId xmlns:p14="http://schemas.microsoft.com/office/powerpoint/2010/main" val="215122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canvas is a two-dimensional grid.</a:t>
            </a:r>
          </a:p>
          <a:p>
            <a:endParaRPr lang="en-US" dirty="0" smtClean="0"/>
          </a:p>
          <a:p>
            <a:r>
              <a:rPr lang="en-US" dirty="0" smtClean="0"/>
              <a:t>The upper-left corner of the canvas has coordinate (0,0)</a:t>
            </a:r>
          </a:p>
          <a:p>
            <a:endParaRPr lang="en-US" dirty="0" smtClean="0"/>
          </a:p>
          <a:p>
            <a:r>
              <a:rPr lang="en-US" dirty="0" smtClean="0"/>
              <a:t>So, the </a:t>
            </a:r>
            <a:r>
              <a:rPr lang="en-US" dirty="0" err="1" smtClean="0"/>
              <a:t>fillRect</a:t>
            </a:r>
            <a:r>
              <a:rPr lang="en-US" dirty="0" smtClean="0"/>
              <a:t>() method above had the parameters (0,0,150,75).</a:t>
            </a:r>
          </a:p>
          <a:p>
            <a:endParaRPr lang="en-US" dirty="0" smtClean="0"/>
          </a:p>
          <a:p>
            <a:r>
              <a:rPr lang="en-US" dirty="0" smtClean="0"/>
              <a:t>This means: Start at the upper-left corner (0,0) and draw a 150x75 pixels rectangle.</a:t>
            </a:r>
            <a:endParaRPr lang="en-US" dirty="0"/>
          </a:p>
        </p:txBody>
      </p:sp>
      <p:sp>
        <p:nvSpPr>
          <p:cNvPr id="4" name="Slide Number Placeholder 3"/>
          <p:cNvSpPr>
            <a:spLocks noGrp="1"/>
          </p:cNvSpPr>
          <p:nvPr>
            <p:ph type="sldNum" sz="quarter" idx="10"/>
          </p:nvPr>
        </p:nvSpPr>
        <p:spPr/>
        <p:txBody>
          <a:bodyPr/>
          <a:lstStyle/>
          <a:p>
            <a:fld id="{2B7B64F7-2BD1-DC4F-BE08-D63BCF63D0CC}" type="slidenum">
              <a:rPr lang="en-US" smtClean="0"/>
              <a:t>22</a:t>
            </a:fld>
            <a:endParaRPr lang="en-US"/>
          </a:p>
        </p:txBody>
      </p:sp>
    </p:spTree>
    <p:extLst>
      <p:ext uri="{BB962C8B-B14F-4D97-AF65-F5344CB8AC3E}">
        <p14:creationId xmlns:p14="http://schemas.microsoft.com/office/powerpoint/2010/main" val="271762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arc(</a:t>
            </a:r>
            <a:r>
              <a:rPr lang="en-US" dirty="0" err="1" smtClean="0"/>
              <a:t>x,y,r,start,stop</a:t>
            </a:r>
            <a:r>
              <a:rPr lang="en-US" dirty="0" smtClean="0"/>
              <a:t>)</a:t>
            </a:r>
            <a:endParaRPr lang="en-US" dirty="0"/>
          </a:p>
        </p:txBody>
      </p:sp>
      <p:sp>
        <p:nvSpPr>
          <p:cNvPr id="4" name="Slide Number Placeholder 3"/>
          <p:cNvSpPr>
            <a:spLocks noGrp="1"/>
          </p:cNvSpPr>
          <p:nvPr>
            <p:ph type="sldNum" sz="quarter" idx="10"/>
          </p:nvPr>
        </p:nvSpPr>
        <p:spPr/>
        <p:txBody>
          <a:bodyPr/>
          <a:lstStyle/>
          <a:p>
            <a:fld id="{2B7B64F7-2BD1-DC4F-BE08-D63BCF63D0CC}" type="slidenum">
              <a:rPr lang="en-US" smtClean="0"/>
              <a:t>24</a:t>
            </a:fld>
            <a:endParaRPr lang="en-US"/>
          </a:p>
        </p:txBody>
      </p:sp>
    </p:spTree>
    <p:extLst>
      <p:ext uri="{BB962C8B-B14F-4D97-AF65-F5344CB8AC3E}">
        <p14:creationId xmlns:p14="http://schemas.microsoft.com/office/powerpoint/2010/main" val="3660696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an Element </a:t>
            </a:r>
            <a:r>
              <a:rPr lang="en-US" dirty="0" err="1" smtClean="0"/>
              <a:t>Draggable</a:t>
            </a:r>
            <a:endParaRPr lang="en-US" dirty="0" smtClean="0"/>
          </a:p>
          <a:p>
            <a:r>
              <a:rPr lang="en-US" dirty="0" smtClean="0"/>
              <a:t>----------------------------------------</a:t>
            </a:r>
          </a:p>
          <a:p>
            <a:r>
              <a:rPr lang="en-US" dirty="0" smtClean="0"/>
              <a:t>First of all: To make an element </a:t>
            </a:r>
            <a:r>
              <a:rPr lang="en-US" dirty="0" err="1" smtClean="0"/>
              <a:t>draggable</a:t>
            </a:r>
            <a:r>
              <a:rPr lang="en-US" dirty="0" smtClean="0"/>
              <a:t>, set the </a:t>
            </a:r>
            <a:r>
              <a:rPr lang="en-US" dirty="0" err="1" smtClean="0"/>
              <a:t>draggable</a:t>
            </a:r>
            <a:r>
              <a:rPr lang="en-US" dirty="0" smtClean="0"/>
              <a:t> attribute to true:</a:t>
            </a:r>
          </a:p>
          <a:p>
            <a:endParaRPr lang="en-US" dirty="0" smtClean="0"/>
          </a:p>
          <a:p>
            <a:r>
              <a:rPr lang="en-US" dirty="0" smtClean="0"/>
              <a:t>&lt;</a:t>
            </a:r>
            <a:r>
              <a:rPr lang="en-US" dirty="0" err="1" smtClean="0"/>
              <a:t>img</a:t>
            </a:r>
            <a:r>
              <a:rPr lang="en-US" dirty="0" smtClean="0"/>
              <a:t> </a:t>
            </a:r>
            <a:r>
              <a:rPr lang="en-US" dirty="0" err="1" smtClean="0"/>
              <a:t>draggable</a:t>
            </a:r>
            <a:r>
              <a:rPr lang="en-US" dirty="0" smtClean="0"/>
              <a:t>="true"&gt;</a:t>
            </a:r>
          </a:p>
          <a:p>
            <a:endParaRPr lang="en-US" dirty="0" smtClean="0"/>
          </a:p>
          <a:p>
            <a:r>
              <a:rPr lang="en-US" dirty="0" smtClean="0"/>
              <a:t>What to Drag - </a:t>
            </a:r>
            <a:r>
              <a:rPr lang="en-US" dirty="0" err="1" smtClean="0"/>
              <a:t>ondragstart</a:t>
            </a:r>
            <a:r>
              <a:rPr lang="en-US" dirty="0" smtClean="0"/>
              <a:t> and </a:t>
            </a:r>
            <a:r>
              <a:rPr lang="en-US" dirty="0" err="1" smtClean="0"/>
              <a:t>setData</a:t>
            </a:r>
            <a:r>
              <a:rPr lang="en-US" dirty="0" smtClean="0"/>
              <a:t>()</a:t>
            </a:r>
          </a:p>
          <a:p>
            <a:r>
              <a:rPr lang="en-US" dirty="0" smtClean="0"/>
              <a:t>-------------------------------------------------------</a:t>
            </a:r>
          </a:p>
          <a:p>
            <a:r>
              <a:rPr lang="en-US" dirty="0" smtClean="0"/>
              <a:t>Then, specify what should happen when the element is dragged.</a:t>
            </a:r>
          </a:p>
          <a:p>
            <a:endParaRPr lang="en-US" dirty="0" smtClean="0"/>
          </a:p>
          <a:p>
            <a:r>
              <a:rPr lang="en-US" dirty="0" smtClean="0"/>
              <a:t>In the example above, the </a:t>
            </a:r>
            <a:r>
              <a:rPr lang="en-US" dirty="0" err="1" smtClean="0"/>
              <a:t>ondragstart</a:t>
            </a:r>
            <a:r>
              <a:rPr lang="en-US" dirty="0" smtClean="0"/>
              <a:t> attribute calls a function, drag(event), that specifies what data to be dragged.</a:t>
            </a:r>
          </a:p>
          <a:p>
            <a:endParaRPr lang="en-US" dirty="0" smtClean="0"/>
          </a:p>
          <a:p>
            <a:r>
              <a:rPr lang="en-US" dirty="0" smtClean="0"/>
              <a:t>The </a:t>
            </a:r>
            <a:r>
              <a:rPr lang="en-US" dirty="0" err="1" smtClean="0"/>
              <a:t>dataTransfer.setData</a:t>
            </a:r>
            <a:r>
              <a:rPr lang="en-US" dirty="0" smtClean="0"/>
              <a:t>() method sets the data type and the value of the dragged data:</a:t>
            </a:r>
          </a:p>
          <a:p>
            <a:endParaRPr lang="en-US" dirty="0" smtClean="0"/>
          </a:p>
          <a:p>
            <a:r>
              <a:rPr lang="en-US" dirty="0" smtClean="0"/>
              <a:t>function drag(</a:t>
            </a:r>
            <a:r>
              <a:rPr lang="en-US" dirty="0" err="1" smtClean="0"/>
              <a:t>ev</a:t>
            </a:r>
            <a:r>
              <a:rPr lang="en-US" dirty="0" smtClean="0"/>
              <a:t>)</a:t>
            </a:r>
          </a:p>
          <a:p>
            <a:r>
              <a:rPr lang="en-US" dirty="0" smtClean="0"/>
              <a:t>{</a:t>
            </a:r>
          </a:p>
          <a:p>
            <a:r>
              <a:rPr lang="en-US" dirty="0" smtClean="0"/>
              <a:t>	</a:t>
            </a:r>
            <a:r>
              <a:rPr lang="en-US" dirty="0" err="1" smtClean="0"/>
              <a:t>ev.dataTransfer.setData</a:t>
            </a:r>
            <a:r>
              <a:rPr lang="en-US" dirty="0" smtClean="0"/>
              <a:t>("Text",</a:t>
            </a:r>
            <a:r>
              <a:rPr lang="en-US" dirty="0" err="1" smtClean="0"/>
              <a:t>ev.target.id</a:t>
            </a:r>
            <a:r>
              <a:rPr lang="en-US" dirty="0" smtClean="0"/>
              <a:t>);</a:t>
            </a:r>
          </a:p>
          <a:p>
            <a:r>
              <a:rPr lang="en-US" dirty="0" smtClean="0"/>
              <a:t>}</a:t>
            </a:r>
          </a:p>
          <a:p>
            <a:r>
              <a:rPr lang="en-US" dirty="0" smtClean="0"/>
              <a:t>In this case, the data type is "Text" and the value is the id of the </a:t>
            </a:r>
            <a:r>
              <a:rPr lang="en-US" dirty="0" err="1" smtClean="0"/>
              <a:t>draggable</a:t>
            </a:r>
            <a:r>
              <a:rPr lang="en-US" dirty="0" smtClean="0"/>
              <a:t> element ("drag1").</a:t>
            </a:r>
          </a:p>
          <a:p>
            <a:endParaRPr lang="en-US" dirty="0" smtClean="0"/>
          </a:p>
          <a:p>
            <a:r>
              <a:rPr lang="en-US" dirty="0" smtClean="0"/>
              <a:t>Where to Drop – </a:t>
            </a:r>
            <a:r>
              <a:rPr lang="en-US" dirty="0" err="1" smtClean="0"/>
              <a:t>ondragover</a:t>
            </a:r>
            <a:endParaRPr lang="en-US" dirty="0" smtClean="0"/>
          </a:p>
          <a:p>
            <a:r>
              <a:rPr lang="en-US" dirty="0" smtClean="0"/>
              <a:t>---------------------------------------</a:t>
            </a:r>
          </a:p>
          <a:p>
            <a:r>
              <a:rPr lang="en-US" dirty="0" smtClean="0"/>
              <a:t>The </a:t>
            </a:r>
            <a:r>
              <a:rPr lang="en-US" dirty="0" err="1" smtClean="0"/>
              <a:t>ondragover</a:t>
            </a:r>
            <a:r>
              <a:rPr lang="en-US" dirty="0" smtClean="0"/>
              <a:t> event specifies where the dragged data can be dropped.</a:t>
            </a:r>
          </a:p>
          <a:p>
            <a:endParaRPr lang="en-US" dirty="0" smtClean="0"/>
          </a:p>
          <a:p>
            <a:r>
              <a:rPr lang="en-US" dirty="0" smtClean="0"/>
              <a:t>By default, data/elements cannot be dropped in other elements. To allow a drop, we must prevent the default handling of the element.</a:t>
            </a:r>
          </a:p>
          <a:p>
            <a:endParaRPr lang="en-US" dirty="0" smtClean="0"/>
          </a:p>
          <a:p>
            <a:r>
              <a:rPr lang="en-US" dirty="0" smtClean="0"/>
              <a:t>This is done by calling the </a:t>
            </a:r>
            <a:r>
              <a:rPr lang="en-US" dirty="0" err="1" smtClean="0"/>
              <a:t>event.preventDefault</a:t>
            </a:r>
            <a:r>
              <a:rPr lang="en-US" dirty="0" smtClean="0"/>
              <a:t>() method for the </a:t>
            </a:r>
            <a:r>
              <a:rPr lang="en-US" dirty="0" err="1" smtClean="0"/>
              <a:t>ondragover</a:t>
            </a:r>
            <a:r>
              <a:rPr lang="en-US" dirty="0" smtClean="0"/>
              <a:t> event:</a:t>
            </a:r>
          </a:p>
          <a:p>
            <a:endParaRPr lang="en-US" dirty="0" smtClean="0"/>
          </a:p>
          <a:p>
            <a:r>
              <a:rPr lang="en-US" dirty="0" err="1" smtClean="0"/>
              <a:t>event.preventDefault</a:t>
            </a:r>
            <a:r>
              <a:rPr lang="en-US" dirty="0" smtClean="0"/>
              <a:t>()</a:t>
            </a:r>
          </a:p>
          <a:p>
            <a:endParaRPr lang="en-US" dirty="0" smtClean="0"/>
          </a:p>
          <a:p>
            <a:r>
              <a:rPr lang="en-US" dirty="0" smtClean="0"/>
              <a:t>Do the Drop – </a:t>
            </a:r>
            <a:r>
              <a:rPr lang="en-US" dirty="0" err="1" smtClean="0"/>
              <a:t>ondrop</a:t>
            </a:r>
            <a:endParaRPr lang="en-US" dirty="0" smtClean="0"/>
          </a:p>
          <a:p>
            <a:r>
              <a:rPr lang="en-US" dirty="0" smtClean="0"/>
              <a:t>------------------------------</a:t>
            </a:r>
          </a:p>
          <a:p>
            <a:r>
              <a:rPr lang="en-US" dirty="0" smtClean="0"/>
              <a:t>When the dragged data is dropped, a drop event occurs.</a:t>
            </a:r>
          </a:p>
          <a:p>
            <a:endParaRPr lang="en-US" dirty="0" smtClean="0"/>
          </a:p>
          <a:p>
            <a:r>
              <a:rPr lang="en-US" dirty="0" smtClean="0"/>
              <a:t>In the example above, the </a:t>
            </a:r>
            <a:r>
              <a:rPr lang="en-US" dirty="0" err="1" smtClean="0"/>
              <a:t>ondrop</a:t>
            </a:r>
            <a:r>
              <a:rPr lang="en-US" dirty="0" smtClean="0"/>
              <a:t> attribute calls a function, drop(event):</a:t>
            </a:r>
          </a:p>
          <a:p>
            <a:endParaRPr lang="en-US" dirty="0" smtClean="0"/>
          </a:p>
          <a:p>
            <a:r>
              <a:rPr lang="en-US" dirty="0" smtClean="0"/>
              <a:t>function drop(</a:t>
            </a:r>
            <a:r>
              <a:rPr lang="en-US" dirty="0" err="1" smtClean="0"/>
              <a:t>ev</a:t>
            </a:r>
            <a:r>
              <a:rPr lang="en-US" dirty="0" smtClean="0"/>
              <a:t>)</a:t>
            </a:r>
          </a:p>
          <a:p>
            <a:r>
              <a:rPr lang="en-US" dirty="0" smtClean="0"/>
              <a:t>{</a:t>
            </a:r>
          </a:p>
          <a:p>
            <a:pPr lvl="1"/>
            <a:r>
              <a:rPr lang="en-US" dirty="0" err="1" smtClean="0"/>
              <a:t>ev.preventDefault</a:t>
            </a:r>
            <a:r>
              <a:rPr lang="en-US" dirty="0" smtClean="0"/>
              <a:t>();</a:t>
            </a:r>
          </a:p>
          <a:p>
            <a:pPr lvl="1"/>
            <a:r>
              <a:rPr lang="en-US" dirty="0" err="1" smtClean="0"/>
              <a:t>var</a:t>
            </a:r>
            <a:r>
              <a:rPr lang="en-US" dirty="0" smtClean="0"/>
              <a:t> data=</a:t>
            </a:r>
            <a:r>
              <a:rPr lang="en-US" dirty="0" err="1" smtClean="0"/>
              <a:t>ev.dataTransfer.getData</a:t>
            </a:r>
            <a:r>
              <a:rPr lang="en-US" dirty="0" smtClean="0"/>
              <a:t>("Text");</a:t>
            </a:r>
          </a:p>
          <a:p>
            <a:pPr lvl="1"/>
            <a:r>
              <a:rPr lang="en-US" dirty="0" err="1" smtClean="0"/>
              <a:t>ev.target.appendChild</a:t>
            </a:r>
            <a:r>
              <a:rPr lang="en-US" dirty="0" smtClean="0"/>
              <a:t>(</a:t>
            </a:r>
            <a:r>
              <a:rPr lang="en-US" dirty="0" err="1" smtClean="0"/>
              <a:t>document.getElementById</a:t>
            </a:r>
            <a:r>
              <a:rPr lang="en-US" dirty="0" smtClean="0"/>
              <a:t>(data));</a:t>
            </a:r>
          </a:p>
          <a:p>
            <a:r>
              <a:rPr lang="en-US" dirty="0" smtClean="0"/>
              <a:t>}</a:t>
            </a:r>
          </a:p>
          <a:p>
            <a:r>
              <a:rPr lang="en-US" dirty="0" smtClean="0"/>
              <a:t>Code explained:</a:t>
            </a:r>
          </a:p>
          <a:p>
            <a:r>
              <a:rPr lang="en-US" dirty="0" smtClean="0"/>
              <a:t>-----------------------</a:t>
            </a:r>
          </a:p>
          <a:p>
            <a:r>
              <a:rPr lang="en-US" dirty="0" smtClean="0"/>
              <a:t>Call </a:t>
            </a:r>
            <a:r>
              <a:rPr lang="en-US" dirty="0" err="1" smtClean="0"/>
              <a:t>preventDefault</a:t>
            </a:r>
            <a:r>
              <a:rPr lang="en-US" dirty="0" smtClean="0"/>
              <a:t>() to prevent the browser default handling of the data (default is open as link on drop)</a:t>
            </a:r>
          </a:p>
          <a:p>
            <a:r>
              <a:rPr lang="en-US" dirty="0" smtClean="0"/>
              <a:t>Get the dragged data with the </a:t>
            </a:r>
            <a:r>
              <a:rPr lang="en-US" dirty="0" err="1" smtClean="0"/>
              <a:t>dataTransfer.getData</a:t>
            </a:r>
            <a:r>
              <a:rPr lang="en-US" dirty="0" smtClean="0"/>
              <a:t>("Text") method. This method will return any data that was set to the same type in the </a:t>
            </a:r>
            <a:r>
              <a:rPr lang="en-US" dirty="0" err="1" smtClean="0"/>
              <a:t>setData</a:t>
            </a:r>
            <a:r>
              <a:rPr lang="en-US" dirty="0" smtClean="0"/>
              <a:t>() method</a:t>
            </a:r>
          </a:p>
          <a:p>
            <a:r>
              <a:rPr lang="en-US" dirty="0" smtClean="0"/>
              <a:t>The dragged data is the id of the dragged element ("drag1")</a:t>
            </a:r>
          </a:p>
          <a:p>
            <a:r>
              <a:rPr lang="en-US" dirty="0" smtClean="0"/>
              <a:t>Append the dragged element into the drop element</a:t>
            </a:r>
            <a:endParaRPr lang="en-US" dirty="0"/>
          </a:p>
        </p:txBody>
      </p:sp>
      <p:sp>
        <p:nvSpPr>
          <p:cNvPr id="4" name="Slide Number Placeholder 3"/>
          <p:cNvSpPr>
            <a:spLocks noGrp="1"/>
          </p:cNvSpPr>
          <p:nvPr>
            <p:ph type="sldNum" sz="quarter" idx="10"/>
          </p:nvPr>
        </p:nvSpPr>
        <p:spPr/>
        <p:txBody>
          <a:bodyPr/>
          <a:lstStyle/>
          <a:p>
            <a:fld id="{2B7B64F7-2BD1-DC4F-BE08-D63BCF63D0CC}" type="slidenum">
              <a:rPr lang="en-US" smtClean="0"/>
              <a:t>33</a:t>
            </a:fld>
            <a:endParaRPr lang="en-US"/>
          </a:p>
        </p:txBody>
      </p:sp>
    </p:spTree>
    <p:extLst>
      <p:ext uri="{BB962C8B-B14F-4D97-AF65-F5344CB8AC3E}">
        <p14:creationId xmlns:p14="http://schemas.microsoft.com/office/powerpoint/2010/main" val="1145619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Explained:</a:t>
            </a:r>
          </a:p>
          <a:p>
            <a:r>
              <a:rPr lang="en-US" dirty="0" smtClean="0"/>
              <a:t>Check if </a:t>
            </a:r>
            <a:r>
              <a:rPr lang="en-US" dirty="0" err="1" smtClean="0"/>
              <a:t>Geolocation</a:t>
            </a:r>
            <a:r>
              <a:rPr lang="en-US" dirty="0" smtClean="0"/>
              <a:t> is supported</a:t>
            </a:r>
          </a:p>
          <a:p>
            <a:r>
              <a:rPr lang="en-US" dirty="0" smtClean="0"/>
              <a:t>If supported, run the </a:t>
            </a:r>
            <a:r>
              <a:rPr lang="en-US" dirty="0" err="1" smtClean="0"/>
              <a:t>getCurrentPosition</a:t>
            </a:r>
            <a:r>
              <a:rPr lang="en-US" dirty="0" smtClean="0"/>
              <a:t>() method. If not, display a message to the user</a:t>
            </a:r>
          </a:p>
          <a:p>
            <a:r>
              <a:rPr lang="en-US" dirty="0" smtClean="0"/>
              <a:t>If the </a:t>
            </a:r>
            <a:r>
              <a:rPr lang="en-US" dirty="0" err="1" smtClean="0"/>
              <a:t>getCurrentPosition</a:t>
            </a:r>
            <a:r>
              <a:rPr lang="en-US" dirty="0" smtClean="0"/>
              <a:t>() method is successful, it returns a coordinates object to the function specified in the parameter ( </a:t>
            </a:r>
            <a:r>
              <a:rPr lang="en-US" dirty="0" err="1" smtClean="0"/>
              <a:t>showPosition</a:t>
            </a:r>
            <a:r>
              <a:rPr lang="en-US" dirty="0" smtClean="0"/>
              <a:t> )</a:t>
            </a:r>
          </a:p>
          <a:p>
            <a:r>
              <a:rPr lang="en-US" dirty="0" smtClean="0"/>
              <a:t>The </a:t>
            </a:r>
            <a:r>
              <a:rPr lang="en-US" dirty="0" err="1" smtClean="0"/>
              <a:t>showPosition</a:t>
            </a:r>
            <a:r>
              <a:rPr lang="en-US" dirty="0" smtClean="0"/>
              <a:t>() function gets the displays the Latitude and Longitude</a:t>
            </a:r>
            <a:endParaRPr lang="en-US" dirty="0"/>
          </a:p>
        </p:txBody>
      </p:sp>
      <p:sp>
        <p:nvSpPr>
          <p:cNvPr id="4" name="Slide Number Placeholder 3"/>
          <p:cNvSpPr>
            <a:spLocks noGrp="1"/>
          </p:cNvSpPr>
          <p:nvPr>
            <p:ph type="sldNum" sz="quarter" idx="10"/>
          </p:nvPr>
        </p:nvSpPr>
        <p:spPr/>
        <p:txBody>
          <a:bodyPr/>
          <a:lstStyle/>
          <a:p>
            <a:fld id="{2B7B64F7-2BD1-DC4F-BE08-D63BCF63D0CC}" type="slidenum">
              <a:rPr lang="en-US" smtClean="0"/>
              <a:t>35</a:t>
            </a:fld>
            <a:endParaRPr lang="en-US"/>
          </a:p>
        </p:txBody>
      </p:sp>
    </p:spTree>
    <p:extLst>
      <p:ext uri="{BB962C8B-B14F-4D97-AF65-F5344CB8AC3E}">
        <p14:creationId xmlns:p14="http://schemas.microsoft.com/office/powerpoint/2010/main" val="3616395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parameter of the </a:t>
            </a:r>
            <a:r>
              <a:rPr lang="en-US" dirty="0" err="1" smtClean="0"/>
              <a:t>getCurrentPosition</a:t>
            </a:r>
            <a:r>
              <a:rPr lang="en-US" dirty="0" smtClean="0"/>
              <a:t>() method is used to handle errors. It specifies a function to run if it fails to get the user's location:</a:t>
            </a:r>
            <a:endParaRPr lang="en-US" dirty="0"/>
          </a:p>
        </p:txBody>
      </p:sp>
      <p:sp>
        <p:nvSpPr>
          <p:cNvPr id="4" name="Slide Number Placeholder 3"/>
          <p:cNvSpPr>
            <a:spLocks noGrp="1"/>
          </p:cNvSpPr>
          <p:nvPr>
            <p:ph type="sldNum" sz="quarter" idx="10"/>
          </p:nvPr>
        </p:nvSpPr>
        <p:spPr/>
        <p:txBody>
          <a:bodyPr/>
          <a:lstStyle/>
          <a:p>
            <a:fld id="{2B7B64F7-2BD1-DC4F-BE08-D63BCF63D0CC}" type="slidenum">
              <a:rPr lang="en-US" smtClean="0"/>
              <a:t>36</a:t>
            </a:fld>
            <a:endParaRPr lang="en-US"/>
          </a:p>
        </p:txBody>
      </p:sp>
    </p:spTree>
    <p:extLst>
      <p:ext uri="{BB962C8B-B14F-4D97-AF65-F5344CB8AC3E}">
        <p14:creationId xmlns:p14="http://schemas.microsoft.com/office/powerpoint/2010/main" val="165753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Homework!</a:t>
            </a:r>
            <a:endParaRPr lang="en-US" dirty="0"/>
          </a:p>
        </p:txBody>
      </p:sp>
      <p:sp>
        <p:nvSpPr>
          <p:cNvPr id="4" name="Slide Number Placeholder 3"/>
          <p:cNvSpPr>
            <a:spLocks noGrp="1"/>
          </p:cNvSpPr>
          <p:nvPr>
            <p:ph type="sldNum" sz="quarter" idx="10"/>
          </p:nvPr>
        </p:nvSpPr>
        <p:spPr/>
        <p:txBody>
          <a:bodyPr/>
          <a:lstStyle/>
          <a:p>
            <a:fld id="{2B7B64F7-2BD1-DC4F-BE08-D63BCF63D0CC}" type="slidenum">
              <a:rPr lang="en-US" smtClean="0"/>
              <a:t>44</a:t>
            </a:fld>
            <a:endParaRPr lang="en-US"/>
          </a:p>
        </p:txBody>
      </p:sp>
    </p:spTree>
    <p:extLst>
      <p:ext uri="{BB962C8B-B14F-4D97-AF65-F5344CB8AC3E}">
        <p14:creationId xmlns:p14="http://schemas.microsoft.com/office/powerpoint/2010/main" val="293298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C2BFFB-A0DD-BC47-A0B0-D630CB390ADC}" type="datetimeFigureOut">
              <a:rPr lang="en-US" smtClean="0"/>
              <a:t>6/16/13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F82E-B2C5-864A-8742-090F52F78F74}" type="slidenum">
              <a:rPr lang="en-US" smtClean="0"/>
              <a:t>‹#›</a:t>
            </a:fld>
            <a:endParaRPr lang="en-US"/>
          </a:p>
        </p:txBody>
      </p:sp>
    </p:spTree>
    <p:extLst>
      <p:ext uri="{BB962C8B-B14F-4D97-AF65-F5344CB8AC3E}">
        <p14:creationId xmlns:p14="http://schemas.microsoft.com/office/powerpoint/2010/main" val="3365564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2BFFB-A0DD-BC47-A0B0-D630CB390ADC}" type="datetimeFigureOut">
              <a:rPr lang="en-US" smtClean="0"/>
              <a:t>6/16/13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F82E-B2C5-864A-8742-090F52F78F74}" type="slidenum">
              <a:rPr lang="en-US" smtClean="0"/>
              <a:t>‹#›</a:t>
            </a:fld>
            <a:endParaRPr lang="en-US"/>
          </a:p>
        </p:txBody>
      </p:sp>
    </p:spTree>
    <p:extLst>
      <p:ext uri="{BB962C8B-B14F-4D97-AF65-F5344CB8AC3E}">
        <p14:creationId xmlns:p14="http://schemas.microsoft.com/office/powerpoint/2010/main" val="361352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2BFFB-A0DD-BC47-A0B0-D630CB390ADC}" type="datetimeFigureOut">
              <a:rPr lang="en-US" smtClean="0"/>
              <a:t>6/16/13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F82E-B2C5-864A-8742-090F52F78F74}" type="slidenum">
              <a:rPr lang="en-US" smtClean="0"/>
              <a:t>‹#›</a:t>
            </a:fld>
            <a:endParaRPr lang="en-US"/>
          </a:p>
        </p:txBody>
      </p:sp>
    </p:spTree>
    <p:extLst>
      <p:ext uri="{BB962C8B-B14F-4D97-AF65-F5344CB8AC3E}">
        <p14:creationId xmlns:p14="http://schemas.microsoft.com/office/powerpoint/2010/main" val="23574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C2BFFB-A0DD-BC47-A0B0-D630CB390ADC}" type="datetimeFigureOut">
              <a:rPr lang="en-US" smtClean="0"/>
              <a:t>6/16/13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F82E-B2C5-864A-8742-090F52F78F74}" type="slidenum">
              <a:rPr lang="en-US" smtClean="0"/>
              <a:t>‹#›</a:t>
            </a:fld>
            <a:endParaRPr lang="en-US"/>
          </a:p>
        </p:txBody>
      </p:sp>
    </p:spTree>
    <p:extLst>
      <p:ext uri="{BB962C8B-B14F-4D97-AF65-F5344CB8AC3E}">
        <p14:creationId xmlns:p14="http://schemas.microsoft.com/office/powerpoint/2010/main" val="1389293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C2BFFB-A0DD-BC47-A0B0-D630CB390ADC}" type="datetimeFigureOut">
              <a:rPr lang="en-US" smtClean="0"/>
              <a:t>6/16/13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F82E-B2C5-864A-8742-090F52F78F74}" type="slidenum">
              <a:rPr lang="en-US" smtClean="0"/>
              <a:t>‹#›</a:t>
            </a:fld>
            <a:endParaRPr lang="en-US"/>
          </a:p>
        </p:txBody>
      </p:sp>
    </p:spTree>
    <p:extLst>
      <p:ext uri="{BB962C8B-B14F-4D97-AF65-F5344CB8AC3E}">
        <p14:creationId xmlns:p14="http://schemas.microsoft.com/office/powerpoint/2010/main" val="151572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C2BFFB-A0DD-BC47-A0B0-D630CB390ADC}" type="datetimeFigureOut">
              <a:rPr lang="en-US" smtClean="0"/>
              <a:t>6/16/13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0F82E-B2C5-864A-8742-090F52F78F74}" type="slidenum">
              <a:rPr lang="en-US" smtClean="0"/>
              <a:t>‹#›</a:t>
            </a:fld>
            <a:endParaRPr lang="en-US"/>
          </a:p>
        </p:txBody>
      </p:sp>
    </p:spTree>
    <p:extLst>
      <p:ext uri="{BB962C8B-B14F-4D97-AF65-F5344CB8AC3E}">
        <p14:creationId xmlns:p14="http://schemas.microsoft.com/office/powerpoint/2010/main" val="157209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C2BFFB-A0DD-BC47-A0B0-D630CB390ADC}" type="datetimeFigureOut">
              <a:rPr lang="en-US" smtClean="0"/>
              <a:t>6/16/13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10F82E-B2C5-864A-8742-090F52F78F74}" type="slidenum">
              <a:rPr lang="en-US" smtClean="0"/>
              <a:t>‹#›</a:t>
            </a:fld>
            <a:endParaRPr lang="en-US"/>
          </a:p>
        </p:txBody>
      </p:sp>
    </p:spTree>
    <p:extLst>
      <p:ext uri="{BB962C8B-B14F-4D97-AF65-F5344CB8AC3E}">
        <p14:creationId xmlns:p14="http://schemas.microsoft.com/office/powerpoint/2010/main" val="29231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C2BFFB-A0DD-BC47-A0B0-D630CB390ADC}" type="datetimeFigureOut">
              <a:rPr lang="en-US" smtClean="0"/>
              <a:t>6/16/13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10F82E-B2C5-864A-8742-090F52F78F74}" type="slidenum">
              <a:rPr lang="en-US" smtClean="0"/>
              <a:t>‹#›</a:t>
            </a:fld>
            <a:endParaRPr lang="en-US"/>
          </a:p>
        </p:txBody>
      </p:sp>
    </p:spTree>
    <p:extLst>
      <p:ext uri="{BB962C8B-B14F-4D97-AF65-F5344CB8AC3E}">
        <p14:creationId xmlns:p14="http://schemas.microsoft.com/office/powerpoint/2010/main" val="3031271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2BFFB-A0DD-BC47-A0B0-D630CB390ADC}" type="datetimeFigureOut">
              <a:rPr lang="en-US" smtClean="0"/>
              <a:t>6/16/13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10F82E-B2C5-864A-8742-090F52F78F74}" type="slidenum">
              <a:rPr lang="en-US" smtClean="0"/>
              <a:t>‹#›</a:t>
            </a:fld>
            <a:endParaRPr lang="en-US"/>
          </a:p>
        </p:txBody>
      </p:sp>
    </p:spTree>
    <p:extLst>
      <p:ext uri="{BB962C8B-B14F-4D97-AF65-F5344CB8AC3E}">
        <p14:creationId xmlns:p14="http://schemas.microsoft.com/office/powerpoint/2010/main" val="356393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2BFFB-A0DD-BC47-A0B0-D630CB390ADC}" type="datetimeFigureOut">
              <a:rPr lang="en-US" smtClean="0"/>
              <a:t>6/16/13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0F82E-B2C5-864A-8742-090F52F78F74}" type="slidenum">
              <a:rPr lang="en-US" smtClean="0"/>
              <a:t>‹#›</a:t>
            </a:fld>
            <a:endParaRPr lang="en-US"/>
          </a:p>
        </p:txBody>
      </p:sp>
    </p:spTree>
    <p:extLst>
      <p:ext uri="{BB962C8B-B14F-4D97-AF65-F5344CB8AC3E}">
        <p14:creationId xmlns:p14="http://schemas.microsoft.com/office/powerpoint/2010/main" val="282819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C2BFFB-A0DD-BC47-A0B0-D630CB390ADC}" type="datetimeFigureOut">
              <a:rPr lang="en-US" smtClean="0"/>
              <a:t>6/16/13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0F82E-B2C5-864A-8742-090F52F78F74}" type="slidenum">
              <a:rPr lang="en-US" smtClean="0"/>
              <a:t>‹#›</a:t>
            </a:fld>
            <a:endParaRPr lang="en-US"/>
          </a:p>
        </p:txBody>
      </p:sp>
    </p:spTree>
    <p:extLst>
      <p:ext uri="{BB962C8B-B14F-4D97-AF65-F5344CB8AC3E}">
        <p14:creationId xmlns:p14="http://schemas.microsoft.com/office/powerpoint/2010/main" val="389081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2BFFB-A0DD-BC47-A0B0-D630CB390ADC}" type="datetimeFigureOut">
              <a:rPr lang="en-US" smtClean="0"/>
              <a:t>6/16/13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0F82E-B2C5-864A-8742-090F52F78F74}" type="slidenum">
              <a:rPr lang="en-US" smtClean="0"/>
              <a:t>‹#›</a:t>
            </a:fld>
            <a:endParaRPr lang="en-US"/>
          </a:p>
        </p:txBody>
      </p:sp>
    </p:spTree>
    <p:extLst>
      <p:ext uri="{BB962C8B-B14F-4D97-AF65-F5344CB8AC3E}">
        <p14:creationId xmlns:p14="http://schemas.microsoft.com/office/powerpoint/2010/main" val="2340873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mshid@netlinks.af" TargetMode="External"/><Relationship Id="rId4" Type="http://schemas.openxmlformats.org/officeDocument/2006/relationships/image" Target="../media/image1.gif"/><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hyperlink" Target="http://www.jamshidhashimi.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tif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lstStyle/>
          <a:p>
            <a:pPr lvl="0"/>
            <a:r>
              <a:rPr lang="en-US" b="1" dirty="0" smtClean="0"/>
              <a:t>HTML5</a:t>
            </a:r>
            <a:endParaRPr lang="en-US" dirty="0"/>
          </a:p>
        </p:txBody>
      </p:sp>
      <p:sp>
        <p:nvSpPr>
          <p:cNvPr id="3" name="Subtitle 2"/>
          <p:cNvSpPr>
            <a:spLocks noGrp="1"/>
          </p:cNvSpPr>
          <p:nvPr>
            <p:ph type="subTitle" idx="1"/>
          </p:nvPr>
        </p:nvSpPr>
        <p:spPr>
          <a:xfrm>
            <a:off x="1143000" y="2738610"/>
            <a:ext cx="6629400" cy="3204990"/>
          </a:xfrm>
        </p:spPr>
        <p:txBody>
          <a:bodyPr>
            <a:normAutofit fontScale="92500" lnSpcReduction="20000"/>
          </a:bodyPr>
          <a:lstStyle/>
          <a:p>
            <a:r>
              <a:rPr lang="en-GB" dirty="0" err="1" smtClean="0"/>
              <a:t>Jamsh</a:t>
            </a:r>
            <a:r>
              <a:rPr lang="en-US" dirty="0" smtClean="0"/>
              <a:t>id </a:t>
            </a:r>
            <a:r>
              <a:rPr lang="en-US" dirty="0" err="1" smtClean="0"/>
              <a:t>Hashimi</a:t>
            </a:r>
            <a:endParaRPr lang="en-US" dirty="0" smtClean="0"/>
          </a:p>
          <a:p>
            <a:r>
              <a:rPr lang="en-US" dirty="0" smtClean="0"/>
              <a:t>Trainer, Cresco Solution</a:t>
            </a:r>
          </a:p>
          <a:p>
            <a:endParaRPr lang="en-US" dirty="0" smtClean="0"/>
          </a:p>
          <a:p>
            <a:pPr algn="l"/>
            <a:r>
              <a:rPr lang="en-US" dirty="0" smtClean="0"/>
              <a:t>      </a:t>
            </a:r>
            <a:r>
              <a:rPr lang="en-US" dirty="0" smtClean="0">
                <a:hlinkClick r:id="rId2"/>
              </a:rPr>
              <a:t>http://www.jamshidhashimi.com</a:t>
            </a:r>
            <a:endParaRPr lang="en-US" dirty="0" smtClean="0"/>
          </a:p>
          <a:p>
            <a:pPr algn="l"/>
            <a:r>
              <a:rPr lang="en-US" dirty="0" smtClean="0"/>
              <a:t>      </a:t>
            </a:r>
            <a:r>
              <a:rPr lang="en-US" dirty="0" smtClean="0">
                <a:hlinkClick r:id="rId3"/>
              </a:rPr>
              <a:t>jamshid@netlinks.af</a:t>
            </a:r>
            <a:endParaRPr lang="en-US" dirty="0" smtClean="0"/>
          </a:p>
          <a:p>
            <a:pPr algn="l"/>
            <a:r>
              <a:rPr lang="en-US" dirty="0" smtClean="0"/>
              <a:t>      @</a:t>
            </a:r>
            <a:r>
              <a:rPr lang="en-US" dirty="0" err="1" smtClean="0"/>
              <a:t>jamshidhashimi</a:t>
            </a:r>
            <a:endParaRPr lang="en-US" dirty="0" smtClean="0"/>
          </a:p>
          <a:p>
            <a:pPr algn="l"/>
            <a:r>
              <a:rPr lang="en-US" dirty="0" smtClean="0"/>
              <a:t>      </a:t>
            </a:r>
            <a:r>
              <a:rPr lang="en-US" dirty="0" err="1" smtClean="0"/>
              <a:t>ajamshidhashimi</a:t>
            </a:r>
            <a:endParaRPr lang="en-US" dirty="0" smtClean="0"/>
          </a:p>
          <a:p>
            <a:pPr algn="l"/>
            <a:endParaRPr lang="en-GB" dirty="0"/>
          </a:p>
        </p:txBody>
      </p:sp>
      <p:pic>
        <p:nvPicPr>
          <p:cNvPr id="4" name="Picture 3" descr="blog-icon-black-300.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1484" y="4164749"/>
            <a:ext cx="376955" cy="37695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0346" y="4643760"/>
            <a:ext cx="304800" cy="3048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0346" y="5094825"/>
            <a:ext cx="304800" cy="304800"/>
          </a:xfrm>
          <a:prstGeom prst="rect">
            <a:avLst/>
          </a:prstGeom>
        </p:spPr>
      </p:pic>
      <p:pic>
        <p:nvPicPr>
          <p:cNvPr id="7" name="Picture 6" descr="1371006436_07-skyp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0346" y="5581080"/>
            <a:ext cx="304800" cy="304800"/>
          </a:xfrm>
          <a:prstGeom prst="rect">
            <a:avLst/>
          </a:prstGeom>
        </p:spPr>
      </p:pic>
      <p:sp>
        <p:nvSpPr>
          <p:cNvPr id="12" name="Text Box 3"/>
          <p:cNvSpPr txBox="1">
            <a:spLocks/>
          </p:cNvSpPr>
          <p:nvPr/>
        </p:nvSpPr>
        <p:spPr>
          <a:xfrm>
            <a:off x="3065971" y="189677"/>
            <a:ext cx="3268461" cy="724723"/>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dirty="0">
                <a:effectLst/>
                <a:ea typeface="ＭＳ 明朝"/>
                <a:cs typeface="Times New Roman"/>
              </a:rPr>
              <a:t>Afghanistan Workforce Development Program</a:t>
            </a:r>
          </a:p>
          <a:p>
            <a:pPr algn="ctr">
              <a:spcAft>
                <a:spcPts val="0"/>
              </a:spcAft>
            </a:pPr>
            <a:r>
              <a:rPr lang="en-US" dirty="0">
                <a:effectLst/>
                <a:ea typeface="ＭＳ 明朝"/>
                <a:cs typeface="Times New Roman"/>
              </a:rPr>
              <a:t> </a:t>
            </a:r>
          </a:p>
        </p:txBody>
      </p:sp>
      <p:pic>
        <p:nvPicPr>
          <p:cNvPr id="13" name="Picture 12"/>
          <p:cNvPicPr/>
          <p:nvPr/>
        </p:nvPicPr>
        <p:blipFill>
          <a:blip r:embed="rId8">
            <a:extLst>
              <a:ext uri="{28A0092B-C50C-407E-A947-70E740481C1C}">
                <a14:useLocalDpi xmlns:a14="http://schemas.microsoft.com/office/drawing/2010/main" val="0"/>
              </a:ext>
            </a:extLst>
          </a:blip>
          <a:srcRect/>
          <a:stretch>
            <a:fillRect/>
          </a:stretch>
        </p:blipFill>
        <p:spPr bwMode="auto">
          <a:xfrm>
            <a:off x="324224" y="128481"/>
            <a:ext cx="2288149" cy="933269"/>
          </a:xfrm>
          <a:prstGeom prst="rect">
            <a:avLst/>
          </a:prstGeom>
          <a:noFill/>
          <a:ln>
            <a:noFill/>
          </a:ln>
        </p:spPr>
      </p:pic>
      <p:pic>
        <p:nvPicPr>
          <p:cNvPr id="14" name="Picture 13"/>
          <p:cNvPicPr/>
          <p:nvPr/>
        </p:nvPicPr>
        <p:blipFill>
          <a:blip r:embed="rId9">
            <a:extLst>
              <a:ext uri="{28A0092B-C50C-407E-A947-70E740481C1C}">
                <a14:useLocalDpi xmlns:a14="http://schemas.microsoft.com/office/drawing/2010/main" val="0"/>
              </a:ext>
            </a:extLst>
          </a:blip>
          <a:stretch>
            <a:fillRect/>
          </a:stretch>
        </p:blipFill>
        <p:spPr>
          <a:xfrm>
            <a:off x="6743700" y="189677"/>
            <a:ext cx="2057400" cy="774065"/>
          </a:xfrm>
          <a:prstGeom prst="rect">
            <a:avLst/>
          </a:prstGeom>
        </p:spPr>
      </p:pic>
    </p:spTree>
    <p:extLst>
      <p:ext uri="{BB962C8B-B14F-4D97-AF65-F5344CB8AC3E}">
        <p14:creationId xmlns:p14="http://schemas.microsoft.com/office/powerpoint/2010/main" val="249058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ppleflas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1536700"/>
            <a:ext cx="5487543" cy="3772686"/>
          </a:xfrm>
          <a:prstGeom prst="rect">
            <a:avLst/>
          </a:prstGeom>
        </p:spPr>
      </p:pic>
    </p:spTree>
    <p:extLst>
      <p:ext uri="{BB962C8B-B14F-4D97-AF65-F5344CB8AC3E}">
        <p14:creationId xmlns:p14="http://schemas.microsoft.com/office/powerpoint/2010/main" val="11120961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New Elements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of internet changed a lot since HTML 4.01 (1999)</a:t>
            </a:r>
          </a:p>
          <a:p>
            <a:r>
              <a:rPr lang="en-US" dirty="0" smtClean="0"/>
              <a:t>Several HTML 4.01 elements are obsolete, never used or never used the way they were intended</a:t>
            </a:r>
          </a:p>
          <a:p>
            <a:r>
              <a:rPr lang="en-US" dirty="0" smtClean="0"/>
              <a:t>To better handle todays internet, HTML5 brings new changes: New elements for drawing graphics, adding media content, better page structure, better form handling, and several APIs to drag/drop elements, find </a:t>
            </a:r>
            <a:r>
              <a:rPr lang="en-US" dirty="0" err="1" smtClean="0"/>
              <a:t>Geolocation</a:t>
            </a:r>
            <a:r>
              <a:rPr lang="en-US" dirty="0" smtClean="0"/>
              <a:t>, include web storage, application cache, web workers, etc.</a:t>
            </a:r>
            <a:endParaRPr lang="en-US" dirty="0"/>
          </a:p>
        </p:txBody>
      </p:sp>
    </p:spTree>
    <p:extLst>
      <p:ext uri="{BB962C8B-B14F-4D97-AF65-F5344CB8AC3E}">
        <p14:creationId xmlns:p14="http://schemas.microsoft.com/office/powerpoint/2010/main" val="15308940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New Elements</a:t>
            </a:r>
            <a:endParaRPr lang="en-US" dirty="0"/>
          </a:p>
        </p:txBody>
      </p:sp>
      <p:pic>
        <p:nvPicPr>
          <p:cNvPr id="4" name="Content Placeholder 3" descr="canvas_element.tiff"/>
          <p:cNvPicPr>
            <a:picLocks noGrp="1" noChangeAspect="1"/>
          </p:cNvPicPr>
          <p:nvPr>
            <p:ph idx="1"/>
          </p:nvPr>
        </p:nvPicPr>
        <p:blipFill>
          <a:blip r:embed="rId2">
            <a:extLst>
              <a:ext uri="{28A0092B-C50C-407E-A947-70E740481C1C}">
                <a14:useLocalDpi xmlns:a14="http://schemas.microsoft.com/office/drawing/2010/main" val="0"/>
              </a:ext>
            </a:extLst>
          </a:blip>
          <a:srcRect t="-145423" b="-145423"/>
          <a:stretch>
            <a:fillRect/>
          </a:stretch>
        </p:blipFill>
        <p:spPr/>
      </p:pic>
    </p:spTree>
    <p:extLst>
      <p:ext uri="{BB962C8B-B14F-4D97-AF65-F5344CB8AC3E}">
        <p14:creationId xmlns:p14="http://schemas.microsoft.com/office/powerpoint/2010/main" val="34000029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New Elements</a:t>
            </a:r>
            <a:endParaRPr lang="en-US" dirty="0"/>
          </a:p>
        </p:txBody>
      </p:sp>
      <p:pic>
        <p:nvPicPr>
          <p:cNvPr id="4" name="Content Placeholder 3" descr="new_media_elements.tiff"/>
          <p:cNvPicPr>
            <a:picLocks noGrp="1" noChangeAspect="1"/>
          </p:cNvPicPr>
          <p:nvPr>
            <p:ph idx="1"/>
          </p:nvPr>
        </p:nvPicPr>
        <p:blipFill>
          <a:blip r:embed="rId2">
            <a:extLst>
              <a:ext uri="{28A0092B-C50C-407E-A947-70E740481C1C}">
                <a14:useLocalDpi xmlns:a14="http://schemas.microsoft.com/office/drawing/2010/main" val="0"/>
              </a:ext>
            </a:extLst>
          </a:blip>
          <a:srcRect t="-38430" b="-38430"/>
          <a:stretch>
            <a:fillRect/>
          </a:stretch>
        </p:blipFill>
        <p:spPr/>
      </p:pic>
    </p:spTree>
    <p:extLst>
      <p:ext uri="{BB962C8B-B14F-4D97-AF65-F5344CB8AC3E}">
        <p14:creationId xmlns:p14="http://schemas.microsoft.com/office/powerpoint/2010/main" val="17376578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New Elements</a:t>
            </a:r>
            <a:endParaRPr lang="en-US" dirty="0"/>
          </a:p>
        </p:txBody>
      </p:sp>
      <p:pic>
        <p:nvPicPr>
          <p:cNvPr id="4" name="Content Placeholder 3" descr="new_form_elements.tiff"/>
          <p:cNvPicPr>
            <a:picLocks noGrp="1" noChangeAspect="1"/>
          </p:cNvPicPr>
          <p:nvPr>
            <p:ph idx="1"/>
          </p:nvPr>
        </p:nvPicPr>
        <p:blipFill>
          <a:blip r:embed="rId3">
            <a:extLst>
              <a:ext uri="{28A0092B-C50C-407E-A947-70E740481C1C}">
                <a14:useLocalDpi xmlns:a14="http://schemas.microsoft.com/office/drawing/2010/main" val="0"/>
              </a:ext>
            </a:extLst>
          </a:blip>
          <a:srcRect t="-73911" b="-73911"/>
          <a:stretch>
            <a:fillRect/>
          </a:stretch>
        </p:blipFill>
        <p:spPr/>
      </p:pic>
    </p:spTree>
    <p:extLst>
      <p:ext uri="{BB962C8B-B14F-4D97-AF65-F5344CB8AC3E}">
        <p14:creationId xmlns:p14="http://schemas.microsoft.com/office/powerpoint/2010/main" val="36295549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New Elements</a:t>
            </a:r>
            <a:endParaRPr lang="en-US" dirty="0"/>
          </a:p>
        </p:txBody>
      </p:sp>
      <p:pic>
        <p:nvPicPr>
          <p:cNvPr id="7" name="Content Placeholder 6" descr="new_semantic_elements_1.tiff"/>
          <p:cNvPicPr>
            <a:picLocks noGrp="1" noChangeAspect="1"/>
          </p:cNvPicPr>
          <p:nvPr>
            <p:ph idx="1"/>
          </p:nvPr>
        </p:nvPicPr>
        <p:blipFill>
          <a:blip r:embed="rId2">
            <a:extLst>
              <a:ext uri="{28A0092B-C50C-407E-A947-70E740481C1C}">
                <a14:useLocalDpi xmlns:a14="http://schemas.microsoft.com/office/drawing/2010/main" val="0"/>
              </a:ext>
            </a:extLst>
          </a:blip>
          <a:srcRect l="-4725" r="-4725"/>
          <a:stretch>
            <a:fillRect/>
          </a:stretch>
        </p:blipFill>
        <p:spPr/>
      </p:pic>
    </p:spTree>
    <p:extLst>
      <p:ext uri="{BB962C8B-B14F-4D97-AF65-F5344CB8AC3E}">
        <p14:creationId xmlns:p14="http://schemas.microsoft.com/office/powerpoint/2010/main" val="278429467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New Elements</a:t>
            </a:r>
            <a:endParaRPr lang="en-US" dirty="0"/>
          </a:p>
        </p:txBody>
      </p:sp>
      <p:pic>
        <p:nvPicPr>
          <p:cNvPr id="4" name="Content Placeholder 3" descr="new_semantic_elements_2.tiff"/>
          <p:cNvPicPr>
            <a:picLocks noGrp="1" noChangeAspect="1"/>
          </p:cNvPicPr>
          <p:nvPr>
            <p:ph idx="1"/>
          </p:nvPr>
        </p:nvPicPr>
        <p:blipFill>
          <a:blip r:embed="rId2">
            <a:extLst>
              <a:ext uri="{28A0092B-C50C-407E-A947-70E740481C1C}">
                <a14:useLocalDpi xmlns:a14="http://schemas.microsoft.com/office/drawing/2010/main" val="0"/>
              </a:ext>
            </a:extLst>
          </a:blip>
          <a:srcRect t="-7532" b="-7532"/>
          <a:stretch>
            <a:fillRect/>
          </a:stretch>
        </p:blipFill>
        <p:spPr/>
      </p:pic>
    </p:spTree>
    <p:extLst>
      <p:ext uri="{BB962C8B-B14F-4D97-AF65-F5344CB8AC3E}">
        <p14:creationId xmlns:p14="http://schemas.microsoft.com/office/powerpoint/2010/main" val="35190254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New Elements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Removed Elements</a:t>
            </a:r>
          </a:p>
          <a:p>
            <a:pPr lvl="1"/>
            <a:r>
              <a:rPr lang="en-US" dirty="0" smtClean="0"/>
              <a:t>&lt;acronym&gt;</a:t>
            </a:r>
          </a:p>
          <a:p>
            <a:pPr lvl="1"/>
            <a:r>
              <a:rPr lang="en-US" dirty="0" smtClean="0"/>
              <a:t>&lt;applet&gt;</a:t>
            </a:r>
          </a:p>
          <a:p>
            <a:pPr lvl="1"/>
            <a:r>
              <a:rPr lang="en-US" dirty="0" smtClean="0"/>
              <a:t>&lt;</a:t>
            </a:r>
            <a:r>
              <a:rPr lang="en-US" dirty="0" err="1" smtClean="0"/>
              <a:t>basefont</a:t>
            </a:r>
            <a:r>
              <a:rPr lang="en-US" dirty="0" smtClean="0"/>
              <a:t>&gt;</a:t>
            </a:r>
          </a:p>
          <a:p>
            <a:pPr lvl="1"/>
            <a:r>
              <a:rPr lang="en-US" dirty="0" smtClean="0"/>
              <a:t>&lt;big&gt;</a:t>
            </a:r>
          </a:p>
          <a:p>
            <a:pPr lvl="1"/>
            <a:r>
              <a:rPr lang="en-US" dirty="0" smtClean="0"/>
              <a:t>&lt;center&gt;</a:t>
            </a:r>
          </a:p>
          <a:p>
            <a:pPr lvl="1"/>
            <a:r>
              <a:rPr lang="en-US" dirty="0" smtClean="0"/>
              <a:t>&lt;</a:t>
            </a:r>
            <a:r>
              <a:rPr lang="en-US" dirty="0" err="1" smtClean="0"/>
              <a:t>dir</a:t>
            </a:r>
            <a:r>
              <a:rPr lang="en-US" dirty="0" smtClean="0"/>
              <a:t>&gt;</a:t>
            </a:r>
          </a:p>
          <a:p>
            <a:pPr lvl="1"/>
            <a:r>
              <a:rPr lang="en-US" dirty="0" smtClean="0"/>
              <a:t>&lt;font&gt;</a:t>
            </a:r>
          </a:p>
          <a:p>
            <a:pPr lvl="1"/>
            <a:r>
              <a:rPr lang="en-US" dirty="0" smtClean="0"/>
              <a:t>&lt;frame&gt;</a:t>
            </a:r>
          </a:p>
          <a:p>
            <a:pPr lvl="1"/>
            <a:r>
              <a:rPr lang="en-US" dirty="0" smtClean="0"/>
              <a:t>&lt;frameset&gt;</a:t>
            </a:r>
          </a:p>
          <a:p>
            <a:pPr lvl="1"/>
            <a:r>
              <a:rPr lang="en-US" dirty="0" smtClean="0"/>
              <a:t>&lt;</a:t>
            </a:r>
            <a:r>
              <a:rPr lang="en-US" dirty="0" err="1" smtClean="0"/>
              <a:t>noframes</a:t>
            </a:r>
            <a:r>
              <a:rPr lang="en-US" dirty="0" smtClean="0"/>
              <a:t>&gt;</a:t>
            </a:r>
          </a:p>
          <a:p>
            <a:pPr lvl="1"/>
            <a:r>
              <a:rPr lang="en-US" dirty="0" smtClean="0"/>
              <a:t>&lt;strike&gt;</a:t>
            </a:r>
          </a:p>
          <a:p>
            <a:pPr lvl="1"/>
            <a:r>
              <a:rPr lang="en-US" dirty="0" smtClean="0"/>
              <a:t>&lt;</a:t>
            </a:r>
            <a:r>
              <a:rPr lang="en-US" dirty="0" err="1" smtClean="0"/>
              <a:t>tt</a:t>
            </a:r>
            <a:r>
              <a:rPr lang="en-US" dirty="0" smtClean="0"/>
              <a:t>&gt;</a:t>
            </a:r>
            <a:endParaRPr lang="en-US" dirty="0"/>
          </a:p>
        </p:txBody>
      </p:sp>
    </p:spTree>
    <p:extLst>
      <p:ext uri="{BB962C8B-B14F-4D97-AF65-F5344CB8AC3E}">
        <p14:creationId xmlns:p14="http://schemas.microsoft.com/office/powerpoint/2010/main" val="39388110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Canvas</a:t>
            </a:r>
            <a:endParaRPr lang="en-US" dirty="0"/>
          </a:p>
        </p:txBody>
      </p:sp>
      <p:sp>
        <p:nvSpPr>
          <p:cNvPr id="3" name="Content Placeholder 2"/>
          <p:cNvSpPr>
            <a:spLocks noGrp="1"/>
          </p:cNvSpPr>
          <p:nvPr>
            <p:ph idx="1"/>
          </p:nvPr>
        </p:nvSpPr>
        <p:spPr/>
        <p:txBody>
          <a:bodyPr>
            <a:normAutofit fontScale="92500"/>
          </a:bodyPr>
          <a:lstStyle/>
          <a:p>
            <a:r>
              <a:rPr lang="en-US" dirty="0" smtClean="0"/>
              <a:t>The &lt;canvas&gt; element is used to draw graphics, on the fly, on a web page.</a:t>
            </a:r>
          </a:p>
          <a:p>
            <a:r>
              <a:rPr lang="en-US" dirty="0" smtClean="0"/>
              <a:t>What is Canvas?</a:t>
            </a:r>
          </a:p>
          <a:p>
            <a:pPr lvl="1"/>
            <a:r>
              <a:rPr lang="en-US" dirty="0" smtClean="0"/>
              <a:t>The HTML5 &lt;canvas&gt; element is used to draw graphics, on the fly, via scripting (usually JavaScript).</a:t>
            </a:r>
          </a:p>
          <a:p>
            <a:pPr lvl="1"/>
            <a:r>
              <a:rPr lang="en-US" dirty="0" smtClean="0"/>
              <a:t>The &lt;canvas&gt; element is only a container for graphics. You must use a script to actually draw the graphics.</a:t>
            </a:r>
          </a:p>
          <a:p>
            <a:pPr lvl="1"/>
            <a:r>
              <a:rPr lang="en-US" dirty="0" smtClean="0"/>
              <a:t>Canvas has several methods for drawing paths, boxes, circles, characters, and adding images.</a:t>
            </a:r>
            <a:endParaRPr lang="en-US" dirty="0"/>
          </a:p>
        </p:txBody>
      </p:sp>
    </p:spTree>
    <p:extLst>
      <p:ext uri="{BB962C8B-B14F-4D97-AF65-F5344CB8AC3E}">
        <p14:creationId xmlns:p14="http://schemas.microsoft.com/office/powerpoint/2010/main" val="162102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Canvas</a:t>
            </a:r>
            <a:endParaRPr lang="en-US" dirty="0"/>
          </a:p>
        </p:txBody>
      </p:sp>
      <p:sp>
        <p:nvSpPr>
          <p:cNvPr id="3" name="Content Placeholder 2"/>
          <p:cNvSpPr>
            <a:spLocks noGrp="1"/>
          </p:cNvSpPr>
          <p:nvPr>
            <p:ph idx="1"/>
          </p:nvPr>
        </p:nvSpPr>
        <p:spPr/>
        <p:txBody>
          <a:bodyPr>
            <a:normAutofit/>
          </a:bodyPr>
          <a:lstStyle/>
          <a:p>
            <a:r>
              <a:rPr lang="en-US" dirty="0" smtClean="0"/>
              <a:t>Browser Support</a:t>
            </a:r>
          </a:p>
          <a:p>
            <a:pPr lvl="1"/>
            <a:r>
              <a:rPr lang="en-US" dirty="0" smtClean="0"/>
              <a:t>Internet Explorer 9+, Firefox, Opera, Chrome, and Safari support the &lt;canvas&gt; element.</a:t>
            </a:r>
          </a:p>
          <a:p>
            <a:pPr lvl="1"/>
            <a:r>
              <a:rPr lang="en-US" dirty="0" smtClean="0"/>
              <a:t>Note: Internet Explorer 8 and earlier versions, do not support the &lt;canvas&gt; element.</a:t>
            </a:r>
          </a:p>
          <a:p>
            <a:r>
              <a:rPr lang="en-US" dirty="0" smtClean="0"/>
              <a:t>Creating a Canvas</a:t>
            </a:r>
          </a:p>
        </p:txBody>
      </p:sp>
      <p:graphicFrame>
        <p:nvGraphicFramePr>
          <p:cNvPr id="4" name="Table 3"/>
          <p:cNvGraphicFramePr>
            <a:graphicFrameLocks noGrp="1"/>
          </p:cNvGraphicFramePr>
          <p:nvPr>
            <p:extLst>
              <p:ext uri="{D42A27DB-BD31-4B8C-83A1-F6EECF244321}">
                <p14:modId xmlns:p14="http://schemas.microsoft.com/office/powerpoint/2010/main" val="2132049313"/>
              </p:ext>
            </p:extLst>
          </p:nvPr>
        </p:nvGraphicFramePr>
        <p:xfrm>
          <a:off x="1524000" y="5175250"/>
          <a:ext cx="6096000" cy="640080"/>
        </p:xfrm>
        <a:graphic>
          <a:graphicData uri="http://schemas.openxmlformats.org/drawingml/2006/table">
            <a:tbl>
              <a:tblPr firstRow="1" bandRow="1">
                <a:tableStyleId>{69CF1AB2-1976-4502-BF36-3FF5EA218861}</a:tableStyleId>
              </a:tblPr>
              <a:tblGrid>
                <a:gridCol w="6096000"/>
              </a:tblGrid>
              <a:tr h="370840">
                <a:tc>
                  <a:txBody>
                    <a:bodyPr/>
                    <a:lstStyle/>
                    <a:p>
                      <a:r>
                        <a:rPr lang="en-US" b="0" dirty="0" smtClean="0">
                          <a:latin typeface="Courier New"/>
                          <a:cs typeface="Courier New"/>
                        </a:rPr>
                        <a:t>&lt;canvas id="</a:t>
                      </a:r>
                      <a:r>
                        <a:rPr lang="en-US" b="0" dirty="0" err="1" smtClean="0">
                          <a:latin typeface="Courier New"/>
                          <a:cs typeface="Courier New"/>
                        </a:rPr>
                        <a:t>myCanvas</a:t>
                      </a:r>
                      <a:r>
                        <a:rPr lang="en-US" b="0" dirty="0" smtClean="0">
                          <a:latin typeface="Courier New"/>
                          <a:cs typeface="Courier New"/>
                        </a:rPr>
                        <a:t>" width="200" height="100"&gt;&lt;/canvas&gt;</a:t>
                      </a:r>
                      <a:endParaRPr lang="en-US" b="0" dirty="0">
                        <a:latin typeface="Courier New"/>
                        <a:cs typeface="Courier New"/>
                      </a:endParaRPr>
                    </a:p>
                  </a:txBody>
                  <a:tcPr/>
                </a:tc>
              </a:tr>
            </a:tbl>
          </a:graphicData>
        </a:graphic>
      </p:graphicFrame>
    </p:spTree>
    <p:extLst>
      <p:ext uri="{BB962C8B-B14F-4D97-AF65-F5344CB8AC3E}">
        <p14:creationId xmlns:p14="http://schemas.microsoft.com/office/powerpoint/2010/main" val="239603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ML5_Badge_5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77800"/>
            <a:ext cx="6502400" cy="6502400"/>
          </a:xfrm>
          <a:prstGeom prst="rect">
            <a:avLst/>
          </a:prstGeom>
        </p:spPr>
      </p:pic>
    </p:spTree>
    <p:extLst>
      <p:ext uri="{BB962C8B-B14F-4D97-AF65-F5344CB8AC3E}">
        <p14:creationId xmlns:p14="http://schemas.microsoft.com/office/powerpoint/2010/main" val="5917615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Canvas</a:t>
            </a:r>
            <a:endParaRPr lang="en-US" dirty="0"/>
          </a:p>
        </p:txBody>
      </p:sp>
      <p:sp>
        <p:nvSpPr>
          <p:cNvPr id="3" name="Content Placeholder 2"/>
          <p:cNvSpPr>
            <a:spLocks noGrp="1"/>
          </p:cNvSpPr>
          <p:nvPr>
            <p:ph idx="1"/>
          </p:nvPr>
        </p:nvSpPr>
        <p:spPr/>
        <p:txBody>
          <a:bodyPr/>
          <a:lstStyle/>
          <a:p>
            <a:r>
              <a:rPr lang="en-US" dirty="0" smtClean="0"/>
              <a:t>Tip: You can have multiple &lt;canvas&gt; elements on one HTML page. </a:t>
            </a:r>
          </a:p>
          <a:p>
            <a:r>
              <a:rPr lang="en-US" dirty="0" smtClean="0"/>
              <a:t>Canvas example:</a:t>
            </a:r>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032708257"/>
              </p:ext>
            </p:extLst>
          </p:nvPr>
        </p:nvGraphicFramePr>
        <p:xfrm>
          <a:off x="1524000" y="3714750"/>
          <a:ext cx="6096000" cy="1188720"/>
        </p:xfrm>
        <a:graphic>
          <a:graphicData uri="http://schemas.openxmlformats.org/drawingml/2006/table">
            <a:tbl>
              <a:tblPr firstRow="1" bandRow="1">
                <a:tableStyleId>{69CF1AB2-1976-4502-BF36-3FF5EA218861}</a:tableStyleId>
              </a:tblPr>
              <a:tblGrid>
                <a:gridCol w="6096000"/>
              </a:tblGrid>
              <a:tr h="370840">
                <a:tc>
                  <a:txBody>
                    <a:bodyPr/>
                    <a:lstStyle/>
                    <a:p>
                      <a:r>
                        <a:rPr lang="en-US" b="0" dirty="0" smtClean="0">
                          <a:latin typeface="Courier New"/>
                          <a:cs typeface="Courier New"/>
                        </a:rPr>
                        <a:t>&lt;canvas id="</a:t>
                      </a:r>
                      <a:r>
                        <a:rPr lang="en-US" b="0" dirty="0" err="1" smtClean="0">
                          <a:latin typeface="Courier New"/>
                          <a:cs typeface="Courier New"/>
                        </a:rPr>
                        <a:t>myCanvas</a:t>
                      </a:r>
                      <a:r>
                        <a:rPr lang="en-US" b="0" dirty="0" smtClean="0">
                          <a:latin typeface="Courier New"/>
                          <a:cs typeface="Courier New"/>
                        </a:rPr>
                        <a:t>" width="200" height="100"</a:t>
                      </a:r>
                    </a:p>
                    <a:p>
                      <a:r>
                        <a:rPr lang="en-US" b="0" dirty="0" smtClean="0">
                          <a:latin typeface="Courier New"/>
                          <a:cs typeface="Courier New"/>
                        </a:rPr>
                        <a:t>style="border:1px solid #000000;"&gt;</a:t>
                      </a:r>
                    </a:p>
                    <a:p>
                      <a:r>
                        <a:rPr lang="en-US" b="0" dirty="0" smtClean="0">
                          <a:latin typeface="Courier New"/>
                          <a:cs typeface="Courier New"/>
                        </a:rPr>
                        <a:t>&lt;/canvas&gt;</a:t>
                      </a:r>
                      <a:endParaRPr lang="en-US" b="0" dirty="0">
                        <a:latin typeface="Courier New"/>
                        <a:cs typeface="Courier New"/>
                      </a:endParaRPr>
                    </a:p>
                  </a:txBody>
                  <a:tcPr/>
                </a:tc>
              </a:tr>
            </a:tbl>
          </a:graphicData>
        </a:graphic>
      </p:graphicFrame>
    </p:spTree>
    <p:extLst>
      <p:ext uri="{BB962C8B-B14F-4D97-AF65-F5344CB8AC3E}">
        <p14:creationId xmlns:p14="http://schemas.microsoft.com/office/powerpoint/2010/main" val="200306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Canvas</a:t>
            </a:r>
            <a:endParaRPr lang="en-US" dirty="0"/>
          </a:p>
        </p:txBody>
      </p:sp>
      <p:sp>
        <p:nvSpPr>
          <p:cNvPr id="3" name="Content Placeholder 2"/>
          <p:cNvSpPr>
            <a:spLocks noGrp="1"/>
          </p:cNvSpPr>
          <p:nvPr>
            <p:ph idx="1"/>
          </p:nvPr>
        </p:nvSpPr>
        <p:spPr/>
        <p:txBody>
          <a:bodyPr/>
          <a:lstStyle/>
          <a:p>
            <a:r>
              <a:rPr lang="en-US" dirty="0" smtClean="0"/>
              <a:t>Draw Onto </a:t>
            </a:r>
            <a:r>
              <a:rPr lang="en-US" dirty="0"/>
              <a:t>T</a:t>
            </a:r>
            <a:r>
              <a:rPr lang="en-US" dirty="0" smtClean="0"/>
              <a:t>he Canvas With </a:t>
            </a:r>
            <a:r>
              <a:rPr lang="en-US" dirty="0" err="1" smtClean="0"/>
              <a:t>Javascript</a:t>
            </a: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21165524"/>
              </p:ext>
            </p:extLst>
          </p:nvPr>
        </p:nvGraphicFramePr>
        <p:xfrm>
          <a:off x="1524000" y="2555875"/>
          <a:ext cx="6096000" cy="1737359"/>
        </p:xfrm>
        <a:graphic>
          <a:graphicData uri="http://schemas.openxmlformats.org/drawingml/2006/table">
            <a:tbl>
              <a:tblPr firstRow="1" bandRow="1">
                <a:tableStyleId>{69CF1AB2-1976-4502-BF36-3FF5EA218861}</a:tableStyleId>
              </a:tblPr>
              <a:tblGrid>
                <a:gridCol w="6096000"/>
              </a:tblGrid>
              <a:tr h="370840">
                <a:tc>
                  <a:txBody>
                    <a:bodyPr/>
                    <a:lstStyle/>
                    <a:p>
                      <a:r>
                        <a:rPr lang="en-US" b="0" dirty="0" smtClean="0">
                          <a:latin typeface="Courier New"/>
                          <a:cs typeface="Courier New"/>
                        </a:rPr>
                        <a:t>&lt;script&gt;</a:t>
                      </a:r>
                    </a:p>
                    <a:p>
                      <a:r>
                        <a:rPr lang="en-US" b="0" dirty="0" err="1" smtClean="0">
                          <a:latin typeface="Courier New"/>
                          <a:cs typeface="Courier New"/>
                        </a:rPr>
                        <a:t>var</a:t>
                      </a:r>
                      <a:r>
                        <a:rPr lang="en-US" b="0" dirty="0" smtClean="0">
                          <a:latin typeface="Courier New"/>
                          <a:cs typeface="Courier New"/>
                        </a:rPr>
                        <a:t> c=</a:t>
                      </a:r>
                      <a:r>
                        <a:rPr lang="en-US" b="0" dirty="0" err="1" smtClean="0">
                          <a:latin typeface="Courier New"/>
                          <a:cs typeface="Courier New"/>
                        </a:rPr>
                        <a:t>document.getElementById</a:t>
                      </a:r>
                      <a:r>
                        <a:rPr lang="en-US" b="0" dirty="0" smtClean="0">
                          <a:latin typeface="Courier New"/>
                          <a:cs typeface="Courier New"/>
                        </a:rPr>
                        <a:t>("</a:t>
                      </a:r>
                      <a:r>
                        <a:rPr lang="en-US" b="0" dirty="0" err="1" smtClean="0">
                          <a:latin typeface="Courier New"/>
                          <a:cs typeface="Courier New"/>
                        </a:rPr>
                        <a:t>myCanvas</a:t>
                      </a:r>
                      <a:r>
                        <a:rPr lang="en-US" b="0" dirty="0" smtClean="0">
                          <a:latin typeface="Courier New"/>
                          <a:cs typeface="Courier New"/>
                        </a:rPr>
                        <a:t>");</a:t>
                      </a:r>
                    </a:p>
                    <a:p>
                      <a:r>
                        <a:rPr lang="en-US" b="0" dirty="0" err="1" smtClean="0">
                          <a:latin typeface="Courier New"/>
                          <a:cs typeface="Courier New"/>
                        </a:rPr>
                        <a:t>var</a:t>
                      </a:r>
                      <a:r>
                        <a:rPr lang="en-US" b="0" dirty="0" smtClean="0">
                          <a:latin typeface="Courier New"/>
                          <a:cs typeface="Courier New"/>
                        </a:rPr>
                        <a:t> </a:t>
                      </a:r>
                      <a:r>
                        <a:rPr lang="en-US" b="0" dirty="0" err="1" smtClean="0">
                          <a:latin typeface="Courier New"/>
                          <a:cs typeface="Courier New"/>
                        </a:rPr>
                        <a:t>ctx</a:t>
                      </a:r>
                      <a:r>
                        <a:rPr lang="en-US" b="0" dirty="0" smtClean="0">
                          <a:latin typeface="Courier New"/>
                          <a:cs typeface="Courier New"/>
                        </a:rPr>
                        <a:t>=</a:t>
                      </a:r>
                      <a:r>
                        <a:rPr lang="en-US" b="0" dirty="0" err="1" smtClean="0">
                          <a:latin typeface="Courier New"/>
                          <a:cs typeface="Courier New"/>
                        </a:rPr>
                        <a:t>c.getContext</a:t>
                      </a:r>
                      <a:r>
                        <a:rPr lang="en-US" b="0" dirty="0" smtClean="0">
                          <a:latin typeface="Courier New"/>
                          <a:cs typeface="Courier New"/>
                        </a:rPr>
                        <a:t>("2d");</a:t>
                      </a:r>
                    </a:p>
                    <a:p>
                      <a:r>
                        <a:rPr lang="en-US" b="0" dirty="0" err="1" smtClean="0">
                          <a:latin typeface="Courier New"/>
                          <a:cs typeface="Courier New"/>
                        </a:rPr>
                        <a:t>ctx.fillStyle</a:t>
                      </a:r>
                      <a:r>
                        <a:rPr lang="en-US" b="0" dirty="0" smtClean="0">
                          <a:latin typeface="Courier New"/>
                          <a:cs typeface="Courier New"/>
                        </a:rPr>
                        <a:t>="#FF0000";</a:t>
                      </a:r>
                    </a:p>
                    <a:p>
                      <a:r>
                        <a:rPr lang="en-US" b="0" dirty="0" err="1" smtClean="0">
                          <a:latin typeface="Courier New"/>
                          <a:cs typeface="Courier New"/>
                        </a:rPr>
                        <a:t>ctx.fillRect</a:t>
                      </a:r>
                      <a:r>
                        <a:rPr lang="en-US" b="0" dirty="0" smtClean="0">
                          <a:latin typeface="Courier New"/>
                          <a:cs typeface="Courier New"/>
                        </a:rPr>
                        <a:t>(0,0,150,75);</a:t>
                      </a:r>
                    </a:p>
                    <a:p>
                      <a:r>
                        <a:rPr lang="en-US" b="0" dirty="0" smtClean="0">
                          <a:latin typeface="Courier New"/>
                          <a:cs typeface="Courier New"/>
                        </a:rPr>
                        <a:t>&lt;/script&gt;</a:t>
                      </a:r>
                      <a:endParaRPr lang="en-US" b="0" dirty="0">
                        <a:latin typeface="Courier New"/>
                        <a:cs typeface="Courier New"/>
                      </a:endParaRPr>
                    </a:p>
                  </a:txBody>
                  <a:tcPr/>
                </a:tc>
              </a:tr>
            </a:tbl>
          </a:graphicData>
        </a:graphic>
      </p:graphicFrame>
    </p:spTree>
    <p:extLst>
      <p:ext uri="{BB962C8B-B14F-4D97-AF65-F5344CB8AC3E}">
        <p14:creationId xmlns:p14="http://schemas.microsoft.com/office/powerpoint/2010/main" val="2159147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Canvas</a:t>
            </a:r>
            <a:endParaRPr lang="en-US" dirty="0"/>
          </a:p>
        </p:txBody>
      </p:sp>
      <p:sp>
        <p:nvSpPr>
          <p:cNvPr id="3" name="Content Placeholder 2"/>
          <p:cNvSpPr>
            <a:spLocks noGrp="1"/>
          </p:cNvSpPr>
          <p:nvPr>
            <p:ph idx="1"/>
          </p:nvPr>
        </p:nvSpPr>
        <p:spPr/>
        <p:txBody>
          <a:bodyPr>
            <a:normAutofit lnSpcReduction="10000"/>
          </a:bodyPr>
          <a:lstStyle/>
          <a:p>
            <a:r>
              <a:rPr lang="en-US" dirty="0" smtClean="0"/>
              <a:t>Canvas Coordinates</a:t>
            </a:r>
          </a:p>
          <a:p>
            <a:endParaRPr lang="en-US" dirty="0"/>
          </a:p>
          <a:p>
            <a:endParaRPr lang="en-US" dirty="0" smtClean="0"/>
          </a:p>
          <a:p>
            <a:endParaRPr lang="en-US" dirty="0"/>
          </a:p>
          <a:p>
            <a:endParaRPr lang="en-US" dirty="0" smtClean="0"/>
          </a:p>
          <a:p>
            <a:endParaRPr lang="en-US" dirty="0"/>
          </a:p>
          <a:p>
            <a:r>
              <a:rPr lang="en-US" dirty="0" smtClean="0"/>
              <a:t>This means: Start at the upper-left corner (0,0) and draw a 150x75 pixels rectangle.</a:t>
            </a:r>
          </a:p>
        </p:txBody>
      </p:sp>
      <p:pic>
        <p:nvPicPr>
          <p:cNvPr id="4" name="Picture 3" descr="canvas_coordinates.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500" y="2588513"/>
            <a:ext cx="2908300" cy="1803400"/>
          </a:xfrm>
          <a:prstGeom prst="rect">
            <a:avLst/>
          </a:prstGeom>
        </p:spPr>
      </p:pic>
    </p:spTree>
    <p:extLst>
      <p:ext uri="{BB962C8B-B14F-4D97-AF65-F5344CB8AC3E}">
        <p14:creationId xmlns:p14="http://schemas.microsoft.com/office/powerpoint/2010/main" val="247333933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Canvas</a:t>
            </a:r>
            <a:endParaRPr lang="en-US" dirty="0"/>
          </a:p>
        </p:txBody>
      </p:sp>
      <p:sp>
        <p:nvSpPr>
          <p:cNvPr id="3" name="Content Placeholder 2"/>
          <p:cNvSpPr>
            <a:spLocks noGrp="1"/>
          </p:cNvSpPr>
          <p:nvPr>
            <p:ph idx="1"/>
          </p:nvPr>
        </p:nvSpPr>
        <p:spPr/>
        <p:txBody>
          <a:bodyPr/>
          <a:lstStyle/>
          <a:p>
            <a:r>
              <a:rPr lang="en-US" dirty="0" smtClean="0"/>
              <a:t>Canvas Paths</a:t>
            </a:r>
          </a:p>
          <a:p>
            <a:pPr lvl="1"/>
            <a:r>
              <a:rPr lang="en-US" dirty="0" smtClean="0"/>
              <a:t>To draw straight lines on a canvas, we will use the following two methods:</a:t>
            </a:r>
          </a:p>
          <a:p>
            <a:pPr lvl="2"/>
            <a:r>
              <a:rPr lang="en-US" dirty="0" err="1" smtClean="0"/>
              <a:t>moveTo</a:t>
            </a:r>
            <a:r>
              <a:rPr lang="en-US" dirty="0" smtClean="0"/>
              <a:t>(</a:t>
            </a:r>
            <a:r>
              <a:rPr lang="en-US" dirty="0" err="1" smtClean="0"/>
              <a:t>x,y</a:t>
            </a:r>
            <a:r>
              <a:rPr lang="en-US" dirty="0" smtClean="0"/>
              <a:t>) defines the starting point of the line</a:t>
            </a:r>
          </a:p>
          <a:p>
            <a:pPr lvl="2"/>
            <a:r>
              <a:rPr lang="en-US" dirty="0" err="1" smtClean="0"/>
              <a:t>lineTo</a:t>
            </a:r>
            <a:r>
              <a:rPr lang="en-US" dirty="0" smtClean="0"/>
              <a:t>(</a:t>
            </a:r>
            <a:r>
              <a:rPr lang="en-US" dirty="0" err="1" smtClean="0"/>
              <a:t>x,y</a:t>
            </a:r>
            <a:r>
              <a:rPr lang="en-US" dirty="0" smtClean="0"/>
              <a:t>) defines the ending point of the line</a:t>
            </a:r>
          </a:p>
          <a:p>
            <a:pPr lvl="1"/>
            <a:r>
              <a:rPr lang="en-US" dirty="0" smtClean="0"/>
              <a:t>To actually draw the line, we must use one of the "ink" methods, like stroke().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19167911"/>
              </p:ext>
            </p:extLst>
          </p:nvPr>
        </p:nvGraphicFramePr>
        <p:xfrm>
          <a:off x="269321" y="5084179"/>
          <a:ext cx="6096000" cy="1463039"/>
        </p:xfrm>
        <a:graphic>
          <a:graphicData uri="http://schemas.openxmlformats.org/drawingml/2006/table">
            <a:tbl>
              <a:tblPr firstRow="1" bandRow="1">
                <a:tableStyleId>{69CF1AB2-1976-4502-BF36-3FF5EA218861}</a:tableStyleId>
              </a:tblPr>
              <a:tblGrid>
                <a:gridCol w="6096000"/>
              </a:tblGrid>
              <a:tr h="370840">
                <a:tc>
                  <a:txBody>
                    <a:bodyPr/>
                    <a:lstStyle/>
                    <a:p>
                      <a:r>
                        <a:rPr lang="en-US" b="0" dirty="0" err="1" smtClean="0">
                          <a:latin typeface="Courier New"/>
                          <a:cs typeface="Courier New"/>
                        </a:rPr>
                        <a:t>var</a:t>
                      </a:r>
                      <a:r>
                        <a:rPr lang="en-US" b="0" dirty="0" smtClean="0">
                          <a:latin typeface="Courier New"/>
                          <a:cs typeface="Courier New"/>
                        </a:rPr>
                        <a:t> c=</a:t>
                      </a:r>
                      <a:r>
                        <a:rPr lang="en-US" b="0" dirty="0" err="1" smtClean="0">
                          <a:latin typeface="Courier New"/>
                          <a:cs typeface="Courier New"/>
                        </a:rPr>
                        <a:t>document.getElementById</a:t>
                      </a:r>
                      <a:r>
                        <a:rPr lang="en-US" b="0" dirty="0" smtClean="0">
                          <a:latin typeface="Courier New"/>
                          <a:cs typeface="Courier New"/>
                        </a:rPr>
                        <a:t>("</a:t>
                      </a:r>
                      <a:r>
                        <a:rPr lang="en-US" b="0" dirty="0" err="1" smtClean="0">
                          <a:latin typeface="Courier New"/>
                          <a:cs typeface="Courier New"/>
                        </a:rPr>
                        <a:t>myCanvas</a:t>
                      </a:r>
                      <a:r>
                        <a:rPr lang="en-US" b="0" dirty="0" smtClean="0">
                          <a:latin typeface="Courier New"/>
                          <a:cs typeface="Courier New"/>
                        </a:rPr>
                        <a:t>");</a:t>
                      </a:r>
                    </a:p>
                    <a:p>
                      <a:r>
                        <a:rPr lang="en-US" b="0" dirty="0" err="1" smtClean="0">
                          <a:latin typeface="Courier New"/>
                          <a:cs typeface="Courier New"/>
                        </a:rPr>
                        <a:t>var</a:t>
                      </a:r>
                      <a:r>
                        <a:rPr lang="en-US" b="0" dirty="0" smtClean="0">
                          <a:latin typeface="Courier New"/>
                          <a:cs typeface="Courier New"/>
                        </a:rPr>
                        <a:t> </a:t>
                      </a:r>
                      <a:r>
                        <a:rPr lang="en-US" b="0" dirty="0" err="1" smtClean="0">
                          <a:latin typeface="Courier New"/>
                          <a:cs typeface="Courier New"/>
                        </a:rPr>
                        <a:t>ctx</a:t>
                      </a:r>
                      <a:r>
                        <a:rPr lang="en-US" b="0" dirty="0" smtClean="0">
                          <a:latin typeface="Courier New"/>
                          <a:cs typeface="Courier New"/>
                        </a:rPr>
                        <a:t>=</a:t>
                      </a:r>
                      <a:r>
                        <a:rPr lang="en-US" b="0" dirty="0" err="1" smtClean="0">
                          <a:latin typeface="Courier New"/>
                          <a:cs typeface="Courier New"/>
                        </a:rPr>
                        <a:t>c.getContext</a:t>
                      </a:r>
                      <a:r>
                        <a:rPr lang="en-US" b="0" dirty="0" smtClean="0">
                          <a:latin typeface="Courier New"/>
                          <a:cs typeface="Courier New"/>
                        </a:rPr>
                        <a:t>("2d");</a:t>
                      </a:r>
                    </a:p>
                    <a:p>
                      <a:r>
                        <a:rPr lang="en-US" b="0" dirty="0" err="1" smtClean="0">
                          <a:latin typeface="Courier New"/>
                          <a:cs typeface="Courier New"/>
                        </a:rPr>
                        <a:t>ctx.moveTo</a:t>
                      </a:r>
                      <a:r>
                        <a:rPr lang="en-US" b="0" dirty="0" smtClean="0">
                          <a:latin typeface="Courier New"/>
                          <a:cs typeface="Courier New"/>
                        </a:rPr>
                        <a:t>(0,0);</a:t>
                      </a:r>
                    </a:p>
                    <a:p>
                      <a:r>
                        <a:rPr lang="en-US" b="0" dirty="0" err="1" smtClean="0">
                          <a:latin typeface="Courier New"/>
                          <a:cs typeface="Courier New"/>
                        </a:rPr>
                        <a:t>ctx.lineTo</a:t>
                      </a:r>
                      <a:r>
                        <a:rPr lang="en-US" b="0" dirty="0" smtClean="0">
                          <a:latin typeface="Courier New"/>
                          <a:cs typeface="Courier New"/>
                        </a:rPr>
                        <a:t>(200,100);</a:t>
                      </a:r>
                    </a:p>
                    <a:p>
                      <a:r>
                        <a:rPr lang="en-US" b="0" dirty="0" err="1" smtClean="0">
                          <a:latin typeface="Courier New"/>
                          <a:cs typeface="Courier New"/>
                        </a:rPr>
                        <a:t>ctx.stroke</a:t>
                      </a:r>
                      <a:r>
                        <a:rPr lang="en-US" b="0" dirty="0" smtClean="0">
                          <a:latin typeface="Courier New"/>
                          <a:cs typeface="Courier New"/>
                        </a:rPr>
                        <a:t>();</a:t>
                      </a:r>
                      <a:endParaRPr lang="en-US" b="0" dirty="0">
                        <a:latin typeface="Courier New"/>
                        <a:cs typeface="Courier New"/>
                      </a:endParaRPr>
                    </a:p>
                  </a:txBody>
                  <a:tcPr/>
                </a:tc>
              </a:tr>
            </a:tbl>
          </a:graphicData>
        </a:graphic>
      </p:graphicFrame>
      <p:pic>
        <p:nvPicPr>
          <p:cNvPr id="6" name="Picture 5" descr="canvas_l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5598" y="5084179"/>
            <a:ext cx="2717800" cy="1409700"/>
          </a:xfrm>
          <a:prstGeom prst="rect">
            <a:avLst/>
          </a:prstGeom>
        </p:spPr>
      </p:pic>
    </p:spTree>
    <p:extLst>
      <p:ext uri="{BB962C8B-B14F-4D97-AF65-F5344CB8AC3E}">
        <p14:creationId xmlns:p14="http://schemas.microsoft.com/office/powerpoint/2010/main" val="10401706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Canvas</a:t>
            </a:r>
            <a:endParaRPr lang="en-US" dirty="0"/>
          </a:p>
        </p:txBody>
      </p:sp>
      <p:sp>
        <p:nvSpPr>
          <p:cNvPr id="3" name="Content Placeholder 2"/>
          <p:cNvSpPr>
            <a:spLocks noGrp="1"/>
          </p:cNvSpPr>
          <p:nvPr>
            <p:ph idx="1"/>
          </p:nvPr>
        </p:nvSpPr>
        <p:spPr/>
        <p:txBody>
          <a:bodyPr/>
          <a:lstStyle/>
          <a:p>
            <a:r>
              <a:rPr lang="en-US" dirty="0" smtClean="0"/>
              <a:t>To draw a circle on a canvas, we will use the following method:</a:t>
            </a:r>
          </a:p>
          <a:p>
            <a:pPr lvl="1"/>
            <a:r>
              <a:rPr lang="en-US" dirty="0" smtClean="0"/>
              <a:t>arc(</a:t>
            </a:r>
            <a:r>
              <a:rPr lang="en-US" dirty="0" err="1" smtClean="0"/>
              <a:t>x,y,r,start,stop</a:t>
            </a:r>
            <a:r>
              <a:rPr lang="en-US" dirty="0" smtClean="0"/>
              <a:t>)</a:t>
            </a:r>
          </a:p>
          <a:p>
            <a:r>
              <a:rPr lang="en-US" dirty="0" smtClean="0"/>
              <a:t>To actually draw the circle, we must use one of the "ink" methods, like stroke() or fill().</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02521049"/>
              </p:ext>
            </p:extLst>
          </p:nvPr>
        </p:nvGraphicFramePr>
        <p:xfrm>
          <a:off x="254017" y="4625186"/>
          <a:ext cx="6096000" cy="1463039"/>
        </p:xfrm>
        <a:graphic>
          <a:graphicData uri="http://schemas.openxmlformats.org/drawingml/2006/table">
            <a:tbl>
              <a:tblPr firstRow="1" bandRow="1">
                <a:tableStyleId>{69CF1AB2-1976-4502-BF36-3FF5EA218861}</a:tableStyleId>
              </a:tblPr>
              <a:tblGrid>
                <a:gridCol w="6096000"/>
              </a:tblGrid>
              <a:tr h="370840">
                <a:tc>
                  <a:txBody>
                    <a:bodyPr/>
                    <a:lstStyle/>
                    <a:p>
                      <a:r>
                        <a:rPr lang="en-US" b="0" dirty="0" err="1" smtClean="0">
                          <a:latin typeface="Courier New"/>
                          <a:cs typeface="Courier New"/>
                        </a:rPr>
                        <a:t>var</a:t>
                      </a:r>
                      <a:r>
                        <a:rPr lang="en-US" b="0" dirty="0" smtClean="0">
                          <a:latin typeface="Courier New"/>
                          <a:cs typeface="Courier New"/>
                        </a:rPr>
                        <a:t> c=</a:t>
                      </a:r>
                      <a:r>
                        <a:rPr lang="en-US" b="0" dirty="0" err="1" smtClean="0">
                          <a:latin typeface="Courier New"/>
                          <a:cs typeface="Courier New"/>
                        </a:rPr>
                        <a:t>document.getElementById</a:t>
                      </a:r>
                      <a:r>
                        <a:rPr lang="en-US" b="0" dirty="0" smtClean="0">
                          <a:latin typeface="Courier New"/>
                          <a:cs typeface="Courier New"/>
                        </a:rPr>
                        <a:t>("</a:t>
                      </a:r>
                      <a:r>
                        <a:rPr lang="en-US" b="0" dirty="0" err="1" smtClean="0">
                          <a:latin typeface="Courier New"/>
                          <a:cs typeface="Courier New"/>
                        </a:rPr>
                        <a:t>myCanvas</a:t>
                      </a:r>
                      <a:r>
                        <a:rPr lang="en-US" b="0" dirty="0" smtClean="0">
                          <a:latin typeface="Courier New"/>
                          <a:cs typeface="Courier New"/>
                        </a:rPr>
                        <a:t>");</a:t>
                      </a:r>
                    </a:p>
                    <a:p>
                      <a:r>
                        <a:rPr lang="en-US" b="0" dirty="0" err="1" smtClean="0">
                          <a:latin typeface="Courier New"/>
                          <a:cs typeface="Courier New"/>
                        </a:rPr>
                        <a:t>var</a:t>
                      </a:r>
                      <a:r>
                        <a:rPr lang="en-US" b="0" dirty="0" smtClean="0">
                          <a:latin typeface="Courier New"/>
                          <a:cs typeface="Courier New"/>
                        </a:rPr>
                        <a:t> </a:t>
                      </a:r>
                      <a:r>
                        <a:rPr lang="en-US" b="0" dirty="0" err="1" smtClean="0">
                          <a:latin typeface="Courier New"/>
                          <a:cs typeface="Courier New"/>
                        </a:rPr>
                        <a:t>ctx</a:t>
                      </a:r>
                      <a:r>
                        <a:rPr lang="en-US" b="0" dirty="0" smtClean="0">
                          <a:latin typeface="Courier New"/>
                          <a:cs typeface="Courier New"/>
                        </a:rPr>
                        <a:t>=</a:t>
                      </a:r>
                      <a:r>
                        <a:rPr lang="en-US" b="0" dirty="0" err="1" smtClean="0">
                          <a:latin typeface="Courier New"/>
                          <a:cs typeface="Courier New"/>
                        </a:rPr>
                        <a:t>c.getContext</a:t>
                      </a:r>
                      <a:r>
                        <a:rPr lang="en-US" b="0" dirty="0" smtClean="0">
                          <a:latin typeface="Courier New"/>
                          <a:cs typeface="Courier New"/>
                        </a:rPr>
                        <a:t>("2d");</a:t>
                      </a:r>
                    </a:p>
                    <a:p>
                      <a:r>
                        <a:rPr lang="en-US" b="0" dirty="0" err="1" smtClean="0">
                          <a:latin typeface="Courier New"/>
                          <a:cs typeface="Courier New"/>
                        </a:rPr>
                        <a:t>ctx.beginPath</a:t>
                      </a:r>
                      <a:r>
                        <a:rPr lang="en-US" b="0" dirty="0" smtClean="0">
                          <a:latin typeface="Courier New"/>
                          <a:cs typeface="Courier New"/>
                        </a:rPr>
                        <a:t>();</a:t>
                      </a:r>
                    </a:p>
                    <a:p>
                      <a:r>
                        <a:rPr lang="en-US" b="0" dirty="0" err="1" smtClean="0">
                          <a:latin typeface="Courier New"/>
                          <a:cs typeface="Courier New"/>
                        </a:rPr>
                        <a:t>ctx.arc</a:t>
                      </a:r>
                      <a:r>
                        <a:rPr lang="en-US" b="0" dirty="0" smtClean="0">
                          <a:latin typeface="Courier New"/>
                          <a:cs typeface="Courier New"/>
                        </a:rPr>
                        <a:t>(95,50,40,0,2*</a:t>
                      </a:r>
                      <a:r>
                        <a:rPr lang="en-US" b="0" dirty="0" err="1" smtClean="0">
                          <a:latin typeface="Courier New"/>
                          <a:cs typeface="Courier New"/>
                        </a:rPr>
                        <a:t>Math.PI</a:t>
                      </a:r>
                      <a:r>
                        <a:rPr lang="en-US" b="0" dirty="0" smtClean="0">
                          <a:latin typeface="Courier New"/>
                          <a:cs typeface="Courier New"/>
                        </a:rPr>
                        <a:t>);</a:t>
                      </a:r>
                    </a:p>
                    <a:p>
                      <a:r>
                        <a:rPr lang="en-US" b="0" dirty="0" err="1" smtClean="0">
                          <a:latin typeface="Courier New"/>
                          <a:cs typeface="Courier New"/>
                        </a:rPr>
                        <a:t>ctx.stroke</a:t>
                      </a:r>
                      <a:r>
                        <a:rPr lang="en-US" b="0" dirty="0" smtClean="0">
                          <a:latin typeface="Courier New"/>
                          <a:cs typeface="Courier New"/>
                        </a:rPr>
                        <a:t>();</a:t>
                      </a:r>
                      <a:endParaRPr lang="en-US" b="0" dirty="0">
                        <a:latin typeface="Courier New"/>
                        <a:cs typeface="Courier New"/>
                      </a:endParaRPr>
                    </a:p>
                  </a:txBody>
                  <a:tcPr/>
                </a:tc>
              </a:tr>
            </a:tbl>
          </a:graphicData>
        </a:graphic>
      </p:graphicFrame>
      <p:pic>
        <p:nvPicPr>
          <p:cNvPr id="5" name="Picture 4" descr="canvas_circl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397" y="4625186"/>
            <a:ext cx="2679700" cy="1397000"/>
          </a:xfrm>
          <a:prstGeom prst="rect">
            <a:avLst/>
          </a:prstGeom>
        </p:spPr>
      </p:pic>
    </p:spTree>
    <p:extLst>
      <p:ext uri="{BB962C8B-B14F-4D97-AF65-F5344CB8AC3E}">
        <p14:creationId xmlns:p14="http://schemas.microsoft.com/office/powerpoint/2010/main" val="331372781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Canvas</a:t>
            </a:r>
            <a:endParaRPr lang="en-US" dirty="0"/>
          </a:p>
        </p:txBody>
      </p:sp>
      <p:sp>
        <p:nvSpPr>
          <p:cNvPr id="3" name="Content Placeholder 2"/>
          <p:cNvSpPr>
            <a:spLocks noGrp="1"/>
          </p:cNvSpPr>
          <p:nvPr>
            <p:ph idx="1"/>
          </p:nvPr>
        </p:nvSpPr>
        <p:spPr/>
        <p:txBody>
          <a:bodyPr>
            <a:normAutofit/>
          </a:bodyPr>
          <a:lstStyle/>
          <a:p>
            <a:r>
              <a:rPr lang="en-US" dirty="0" smtClean="0"/>
              <a:t>To draw text on a canvas, the most important property and methods are:</a:t>
            </a:r>
          </a:p>
          <a:p>
            <a:pPr lvl="1"/>
            <a:r>
              <a:rPr lang="en-US" dirty="0" smtClean="0"/>
              <a:t>font - defines the font properties for text</a:t>
            </a:r>
          </a:p>
          <a:p>
            <a:pPr lvl="1"/>
            <a:r>
              <a:rPr lang="en-US" dirty="0" err="1" smtClean="0"/>
              <a:t>fillText</a:t>
            </a:r>
            <a:r>
              <a:rPr lang="en-US" dirty="0" smtClean="0"/>
              <a:t>(</a:t>
            </a:r>
            <a:r>
              <a:rPr lang="en-US" dirty="0" err="1" smtClean="0"/>
              <a:t>text,x,y</a:t>
            </a:r>
            <a:r>
              <a:rPr lang="en-US" dirty="0" smtClean="0"/>
              <a:t>) - Draws "filled" text on the canvas</a:t>
            </a:r>
          </a:p>
          <a:p>
            <a:pPr lvl="1"/>
            <a:r>
              <a:rPr lang="en-US" dirty="0" err="1" smtClean="0"/>
              <a:t>strokeText</a:t>
            </a:r>
            <a:r>
              <a:rPr lang="en-US" dirty="0" smtClean="0"/>
              <a:t>(</a:t>
            </a:r>
            <a:r>
              <a:rPr lang="en-US" dirty="0" err="1" smtClean="0"/>
              <a:t>text,x,y</a:t>
            </a:r>
            <a:r>
              <a:rPr lang="en-US" dirty="0" smtClean="0"/>
              <a:t>) - Draws text on the canvas (no fill)</a:t>
            </a:r>
          </a:p>
          <a:p>
            <a:pPr marL="0" indent="0">
              <a:buNone/>
            </a:pPr>
            <a:r>
              <a:rPr lang="en-US" dirty="0" smtClean="0"/>
              <a:t>Using </a:t>
            </a:r>
            <a:r>
              <a:rPr lang="en-US" dirty="0" err="1" smtClean="0"/>
              <a:t>fillText</a:t>
            </a:r>
            <a:r>
              <a:rPr lang="en-US" dirty="0" smtClean="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28015644"/>
              </p:ext>
            </p:extLst>
          </p:nvPr>
        </p:nvGraphicFramePr>
        <p:xfrm>
          <a:off x="258287" y="5328971"/>
          <a:ext cx="6096000" cy="1188720"/>
        </p:xfrm>
        <a:graphic>
          <a:graphicData uri="http://schemas.openxmlformats.org/drawingml/2006/table">
            <a:tbl>
              <a:tblPr firstRow="1" bandRow="1">
                <a:tableStyleId>{69CF1AB2-1976-4502-BF36-3FF5EA218861}</a:tableStyleId>
              </a:tblPr>
              <a:tblGrid>
                <a:gridCol w="6096000"/>
              </a:tblGrid>
              <a:tr h="370840">
                <a:tc>
                  <a:txBody>
                    <a:bodyPr/>
                    <a:lstStyle/>
                    <a:p>
                      <a:r>
                        <a:rPr lang="en-US" b="0" dirty="0" err="1" smtClean="0">
                          <a:latin typeface="Courier New"/>
                          <a:cs typeface="Courier New"/>
                        </a:rPr>
                        <a:t>var</a:t>
                      </a:r>
                      <a:r>
                        <a:rPr lang="en-US" b="0" dirty="0" smtClean="0">
                          <a:latin typeface="Courier New"/>
                          <a:cs typeface="Courier New"/>
                        </a:rPr>
                        <a:t> c=</a:t>
                      </a:r>
                      <a:r>
                        <a:rPr lang="en-US" b="0" dirty="0" err="1" smtClean="0">
                          <a:latin typeface="Courier New"/>
                          <a:cs typeface="Courier New"/>
                        </a:rPr>
                        <a:t>document.getElementById</a:t>
                      </a:r>
                      <a:r>
                        <a:rPr lang="en-US" b="0" dirty="0" smtClean="0">
                          <a:latin typeface="Courier New"/>
                          <a:cs typeface="Courier New"/>
                        </a:rPr>
                        <a:t>("</a:t>
                      </a:r>
                      <a:r>
                        <a:rPr lang="en-US" b="0" dirty="0" err="1" smtClean="0">
                          <a:latin typeface="Courier New"/>
                          <a:cs typeface="Courier New"/>
                        </a:rPr>
                        <a:t>myCanvas</a:t>
                      </a:r>
                      <a:r>
                        <a:rPr lang="en-US" b="0" dirty="0" smtClean="0">
                          <a:latin typeface="Courier New"/>
                          <a:cs typeface="Courier New"/>
                        </a:rPr>
                        <a:t>");</a:t>
                      </a:r>
                    </a:p>
                    <a:p>
                      <a:r>
                        <a:rPr lang="en-US" b="0" dirty="0" err="1" smtClean="0">
                          <a:latin typeface="Courier New"/>
                          <a:cs typeface="Courier New"/>
                        </a:rPr>
                        <a:t>var</a:t>
                      </a:r>
                      <a:r>
                        <a:rPr lang="en-US" b="0" dirty="0" smtClean="0">
                          <a:latin typeface="Courier New"/>
                          <a:cs typeface="Courier New"/>
                        </a:rPr>
                        <a:t> </a:t>
                      </a:r>
                      <a:r>
                        <a:rPr lang="en-US" b="0" dirty="0" err="1" smtClean="0">
                          <a:latin typeface="Courier New"/>
                          <a:cs typeface="Courier New"/>
                        </a:rPr>
                        <a:t>ctx</a:t>
                      </a:r>
                      <a:r>
                        <a:rPr lang="en-US" b="0" dirty="0" smtClean="0">
                          <a:latin typeface="Courier New"/>
                          <a:cs typeface="Courier New"/>
                        </a:rPr>
                        <a:t>=</a:t>
                      </a:r>
                      <a:r>
                        <a:rPr lang="en-US" b="0" dirty="0" err="1" smtClean="0">
                          <a:latin typeface="Courier New"/>
                          <a:cs typeface="Courier New"/>
                        </a:rPr>
                        <a:t>c.getContext</a:t>
                      </a:r>
                      <a:r>
                        <a:rPr lang="en-US" b="0" dirty="0" smtClean="0">
                          <a:latin typeface="Courier New"/>
                          <a:cs typeface="Courier New"/>
                        </a:rPr>
                        <a:t>("2d");</a:t>
                      </a:r>
                    </a:p>
                    <a:p>
                      <a:r>
                        <a:rPr lang="en-US" b="0" dirty="0" err="1" smtClean="0">
                          <a:latin typeface="Courier New"/>
                          <a:cs typeface="Courier New"/>
                        </a:rPr>
                        <a:t>ctx.font</a:t>
                      </a:r>
                      <a:r>
                        <a:rPr lang="en-US" b="0" dirty="0" smtClean="0">
                          <a:latin typeface="Courier New"/>
                          <a:cs typeface="Courier New"/>
                        </a:rPr>
                        <a:t>="30px Arial";</a:t>
                      </a:r>
                    </a:p>
                    <a:p>
                      <a:r>
                        <a:rPr lang="en-US" b="0" dirty="0" err="1" smtClean="0">
                          <a:latin typeface="Courier New"/>
                          <a:cs typeface="Courier New"/>
                        </a:rPr>
                        <a:t>ctx.fillText</a:t>
                      </a:r>
                      <a:r>
                        <a:rPr lang="en-US" b="0" dirty="0" smtClean="0">
                          <a:latin typeface="Courier New"/>
                          <a:cs typeface="Courier New"/>
                        </a:rPr>
                        <a:t>("Hello World",10,50);</a:t>
                      </a:r>
                      <a:endParaRPr lang="en-US" b="0" dirty="0">
                        <a:latin typeface="Courier New"/>
                        <a:cs typeface="Courier New"/>
                      </a:endParaRPr>
                    </a:p>
                  </a:txBody>
                  <a:tcPr/>
                </a:tc>
              </a:tr>
            </a:tbl>
          </a:graphicData>
        </a:graphic>
      </p:graphicFrame>
      <p:pic>
        <p:nvPicPr>
          <p:cNvPr id="5" name="Picture 4" descr="canvas_text.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700" y="5328970"/>
            <a:ext cx="2654300" cy="1188721"/>
          </a:xfrm>
          <a:prstGeom prst="rect">
            <a:avLst/>
          </a:prstGeom>
        </p:spPr>
      </p:pic>
    </p:spTree>
    <p:extLst>
      <p:ext uri="{BB962C8B-B14F-4D97-AF65-F5344CB8AC3E}">
        <p14:creationId xmlns:p14="http://schemas.microsoft.com/office/powerpoint/2010/main" val="16119931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Canvas</a:t>
            </a:r>
            <a:endParaRPr lang="en-US" dirty="0"/>
          </a:p>
        </p:txBody>
      </p:sp>
      <p:sp>
        <p:nvSpPr>
          <p:cNvPr id="3" name="Content Placeholder 2"/>
          <p:cNvSpPr>
            <a:spLocks noGrp="1"/>
          </p:cNvSpPr>
          <p:nvPr>
            <p:ph idx="1"/>
          </p:nvPr>
        </p:nvSpPr>
        <p:spPr/>
        <p:txBody>
          <a:bodyPr/>
          <a:lstStyle/>
          <a:p>
            <a:pPr marL="0" indent="0">
              <a:buNone/>
            </a:pPr>
            <a:r>
              <a:rPr lang="en-US" dirty="0" smtClean="0"/>
              <a:t>Using </a:t>
            </a:r>
            <a:r>
              <a:rPr lang="en-US" dirty="0" err="1" smtClean="0"/>
              <a:t>strokeText</a:t>
            </a:r>
            <a:r>
              <a:rPr lang="en-US" dirty="0" smtClean="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0077481"/>
              </p:ext>
            </p:extLst>
          </p:nvPr>
        </p:nvGraphicFramePr>
        <p:xfrm>
          <a:off x="1524000" y="2620960"/>
          <a:ext cx="6096000" cy="1188720"/>
        </p:xfrm>
        <a:graphic>
          <a:graphicData uri="http://schemas.openxmlformats.org/drawingml/2006/table">
            <a:tbl>
              <a:tblPr firstRow="1" bandRow="1">
                <a:tableStyleId>{69CF1AB2-1976-4502-BF36-3FF5EA218861}</a:tableStyleId>
              </a:tblPr>
              <a:tblGrid>
                <a:gridCol w="6096000"/>
              </a:tblGrid>
              <a:tr h="370840">
                <a:tc>
                  <a:txBody>
                    <a:bodyPr/>
                    <a:lstStyle/>
                    <a:p>
                      <a:r>
                        <a:rPr lang="en-US" b="0" dirty="0" err="1" smtClean="0">
                          <a:latin typeface="Courier New"/>
                          <a:cs typeface="Courier New"/>
                        </a:rPr>
                        <a:t>var</a:t>
                      </a:r>
                      <a:r>
                        <a:rPr lang="en-US" b="0" dirty="0" smtClean="0">
                          <a:latin typeface="Courier New"/>
                          <a:cs typeface="Courier New"/>
                        </a:rPr>
                        <a:t> c=</a:t>
                      </a:r>
                      <a:r>
                        <a:rPr lang="en-US" b="0" dirty="0" err="1" smtClean="0">
                          <a:latin typeface="Courier New"/>
                          <a:cs typeface="Courier New"/>
                        </a:rPr>
                        <a:t>document.getElementById</a:t>
                      </a:r>
                      <a:r>
                        <a:rPr lang="en-US" b="0" dirty="0" smtClean="0">
                          <a:latin typeface="Courier New"/>
                          <a:cs typeface="Courier New"/>
                        </a:rPr>
                        <a:t>("</a:t>
                      </a:r>
                      <a:r>
                        <a:rPr lang="en-US" b="0" dirty="0" err="1" smtClean="0">
                          <a:latin typeface="Courier New"/>
                          <a:cs typeface="Courier New"/>
                        </a:rPr>
                        <a:t>myCanvas</a:t>
                      </a:r>
                      <a:r>
                        <a:rPr lang="en-US" b="0" dirty="0" smtClean="0">
                          <a:latin typeface="Courier New"/>
                          <a:cs typeface="Courier New"/>
                        </a:rPr>
                        <a:t>");</a:t>
                      </a:r>
                    </a:p>
                    <a:p>
                      <a:r>
                        <a:rPr lang="en-US" b="0" dirty="0" err="1" smtClean="0">
                          <a:latin typeface="Courier New"/>
                          <a:cs typeface="Courier New"/>
                        </a:rPr>
                        <a:t>var</a:t>
                      </a:r>
                      <a:r>
                        <a:rPr lang="en-US" b="0" dirty="0" smtClean="0">
                          <a:latin typeface="Courier New"/>
                          <a:cs typeface="Courier New"/>
                        </a:rPr>
                        <a:t> </a:t>
                      </a:r>
                      <a:r>
                        <a:rPr lang="en-US" b="0" dirty="0" err="1" smtClean="0">
                          <a:latin typeface="Courier New"/>
                          <a:cs typeface="Courier New"/>
                        </a:rPr>
                        <a:t>ctx</a:t>
                      </a:r>
                      <a:r>
                        <a:rPr lang="en-US" b="0" dirty="0" smtClean="0">
                          <a:latin typeface="Courier New"/>
                          <a:cs typeface="Courier New"/>
                        </a:rPr>
                        <a:t>=</a:t>
                      </a:r>
                      <a:r>
                        <a:rPr lang="en-US" b="0" dirty="0" err="1" smtClean="0">
                          <a:latin typeface="Courier New"/>
                          <a:cs typeface="Courier New"/>
                        </a:rPr>
                        <a:t>c.getContext</a:t>
                      </a:r>
                      <a:r>
                        <a:rPr lang="en-US" b="0" dirty="0" smtClean="0">
                          <a:latin typeface="Courier New"/>
                          <a:cs typeface="Courier New"/>
                        </a:rPr>
                        <a:t>("2d");</a:t>
                      </a:r>
                    </a:p>
                    <a:p>
                      <a:r>
                        <a:rPr lang="en-US" b="0" dirty="0" err="1" smtClean="0">
                          <a:latin typeface="Courier New"/>
                          <a:cs typeface="Courier New"/>
                        </a:rPr>
                        <a:t>ctx.font</a:t>
                      </a:r>
                      <a:r>
                        <a:rPr lang="en-US" b="0" dirty="0" smtClean="0">
                          <a:latin typeface="Courier New"/>
                          <a:cs typeface="Courier New"/>
                        </a:rPr>
                        <a:t>="30px Arial";</a:t>
                      </a:r>
                    </a:p>
                    <a:p>
                      <a:r>
                        <a:rPr lang="en-US" b="0" dirty="0" err="1" smtClean="0">
                          <a:latin typeface="Courier New"/>
                          <a:cs typeface="Courier New"/>
                        </a:rPr>
                        <a:t>ctx.strokeText</a:t>
                      </a:r>
                      <a:r>
                        <a:rPr lang="en-US" b="0" dirty="0" smtClean="0">
                          <a:latin typeface="Courier New"/>
                          <a:cs typeface="Courier New"/>
                        </a:rPr>
                        <a:t>("Hello World",10,50);</a:t>
                      </a:r>
                      <a:endParaRPr lang="en-US" b="0" dirty="0">
                        <a:latin typeface="Courier New"/>
                        <a:cs typeface="Courier New"/>
                      </a:endParaRPr>
                    </a:p>
                  </a:txBody>
                  <a:tcPr/>
                </a:tc>
              </a:tr>
            </a:tbl>
          </a:graphicData>
        </a:graphic>
      </p:graphicFrame>
      <p:pic>
        <p:nvPicPr>
          <p:cNvPr id="5" name="Picture 4" descr="canvas_text_nofill.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4507841"/>
            <a:ext cx="2654300" cy="1409700"/>
          </a:xfrm>
          <a:prstGeom prst="rect">
            <a:avLst/>
          </a:prstGeom>
        </p:spPr>
      </p:pic>
    </p:spTree>
    <p:extLst>
      <p:ext uri="{BB962C8B-B14F-4D97-AF65-F5344CB8AC3E}">
        <p14:creationId xmlns:p14="http://schemas.microsoft.com/office/powerpoint/2010/main" val="19188455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SVG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HTML5 has support for inline SVG.</a:t>
            </a:r>
          </a:p>
          <a:p>
            <a:r>
              <a:rPr lang="en-US" dirty="0" smtClean="0"/>
              <a:t>What is SVG?</a:t>
            </a:r>
          </a:p>
          <a:p>
            <a:pPr lvl="1"/>
            <a:r>
              <a:rPr lang="en-US" dirty="0" smtClean="0"/>
              <a:t>SVG stands for Scalable Vector Graphics</a:t>
            </a:r>
          </a:p>
          <a:p>
            <a:pPr lvl="1"/>
            <a:r>
              <a:rPr lang="en-US" dirty="0" smtClean="0"/>
              <a:t>SVG is used to define vector-based graphics for the Web</a:t>
            </a:r>
          </a:p>
          <a:p>
            <a:pPr lvl="1"/>
            <a:r>
              <a:rPr lang="en-US" dirty="0" smtClean="0"/>
              <a:t>SVG defines the graphics in XML format</a:t>
            </a:r>
          </a:p>
          <a:p>
            <a:pPr lvl="1"/>
            <a:r>
              <a:rPr lang="en-US" dirty="0" smtClean="0"/>
              <a:t>SVG graphics do NOT lose any quality if they are zoomed or resized</a:t>
            </a:r>
          </a:p>
          <a:p>
            <a:pPr lvl="1"/>
            <a:r>
              <a:rPr lang="en-US" dirty="0" smtClean="0"/>
              <a:t>Every element and every attribute in SVG files can be animated</a:t>
            </a:r>
          </a:p>
          <a:p>
            <a:pPr lvl="1"/>
            <a:r>
              <a:rPr lang="en-US" dirty="0" smtClean="0"/>
              <a:t>SVG is a W3C recommendation</a:t>
            </a:r>
            <a:endParaRPr lang="en-US" dirty="0"/>
          </a:p>
        </p:txBody>
      </p:sp>
    </p:spTree>
    <p:extLst>
      <p:ext uri="{BB962C8B-B14F-4D97-AF65-F5344CB8AC3E}">
        <p14:creationId xmlns:p14="http://schemas.microsoft.com/office/powerpoint/2010/main" val="619553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SVG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Advantages of using SVG over other image formats (like JPEG and GIF) are:</a:t>
            </a:r>
          </a:p>
          <a:p>
            <a:pPr lvl="1"/>
            <a:r>
              <a:rPr lang="en-US" dirty="0" smtClean="0"/>
              <a:t>SVG images can be created and edited with any text editor</a:t>
            </a:r>
          </a:p>
          <a:p>
            <a:pPr lvl="1"/>
            <a:r>
              <a:rPr lang="en-US" dirty="0" smtClean="0"/>
              <a:t>SVG images can be searched, indexed, scripted, and compressed</a:t>
            </a:r>
          </a:p>
          <a:p>
            <a:pPr lvl="1"/>
            <a:r>
              <a:rPr lang="en-US" dirty="0" smtClean="0"/>
              <a:t>SVG images are scalable</a:t>
            </a:r>
          </a:p>
          <a:p>
            <a:pPr lvl="1"/>
            <a:r>
              <a:rPr lang="en-US" dirty="0" smtClean="0"/>
              <a:t>SVG images can be printed with high quality at any resolution</a:t>
            </a:r>
          </a:p>
          <a:p>
            <a:pPr lvl="1"/>
            <a:r>
              <a:rPr lang="en-US" dirty="0" smtClean="0"/>
              <a:t>SVG images are </a:t>
            </a:r>
            <a:r>
              <a:rPr lang="en-US" dirty="0" err="1" smtClean="0"/>
              <a:t>zoomable</a:t>
            </a:r>
            <a:r>
              <a:rPr lang="en-US" dirty="0" smtClean="0"/>
              <a:t> (and the image can be zoomed without degradation)</a:t>
            </a:r>
            <a:endParaRPr lang="en-US" dirty="0"/>
          </a:p>
        </p:txBody>
      </p:sp>
    </p:spTree>
    <p:extLst>
      <p:ext uri="{BB962C8B-B14F-4D97-AF65-F5344CB8AC3E}">
        <p14:creationId xmlns:p14="http://schemas.microsoft.com/office/powerpoint/2010/main" val="12954951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SVG</a:t>
            </a:r>
            <a:endParaRPr lang="en-US" dirty="0"/>
          </a:p>
        </p:txBody>
      </p:sp>
      <p:sp>
        <p:nvSpPr>
          <p:cNvPr id="3" name="Content Placeholder 2"/>
          <p:cNvSpPr>
            <a:spLocks noGrp="1"/>
          </p:cNvSpPr>
          <p:nvPr>
            <p:ph idx="1"/>
          </p:nvPr>
        </p:nvSpPr>
        <p:spPr>
          <a:xfrm>
            <a:off x="457200" y="1416612"/>
            <a:ext cx="8229600" cy="4525963"/>
          </a:xfrm>
        </p:spPr>
        <p:txBody>
          <a:bodyPr/>
          <a:lstStyle/>
          <a:p>
            <a:r>
              <a:rPr lang="en-US" dirty="0" smtClean="0"/>
              <a:t>Internet Explorer 9+, Firefox, Opera, Chrome, and Safari support inline SVG. </a:t>
            </a:r>
          </a:p>
          <a:p>
            <a:r>
              <a:rPr lang="en-US" dirty="0" smtClean="0"/>
              <a:t>Embed SVG Directly Into HTML Pages</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5165265"/>
              </p:ext>
            </p:extLst>
          </p:nvPr>
        </p:nvGraphicFramePr>
        <p:xfrm>
          <a:off x="284649" y="3232944"/>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US" b="0" dirty="0" smtClean="0">
                          <a:latin typeface="Courier New"/>
                          <a:cs typeface="Courier New"/>
                        </a:rPr>
                        <a:t>&lt;!DOCTYPE html&gt;</a:t>
                      </a:r>
                    </a:p>
                    <a:p>
                      <a:r>
                        <a:rPr lang="en-US" b="0" dirty="0" smtClean="0">
                          <a:latin typeface="Courier New"/>
                          <a:cs typeface="Courier New"/>
                        </a:rPr>
                        <a:t>&lt;html&gt;</a:t>
                      </a:r>
                    </a:p>
                    <a:p>
                      <a:r>
                        <a:rPr lang="en-US" b="0" dirty="0" smtClean="0">
                          <a:latin typeface="Courier New"/>
                          <a:cs typeface="Courier New"/>
                        </a:rPr>
                        <a:t>&lt;body&gt;</a:t>
                      </a:r>
                    </a:p>
                    <a:p>
                      <a:r>
                        <a:rPr lang="en-US" b="0" dirty="0" smtClean="0">
                          <a:latin typeface="Courier New"/>
                          <a:cs typeface="Courier New"/>
                        </a:rPr>
                        <a:t>&lt;</a:t>
                      </a:r>
                      <a:r>
                        <a:rPr lang="en-US" b="0" dirty="0" err="1" smtClean="0">
                          <a:latin typeface="Courier New"/>
                          <a:cs typeface="Courier New"/>
                        </a:rPr>
                        <a:t>svg</a:t>
                      </a:r>
                      <a:r>
                        <a:rPr lang="en-US" b="0" dirty="0" smtClean="0">
                          <a:latin typeface="Courier New"/>
                          <a:cs typeface="Courier New"/>
                        </a:rPr>
                        <a:t> </a:t>
                      </a:r>
                      <a:r>
                        <a:rPr lang="en-US" b="0" dirty="0" err="1" smtClean="0">
                          <a:latin typeface="Courier New"/>
                          <a:cs typeface="Courier New"/>
                        </a:rPr>
                        <a:t>xmlns</a:t>
                      </a:r>
                      <a:r>
                        <a:rPr lang="en-US" b="0" dirty="0" smtClean="0">
                          <a:latin typeface="Courier New"/>
                          <a:cs typeface="Courier New"/>
                        </a:rPr>
                        <a:t>="http://www.w3.org/2000/</a:t>
                      </a:r>
                      <a:r>
                        <a:rPr lang="en-US" b="0" dirty="0" err="1" smtClean="0">
                          <a:latin typeface="Courier New"/>
                          <a:cs typeface="Courier New"/>
                        </a:rPr>
                        <a:t>svg</a:t>
                      </a:r>
                      <a:r>
                        <a:rPr lang="en-US" b="0" dirty="0" smtClean="0">
                          <a:latin typeface="Courier New"/>
                          <a:cs typeface="Courier New"/>
                        </a:rPr>
                        <a:t>" version="1.1" height="190"&gt;</a:t>
                      </a:r>
                    </a:p>
                    <a:p>
                      <a:r>
                        <a:rPr lang="en-US" b="0" dirty="0" smtClean="0">
                          <a:latin typeface="Courier New"/>
                          <a:cs typeface="Courier New"/>
                        </a:rPr>
                        <a:t>  &lt;polygon points="100,10 40,180 190,60 10,60 160,180"</a:t>
                      </a:r>
                    </a:p>
                    <a:p>
                      <a:r>
                        <a:rPr lang="en-US" b="0" dirty="0" smtClean="0">
                          <a:latin typeface="Courier New"/>
                          <a:cs typeface="Courier New"/>
                        </a:rPr>
                        <a:t>  style="fill:lime;stroke:purple;stroke-width:5;fill-rule:evenodd;"&gt;</a:t>
                      </a:r>
                    </a:p>
                    <a:p>
                      <a:r>
                        <a:rPr lang="en-US" b="0" dirty="0" smtClean="0">
                          <a:latin typeface="Courier New"/>
                          <a:cs typeface="Courier New"/>
                        </a:rPr>
                        <a:t>&lt;/</a:t>
                      </a:r>
                      <a:r>
                        <a:rPr lang="en-US" b="0" dirty="0" err="1" smtClean="0">
                          <a:latin typeface="Courier New"/>
                          <a:cs typeface="Courier New"/>
                        </a:rPr>
                        <a:t>svg</a:t>
                      </a:r>
                      <a:r>
                        <a:rPr lang="en-US" b="0" dirty="0" smtClean="0">
                          <a:latin typeface="Courier New"/>
                          <a:cs typeface="Courier New"/>
                        </a:rPr>
                        <a:t>&gt;</a:t>
                      </a:r>
                    </a:p>
                    <a:p>
                      <a:r>
                        <a:rPr lang="en-US" b="0" dirty="0" smtClean="0">
                          <a:latin typeface="Courier New"/>
                          <a:cs typeface="Courier New"/>
                        </a:rPr>
                        <a:t>&lt;/body&gt;</a:t>
                      </a:r>
                    </a:p>
                    <a:p>
                      <a:r>
                        <a:rPr lang="en-US" b="0" dirty="0" smtClean="0">
                          <a:latin typeface="Courier New"/>
                          <a:cs typeface="Courier New"/>
                        </a:rPr>
                        <a:t>&lt;/html&gt;</a:t>
                      </a:r>
                      <a:endParaRPr lang="en-US" b="0" dirty="0">
                        <a:latin typeface="Courier New"/>
                        <a:cs typeface="Courier New"/>
                      </a:endParaRPr>
                    </a:p>
                  </a:txBody>
                  <a:tcPr/>
                </a:tc>
              </a:tr>
            </a:tbl>
          </a:graphicData>
        </a:graphic>
      </p:graphicFrame>
      <p:pic>
        <p:nvPicPr>
          <p:cNvPr id="6" name="Picture 5" descr="svg_stars.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194" y="3606238"/>
            <a:ext cx="2540000" cy="2578100"/>
          </a:xfrm>
          <a:prstGeom prst="rect">
            <a:avLst/>
          </a:prstGeom>
        </p:spPr>
      </p:pic>
    </p:spTree>
    <p:extLst>
      <p:ext uri="{BB962C8B-B14F-4D97-AF65-F5344CB8AC3E}">
        <p14:creationId xmlns:p14="http://schemas.microsoft.com/office/powerpoint/2010/main" val="176627497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HTML5 Introduction</a:t>
            </a:r>
          </a:p>
          <a:p>
            <a:r>
              <a:rPr lang="en-US" dirty="0" smtClean="0"/>
              <a:t>HTML5 New Elements</a:t>
            </a:r>
          </a:p>
          <a:p>
            <a:r>
              <a:rPr lang="en-US" dirty="0" smtClean="0"/>
              <a:t>HTML5 Canvas</a:t>
            </a:r>
          </a:p>
          <a:p>
            <a:r>
              <a:rPr lang="en-US" dirty="0" smtClean="0"/>
              <a:t>HTML5 SVG</a:t>
            </a:r>
          </a:p>
          <a:p>
            <a:r>
              <a:rPr lang="en-US" dirty="0" smtClean="0"/>
              <a:t>HTML5 Drag/Drop</a:t>
            </a:r>
          </a:p>
          <a:p>
            <a:r>
              <a:rPr lang="en-US" dirty="0" smtClean="0"/>
              <a:t>HTML5 </a:t>
            </a:r>
            <a:r>
              <a:rPr lang="en-US" dirty="0" err="1" smtClean="0"/>
              <a:t>Geolocation</a:t>
            </a:r>
            <a:endParaRPr lang="en-US" dirty="0"/>
          </a:p>
          <a:p>
            <a:r>
              <a:rPr lang="en-US" dirty="0" smtClean="0"/>
              <a:t>HTML5 Video</a:t>
            </a:r>
          </a:p>
          <a:p>
            <a:r>
              <a:rPr lang="en-US" dirty="0" smtClean="0"/>
              <a:t>HTML5 Audio</a:t>
            </a:r>
          </a:p>
          <a:p>
            <a:r>
              <a:rPr lang="en-US" dirty="0" smtClean="0"/>
              <a:t>HTML5 Input Types</a:t>
            </a:r>
          </a:p>
          <a:p>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289804203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SVG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Differences Between SVG and Canvas</a:t>
            </a:r>
          </a:p>
          <a:p>
            <a:pPr lvl="1"/>
            <a:r>
              <a:rPr lang="en-US" dirty="0" smtClean="0"/>
              <a:t>SVG is a language for describing 2D graphics in XML.</a:t>
            </a:r>
          </a:p>
          <a:p>
            <a:pPr lvl="1"/>
            <a:r>
              <a:rPr lang="en-US" dirty="0" smtClean="0"/>
              <a:t>Canvas draws 2D graphics, on the fly (with a JavaScript).</a:t>
            </a:r>
          </a:p>
          <a:p>
            <a:pPr lvl="1"/>
            <a:r>
              <a:rPr lang="en-US" dirty="0" smtClean="0"/>
              <a:t>SVG is XML based, which means that every element is available within the SVG DOM. You can attach JavaScript event handlers for an element.</a:t>
            </a:r>
          </a:p>
          <a:p>
            <a:pPr lvl="1"/>
            <a:r>
              <a:rPr lang="en-US" dirty="0" smtClean="0"/>
              <a:t>In SVG, each drawn shape is remembered as an object. If attributes of an SVG object are changed, the browser can automatically re-render the shape.</a:t>
            </a:r>
          </a:p>
          <a:p>
            <a:pPr lvl="1"/>
            <a:r>
              <a:rPr lang="en-US" dirty="0" smtClean="0"/>
              <a:t>Canvas is rendered pixel by pixel. In canvas, once the graphic is drawn, it is forgotten by the browser. If its position should be changed, the entire scene needs to be redrawn, including any objects that might have been covered by the graphic.</a:t>
            </a:r>
            <a:endParaRPr lang="en-US" dirty="0"/>
          </a:p>
        </p:txBody>
      </p:sp>
    </p:spTree>
    <p:extLst>
      <p:ext uri="{BB962C8B-B14F-4D97-AF65-F5344CB8AC3E}">
        <p14:creationId xmlns:p14="http://schemas.microsoft.com/office/powerpoint/2010/main" val="354161934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Canvas</a:t>
            </a:r>
            <a:endParaRPr lang="en-US" dirty="0"/>
          </a:p>
        </p:txBody>
      </p:sp>
      <p:pic>
        <p:nvPicPr>
          <p:cNvPr id="4" name="Content Placeholder 3" descr="svg_canvas_difference.tiff"/>
          <p:cNvPicPr>
            <a:picLocks noGrp="1" noChangeAspect="1"/>
          </p:cNvPicPr>
          <p:nvPr>
            <p:ph idx="1"/>
          </p:nvPr>
        </p:nvPicPr>
        <p:blipFill>
          <a:blip r:embed="rId2">
            <a:extLst>
              <a:ext uri="{28A0092B-C50C-407E-A947-70E740481C1C}">
                <a14:useLocalDpi xmlns:a14="http://schemas.microsoft.com/office/drawing/2010/main" val="0"/>
              </a:ext>
            </a:extLst>
          </a:blip>
          <a:srcRect t="-29246" b="-29246"/>
          <a:stretch>
            <a:fillRect/>
          </a:stretch>
        </p:blipFill>
        <p:spPr/>
      </p:pic>
    </p:spTree>
    <p:extLst>
      <p:ext uri="{BB962C8B-B14F-4D97-AF65-F5344CB8AC3E}">
        <p14:creationId xmlns:p14="http://schemas.microsoft.com/office/powerpoint/2010/main" val="14547223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Drag &amp; Drop</a:t>
            </a:r>
            <a:endParaRPr lang="en-US" dirty="0"/>
          </a:p>
        </p:txBody>
      </p:sp>
      <p:sp>
        <p:nvSpPr>
          <p:cNvPr id="3" name="Content Placeholder 2"/>
          <p:cNvSpPr>
            <a:spLocks noGrp="1"/>
          </p:cNvSpPr>
          <p:nvPr>
            <p:ph idx="1"/>
          </p:nvPr>
        </p:nvSpPr>
        <p:spPr/>
        <p:txBody>
          <a:bodyPr>
            <a:normAutofit lnSpcReduction="10000"/>
          </a:bodyPr>
          <a:lstStyle/>
          <a:p>
            <a:r>
              <a:rPr lang="en-US" dirty="0" smtClean="0"/>
              <a:t>Drag and drop is a part of the HTML5 standard. </a:t>
            </a:r>
          </a:p>
          <a:p>
            <a:r>
              <a:rPr lang="en-US" dirty="0" smtClean="0"/>
              <a:t>Drag and drop is a very common feature. It is when you "grab" an object and drag it to a different location.</a:t>
            </a:r>
          </a:p>
          <a:p>
            <a:r>
              <a:rPr lang="en-US" dirty="0" smtClean="0"/>
              <a:t>In HTML5, drag and drop is part of the standard, and any element can be </a:t>
            </a:r>
            <a:r>
              <a:rPr lang="en-US" dirty="0" err="1" smtClean="0"/>
              <a:t>draggable</a:t>
            </a:r>
            <a:r>
              <a:rPr lang="en-US" dirty="0" smtClean="0"/>
              <a:t>.</a:t>
            </a:r>
          </a:p>
          <a:p>
            <a:r>
              <a:rPr lang="en-US" dirty="0" smtClean="0"/>
              <a:t>Internet Explorer 9+, Firefox, Opera, Chrome, and Safari support drag and drop.</a:t>
            </a:r>
            <a:endParaRPr lang="en-US" dirty="0"/>
          </a:p>
        </p:txBody>
      </p:sp>
    </p:spTree>
    <p:extLst>
      <p:ext uri="{BB962C8B-B14F-4D97-AF65-F5344CB8AC3E}">
        <p14:creationId xmlns:p14="http://schemas.microsoft.com/office/powerpoint/2010/main" val="266890380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Drag &amp; Drop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7984495"/>
              </p:ext>
            </p:extLst>
          </p:nvPr>
        </p:nvGraphicFramePr>
        <p:xfrm>
          <a:off x="488950" y="1425575"/>
          <a:ext cx="8229600" cy="5029199"/>
        </p:xfrm>
        <a:graphic>
          <a:graphicData uri="http://schemas.openxmlformats.org/drawingml/2006/table">
            <a:tbl>
              <a:tblPr firstRow="1" bandRow="1">
                <a:tableStyleId>{69CF1AB2-1976-4502-BF36-3FF5EA218861}</a:tableStyleId>
              </a:tblPr>
              <a:tblGrid>
                <a:gridCol w="8229600"/>
              </a:tblGrid>
              <a:tr h="370840">
                <a:tc>
                  <a:txBody>
                    <a:bodyPr/>
                    <a:lstStyle/>
                    <a:p>
                      <a:r>
                        <a:rPr lang="en-US" sz="1200" b="0" dirty="0" smtClean="0">
                          <a:latin typeface="Courier New"/>
                          <a:cs typeface="Courier New"/>
                        </a:rPr>
                        <a:t>&lt;!DOCTYPE HTML&gt;</a:t>
                      </a:r>
                    </a:p>
                    <a:p>
                      <a:r>
                        <a:rPr lang="en-US" sz="1200" b="0" dirty="0" smtClean="0">
                          <a:latin typeface="Courier New"/>
                          <a:cs typeface="Courier New"/>
                        </a:rPr>
                        <a:t>&lt;html&gt;</a:t>
                      </a:r>
                    </a:p>
                    <a:p>
                      <a:r>
                        <a:rPr lang="en-US" sz="1200" b="0" dirty="0" smtClean="0">
                          <a:latin typeface="Courier New"/>
                          <a:cs typeface="Courier New"/>
                        </a:rPr>
                        <a:t>&lt;head&gt;</a:t>
                      </a:r>
                    </a:p>
                    <a:p>
                      <a:r>
                        <a:rPr lang="en-US" sz="1200" b="0" dirty="0" smtClean="0">
                          <a:latin typeface="Courier New"/>
                          <a:cs typeface="Courier New"/>
                        </a:rPr>
                        <a:t>&lt;script&gt;</a:t>
                      </a:r>
                    </a:p>
                    <a:p>
                      <a:r>
                        <a:rPr lang="en-US" sz="1200" b="0" dirty="0" smtClean="0">
                          <a:latin typeface="Courier New"/>
                          <a:cs typeface="Courier New"/>
                        </a:rPr>
                        <a:t>function </a:t>
                      </a:r>
                      <a:r>
                        <a:rPr lang="en-US" sz="1200" b="0" dirty="0" err="1" smtClean="0">
                          <a:latin typeface="Courier New"/>
                          <a:cs typeface="Courier New"/>
                        </a:rPr>
                        <a:t>allowDrop</a:t>
                      </a:r>
                      <a:r>
                        <a:rPr lang="en-US" sz="1200" b="0" dirty="0" smtClean="0">
                          <a:latin typeface="Courier New"/>
                          <a:cs typeface="Courier New"/>
                        </a:rPr>
                        <a:t>(</a:t>
                      </a:r>
                      <a:r>
                        <a:rPr lang="en-US" sz="1200" b="0" dirty="0" err="1" smtClean="0">
                          <a:latin typeface="Courier New"/>
                          <a:cs typeface="Courier New"/>
                        </a:rPr>
                        <a:t>ev</a:t>
                      </a:r>
                      <a:r>
                        <a:rPr lang="en-US" sz="1200" b="0" dirty="0" smtClean="0">
                          <a:latin typeface="Courier New"/>
                          <a:cs typeface="Courier New"/>
                        </a:rPr>
                        <a:t>)</a:t>
                      </a:r>
                    </a:p>
                    <a:p>
                      <a:r>
                        <a:rPr lang="en-US" sz="1200" b="0" dirty="0" smtClean="0">
                          <a:latin typeface="Courier New"/>
                          <a:cs typeface="Courier New"/>
                        </a:rPr>
                        <a:t>{</a:t>
                      </a:r>
                    </a:p>
                    <a:p>
                      <a:r>
                        <a:rPr lang="en-US" sz="1200" b="0" dirty="0" smtClean="0">
                          <a:latin typeface="Courier New"/>
                          <a:cs typeface="Courier New"/>
                        </a:rPr>
                        <a:t>	</a:t>
                      </a:r>
                      <a:r>
                        <a:rPr lang="en-US" sz="1200" b="0" dirty="0" err="1" smtClean="0">
                          <a:latin typeface="Courier New"/>
                          <a:cs typeface="Courier New"/>
                        </a:rPr>
                        <a:t>ev.preventDefault</a:t>
                      </a:r>
                      <a:r>
                        <a:rPr lang="en-US" sz="1200" b="0" dirty="0" smtClean="0">
                          <a:latin typeface="Courier New"/>
                          <a:cs typeface="Courier New"/>
                        </a:rPr>
                        <a:t>();</a:t>
                      </a:r>
                    </a:p>
                    <a:p>
                      <a:r>
                        <a:rPr lang="en-US" sz="1200" b="0" dirty="0" smtClean="0">
                          <a:latin typeface="Courier New"/>
                          <a:cs typeface="Courier New"/>
                        </a:rPr>
                        <a:t>}</a:t>
                      </a:r>
                    </a:p>
                    <a:p>
                      <a:r>
                        <a:rPr lang="en-US" sz="1200" b="0" dirty="0" smtClean="0">
                          <a:latin typeface="Courier New"/>
                          <a:cs typeface="Courier New"/>
                        </a:rPr>
                        <a:t>function drag(</a:t>
                      </a:r>
                      <a:r>
                        <a:rPr lang="en-US" sz="1200" b="0" dirty="0" err="1" smtClean="0">
                          <a:latin typeface="Courier New"/>
                          <a:cs typeface="Courier New"/>
                        </a:rPr>
                        <a:t>ev</a:t>
                      </a:r>
                      <a:r>
                        <a:rPr lang="en-US" sz="1200" b="0" dirty="0" smtClean="0">
                          <a:latin typeface="Courier New"/>
                          <a:cs typeface="Courier New"/>
                        </a:rPr>
                        <a:t>)</a:t>
                      </a:r>
                    </a:p>
                    <a:p>
                      <a:r>
                        <a:rPr lang="en-US" sz="1200" b="0" dirty="0" smtClean="0">
                          <a:latin typeface="Courier New"/>
                          <a:cs typeface="Courier New"/>
                        </a:rPr>
                        <a:t>{</a:t>
                      </a:r>
                    </a:p>
                    <a:p>
                      <a:r>
                        <a:rPr lang="en-US" sz="1200" b="0" dirty="0" smtClean="0">
                          <a:latin typeface="Courier New"/>
                          <a:cs typeface="Courier New"/>
                        </a:rPr>
                        <a:t>	</a:t>
                      </a:r>
                      <a:r>
                        <a:rPr lang="en-US" sz="1200" b="0" dirty="0" err="1" smtClean="0">
                          <a:latin typeface="Courier New"/>
                          <a:cs typeface="Courier New"/>
                        </a:rPr>
                        <a:t>ev.dataTransfer.setData</a:t>
                      </a:r>
                      <a:r>
                        <a:rPr lang="en-US" sz="1200" b="0" dirty="0" smtClean="0">
                          <a:latin typeface="Courier New"/>
                          <a:cs typeface="Courier New"/>
                        </a:rPr>
                        <a:t>("Text",</a:t>
                      </a:r>
                      <a:r>
                        <a:rPr lang="en-US" sz="1200" b="0" dirty="0" err="1" smtClean="0">
                          <a:latin typeface="Courier New"/>
                          <a:cs typeface="Courier New"/>
                        </a:rPr>
                        <a:t>ev.target.id</a:t>
                      </a:r>
                      <a:r>
                        <a:rPr lang="en-US" sz="1200" b="0" dirty="0" smtClean="0">
                          <a:latin typeface="Courier New"/>
                          <a:cs typeface="Courier New"/>
                        </a:rPr>
                        <a:t>);</a:t>
                      </a:r>
                    </a:p>
                    <a:p>
                      <a:r>
                        <a:rPr lang="en-US" sz="1200" b="0" dirty="0" smtClean="0">
                          <a:latin typeface="Courier New"/>
                          <a:cs typeface="Courier New"/>
                        </a:rPr>
                        <a:t>}</a:t>
                      </a:r>
                    </a:p>
                    <a:p>
                      <a:r>
                        <a:rPr lang="en-US" sz="1200" b="0" dirty="0" smtClean="0">
                          <a:latin typeface="Courier New"/>
                          <a:cs typeface="Courier New"/>
                        </a:rPr>
                        <a:t>function drop(</a:t>
                      </a:r>
                      <a:r>
                        <a:rPr lang="en-US" sz="1200" b="0" dirty="0" err="1" smtClean="0">
                          <a:latin typeface="Courier New"/>
                          <a:cs typeface="Courier New"/>
                        </a:rPr>
                        <a:t>ev</a:t>
                      </a:r>
                      <a:r>
                        <a:rPr lang="en-US" sz="1200" b="0" dirty="0" smtClean="0">
                          <a:latin typeface="Courier New"/>
                          <a:cs typeface="Courier New"/>
                        </a:rPr>
                        <a:t>)</a:t>
                      </a:r>
                    </a:p>
                    <a:p>
                      <a:r>
                        <a:rPr lang="en-US" sz="1200" b="0" dirty="0" smtClean="0">
                          <a:latin typeface="Courier New"/>
                          <a:cs typeface="Courier New"/>
                        </a:rPr>
                        <a:t>{</a:t>
                      </a:r>
                    </a:p>
                    <a:p>
                      <a:r>
                        <a:rPr lang="en-US" sz="1200" b="0" dirty="0" smtClean="0">
                          <a:latin typeface="Courier New"/>
                          <a:cs typeface="Courier New"/>
                        </a:rPr>
                        <a:t>	</a:t>
                      </a:r>
                      <a:r>
                        <a:rPr lang="en-US" sz="1200" b="0" dirty="0" err="1" smtClean="0">
                          <a:latin typeface="Courier New"/>
                          <a:cs typeface="Courier New"/>
                        </a:rPr>
                        <a:t>ev.preventDefault</a:t>
                      </a:r>
                      <a:r>
                        <a:rPr lang="en-US" sz="1200" b="0" dirty="0" smtClean="0">
                          <a:latin typeface="Courier New"/>
                          <a:cs typeface="Courier New"/>
                        </a:rPr>
                        <a:t>();</a:t>
                      </a:r>
                    </a:p>
                    <a:p>
                      <a:r>
                        <a:rPr lang="en-US" sz="1200" b="0" dirty="0" smtClean="0">
                          <a:latin typeface="Courier New"/>
                          <a:cs typeface="Courier New"/>
                        </a:rPr>
                        <a:t>	</a:t>
                      </a:r>
                      <a:r>
                        <a:rPr lang="en-US" sz="1200" b="0" dirty="0" err="1" smtClean="0">
                          <a:latin typeface="Courier New"/>
                          <a:cs typeface="Courier New"/>
                        </a:rPr>
                        <a:t>var</a:t>
                      </a:r>
                      <a:r>
                        <a:rPr lang="en-US" sz="1200" b="0" dirty="0" smtClean="0">
                          <a:latin typeface="Courier New"/>
                          <a:cs typeface="Courier New"/>
                        </a:rPr>
                        <a:t> data=</a:t>
                      </a:r>
                      <a:r>
                        <a:rPr lang="en-US" sz="1200" b="0" dirty="0" err="1" smtClean="0">
                          <a:latin typeface="Courier New"/>
                          <a:cs typeface="Courier New"/>
                        </a:rPr>
                        <a:t>ev.dataTransfer.getData</a:t>
                      </a:r>
                      <a:r>
                        <a:rPr lang="en-US" sz="1200" b="0" dirty="0" smtClean="0">
                          <a:latin typeface="Courier New"/>
                          <a:cs typeface="Courier New"/>
                        </a:rPr>
                        <a:t>("Text");</a:t>
                      </a:r>
                    </a:p>
                    <a:p>
                      <a:r>
                        <a:rPr lang="en-US" sz="1200" b="0" dirty="0" smtClean="0">
                          <a:latin typeface="Courier New"/>
                          <a:cs typeface="Courier New"/>
                        </a:rPr>
                        <a:t>	</a:t>
                      </a:r>
                      <a:r>
                        <a:rPr lang="en-US" sz="1200" b="0" dirty="0" err="1" smtClean="0">
                          <a:latin typeface="Courier New"/>
                          <a:cs typeface="Courier New"/>
                        </a:rPr>
                        <a:t>ev.target.appendChild</a:t>
                      </a:r>
                      <a:r>
                        <a:rPr lang="en-US" sz="1200" b="0" dirty="0" smtClean="0">
                          <a:latin typeface="Courier New"/>
                          <a:cs typeface="Courier New"/>
                        </a:rPr>
                        <a:t>(</a:t>
                      </a:r>
                      <a:r>
                        <a:rPr lang="en-US" sz="1200" b="0" dirty="0" err="1" smtClean="0">
                          <a:latin typeface="Courier New"/>
                          <a:cs typeface="Courier New"/>
                        </a:rPr>
                        <a:t>document.getElementById</a:t>
                      </a:r>
                      <a:r>
                        <a:rPr lang="en-US" sz="1200" b="0" dirty="0" smtClean="0">
                          <a:latin typeface="Courier New"/>
                          <a:cs typeface="Courier New"/>
                        </a:rPr>
                        <a:t>(data));</a:t>
                      </a:r>
                    </a:p>
                    <a:p>
                      <a:r>
                        <a:rPr lang="en-US" sz="1200" b="0" dirty="0" smtClean="0">
                          <a:latin typeface="Courier New"/>
                          <a:cs typeface="Courier New"/>
                        </a:rPr>
                        <a:t>}</a:t>
                      </a:r>
                    </a:p>
                    <a:p>
                      <a:r>
                        <a:rPr lang="en-US" sz="1200" b="0" dirty="0" smtClean="0">
                          <a:latin typeface="Courier New"/>
                          <a:cs typeface="Courier New"/>
                        </a:rPr>
                        <a:t>&lt;/script&gt;</a:t>
                      </a:r>
                    </a:p>
                    <a:p>
                      <a:r>
                        <a:rPr lang="en-US" sz="1200" b="0" dirty="0" smtClean="0">
                          <a:latin typeface="Courier New"/>
                          <a:cs typeface="Courier New"/>
                        </a:rPr>
                        <a:t>&lt;/head&gt;</a:t>
                      </a:r>
                    </a:p>
                    <a:p>
                      <a:r>
                        <a:rPr lang="en-US" sz="1200" b="0" dirty="0" smtClean="0">
                          <a:latin typeface="Courier New"/>
                          <a:cs typeface="Courier New"/>
                        </a:rPr>
                        <a:t>&lt;body&gt;</a:t>
                      </a:r>
                    </a:p>
                    <a:p>
                      <a:r>
                        <a:rPr lang="en-US" sz="1200" b="0" dirty="0" smtClean="0">
                          <a:latin typeface="Courier New"/>
                          <a:cs typeface="Courier New"/>
                        </a:rPr>
                        <a:t>&lt;div id="div1" </a:t>
                      </a:r>
                      <a:r>
                        <a:rPr lang="en-US" sz="1200" b="0" dirty="0" err="1" smtClean="0">
                          <a:latin typeface="Courier New"/>
                          <a:cs typeface="Courier New"/>
                        </a:rPr>
                        <a:t>ondrop</a:t>
                      </a:r>
                      <a:r>
                        <a:rPr lang="en-US" sz="1200" b="0" dirty="0" smtClean="0">
                          <a:latin typeface="Courier New"/>
                          <a:cs typeface="Courier New"/>
                        </a:rPr>
                        <a:t>="drop(event)"</a:t>
                      </a:r>
                    </a:p>
                    <a:p>
                      <a:r>
                        <a:rPr lang="en-US" sz="1200" b="0" dirty="0" err="1" smtClean="0">
                          <a:latin typeface="Courier New"/>
                          <a:cs typeface="Courier New"/>
                        </a:rPr>
                        <a:t>ondragover</a:t>
                      </a:r>
                      <a:r>
                        <a:rPr lang="en-US" sz="1200" b="0" dirty="0" smtClean="0">
                          <a:latin typeface="Courier New"/>
                          <a:cs typeface="Courier New"/>
                        </a:rPr>
                        <a:t>="</a:t>
                      </a:r>
                      <a:r>
                        <a:rPr lang="en-US" sz="1200" b="0" dirty="0" err="1" smtClean="0">
                          <a:latin typeface="Courier New"/>
                          <a:cs typeface="Courier New"/>
                        </a:rPr>
                        <a:t>allowDrop</a:t>
                      </a:r>
                      <a:r>
                        <a:rPr lang="en-US" sz="1200" b="0" dirty="0" smtClean="0">
                          <a:latin typeface="Courier New"/>
                          <a:cs typeface="Courier New"/>
                        </a:rPr>
                        <a:t>(event)"&gt;&lt;/div&gt;</a:t>
                      </a:r>
                    </a:p>
                    <a:p>
                      <a:r>
                        <a:rPr lang="en-US" sz="1200" b="0" dirty="0" smtClean="0">
                          <a:latin typeface="Courier New"/>
                          <a:cs typeface="Courier New"/>
                        </a:rPr>
                        <a:t>&lt;</a:t>
                      </a:r>
                      <a:r>
                        <a:rPr lang="en-US" sz="1200" b="0" dirty="0" err="1" smtClean="0">
                          <a:latin typeface="Courier New"/>
                          <a:cs typeface="Courier New"/>
                        </a:rPr>
                        <a:t>img</a:t>
                      </a:r>
                      <a:r>
                        <a:rPr lang="en-US" sz="1200" b="0" dirty="0" smtClean="0">
                          <a:latin typeface="Courier New"/>
                          <a:cs typeface="Courier New"/>
                        </a:rPr>
                        <a:t> id="drag1" </a:t>
                      </a:r>
                      <a:r>
                        <a:rPr lang="en-US" sz="1200" b="0" dirty="0" err="1" smtClean="0">
                          <a:latin typeface="Courier New"/>
                          <a:cs typeface="Courier New"/>
                        </a:rPr>
                        <a:t>src</a:t>
                      </a:r>
                      <a:r>
                        <a:rPr lang="en-US" sz="1200" b="0" dirty="0" smtClean="0">
                          <a:latin typeface="Courier New"/>
                          <a:cs typeface="Courier New"/>
                        </a:rPr>
                        <a:t>="</a:t>
                      </a:r>
                      <a:r>
                        <a:rPr lang="en-US" sz="1200" b="0" dirty="0" err="1" smtClean="0">
                          <a:latin typeface="Courier New"/>
                          <a:cs typeface="Courier New"/>
                        </a:rPr>
                        <a:t>img_logo.gif</a:t>
                      </a:r>
                      <a:r>
                        <a:rPr lang="en-US" sz="1200" b="0" dirty="0" smtClean="0">
                          <a:latin typeface="Courier New"/>
                          <a:cs typeface="Courier New"/>
                        </a:rPr>
                        <a:t>" </a:t>
                      </a:r>
                      <a:r>
                        <a:rPr lang="en-US" sz="1200" b="0" dirty="0" err="1" smtClean="0">
                          <a:latin typeface="Courier New"/>
                          <a:cs typeface="Courier New"/>
                        </a:rPr>
                        <a:t>draggable</a:t>
                      </a:r>
                      <a:r>
                        <a:rPr lang="en-US" sz="1200" b="0" dirty="0" smtClean="0">
                          <a:latin typeface="Courier New"/>
                          <a:cs typeface="Courier New"/>
                        </a:rPr>
                        <a:t>="true"</a:t>
                      </a:r>
                    </a:p>
                    <a:p>
                      <a:r>
                        <a:rPr lang="en-US" sz="1200" b="0" dirty="0" err="1" smtClean="0">
                          <a:latin typeface="Courier New"/>
                          <a:cs typeface="Courier New"/>
                        </a:rPr>
                        <a:t>ondragstart</a:t>
                      </a:r>
                      <a:r>
                        <a:rPr lang="en-US" sz="1200" b="0" dirty="0" smtClean="0">
                          <a:latin typeface="Courier New"/>
                          <a:cs typeface="Courier New"/>
                        </a:rPr>
                        <a:t>="drag(event)" width="336" height="69”&gt;</a:t>
                      </a:r>
                    </a:p>
                    <a:p>
                      <a:r>
                        <a:rPr lang="en-US" sz="1200" b="0" dirty="0" smtClean="0">
                          <a:latin typeface="Courier New"/>
                          <a:cs typeface="Courier New"/>
                        </a:rPr>
                        <a:t>&lt;/body&gt;</a:t>
                      </a:r>
                    </a:p>
                    <a:p>
                      <a:r>
                        <a:rPr lang="en-US" sz="1200" b="0" dirty="0" smtClean="0">
                          <a:latin typeface="Courier New"/>
                          <a:cs typeface="Courier New"/>
                        </a:rPr>
                        <a:t>&lt;/html&gt;</a:t>
                      </a:r>
                      <a:endParaRPr lang="en-US" sz="1200" b="0" dirty="0">
                        <a:latin typeface="Courier New"/>
                        <a:cs typeface="Courier New"/>
                      </a:endParaRPr>
                    </a:p>
                  </a:txBody>
                  <a:tcPr/>
                </a:tc>
              </a:tr>
            </a:tbl>
          </a:graphicData>
        </a:graphic>
      </p:graphicFrame>
    </p:spTree>
    <p:extLst>
      <p:ext uri="{BB962C8B-B14F-4D97-AF65-F5344CB8AC3E}">
        <p14:creationId xmlns:p14="http://schemas.microsoft.com/office/powerpoint/2010/main" val="261740046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a:t>
            </a:r>
            <a:r>
              <a:rPr lang="en-US" dirty="0" err="1" smtClean="0"/>
              <a:t>Geolocation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HTML5 </a:t>
            </a:r>
            <a:r>
              <a:rPr lang="en-US" dirty="0" err="1" smtClean="0"/>
              <a:t>Geolocation</a:t>
            </a:r>
            <a:r>
              <a:rPr lang="en-US" dirty="0" smtClean="0"/>
              <a:t> is used to locate a user's position.</a:t>
            </a:r>
          </a:p>
          <a:p>
            <a:r>
              <a:rPr lang="en-US" dirty="0" smtClean="0"/>
              <a:t>The HTML5 </a:t>
            </a:r>
            <a:r>
              <a:rPr lang="en-US" dirty="0" err="1" smtClean="0"/>
              <a:t>Geolocation</a:t>
            </a:r>
            <a:r>
              <a:rPr lang="en-US" dirty="0" smtClean="0"/>
              <a:t> API is used to get the geographical position of a user.</a:t>
            </a:r>
          </a:p>
          <a:p>
            <a:r>
              <a:rPr lang="en-US" dirty="0" smtClean="0"/>
              <a:t>Since this can compromise user privacy, the position is not available unless the user approves it.</a:t>
            </a:r>
          </a:p>
          <a:p>
            <a:r>
              <a:rPr lang="en-US" dirty="0" smtClean="0"/>
              <a:t>Browser Support</a:t>
            </a:r>
          </a:p>
          <a:p>
            <a:pPr lvl="1"/>
            <a:r>
              <a:rPr lang="en-US" dirty="0" smtClean="0"/>
              <a:t>Internet Explorer 9+, Firefox, Chrome, Safari and Opera support </a:t>
            </a:r>
            <a:r>
              <a:rPr lang="en-US" dirty="0" err="1" smtClean="0"/>
              <a:t>Geolocation</a:t>
            </a:r>
            <a:r>
              <a:rPr lang="en-US" dirty="0" smtClean="0"/>
              <a:t>.</a:t>
            </a:r>
          </a:p>
          <a:p>
            <a:pPr lvl="1"/>
            <a:r>
              <a:rPr lang="en-US" dirty="0" smtClean="0"/>
              <a:t>Note: </a:t>
            </a:r>
            <a:r>
              <a:rPr lang="en-US" dirty="0" err="1" smtClean="0"/>
              <a:t>Geolocation</a:t>
            </a:r>
            <a:r>
              <a:rPr lang="en-US" dirty="0" smtClean="0"/>
              <a:t> is much more accurate for devices with GPS, like iPhone.</a:t>
            </a:r>
            <a:endParaRPr lang="en-US" dirty="0"/>
          </a:p>
        </p:txBody>
      </p:sp>
    </p:spTree>
    <p:extLst>
      <p:ext uri="{BB962C8B-B14F-4D97-AF65-F5344CB8AC3E}">
        <p14:creationId xmlns:p14="http://schemas.microsoft.com/office/powerpoint/2010/main" val="387372601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a:t>
            </a:r>
            <a:r>
              <a:rPr lang="en-US" dirty="0" err="1" smtClean="0"/>
              <a:t>Geolocation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4378221"/>
              </p:ext>
            </p:extLst>
          </p:nvPr>
        </p:nvGraphicFramePr>
        <p:xfrm>
          <a:off x="457200" y="1600200"/>
          <a:ext cx="8229600" cy="4968240"/>
        </p:xfrm>
        <a:graphic>
          <a:graphicData uri="http://schemas.openxmlformats.org/drawingml/2006/table">
            <a:tbl>
              <a:tblPr firstRow="1" bandRow="1">
                <a:tableStyleId>{69CF1AB2-1976-4502-BF36-3FF5EA218861}</a:tableStyleId>
              </a:tblPr>
              <a:tblGrid>
                <a:gridCol w="8229600"/>
              </a:tblGrid>
              <a:tr h="370840">
                <a:tc>
                  <a:txBody>
                    <a:bodyPr/>
                    <a:lstStyle/>
                    <a:p>
                      <a:r>
                        <a:rPr lang="en-US" sz="1600" b="0" dirty="0" smtClean="0">
                          <a:latin typeface="Courier New"/>
                          <a:cs typeface="Courier New"/>
                        </a:rPr>
                        <a:t>&lt;script&gt;</a:t>
                      </a:r>
                    </a:p>
                    <a:p>
                      <a:r>
                        <a:rPr lang="en-US" sz="1600" b="0" dirty="0" err="1" smtClean="0">
                          <a:latin typeface="Courier New"/>
                          <a:cs typeface="Courier New"/>
                        </a:rPr>
                        <a:t>var</a:t>
                      </a:r>
                      <a:r>
                        <a:rPr lang="en-US" sz="1600" b="0" dirty="0" smtClean="0">
                          <a:latin typeface="Courier New"/>
                          <a:cs typeface="Courier New"/>
                        </a:rPr>
                        <a:t> x=</a:t>
                      </a:r>
                      <a:r>
                        <a:rPr lang="en-US" sz="1600" b="0" dirty="0" err="1" smtClean="0">
                          <a:latin typeface="Courier New"/>
                          <a:cs typeface="Courier New"/>
                        </a:rPr>
                        <a:t>document.getElementById</a:t>
                      </a:r>
                      <a:r>
                        <a:rPr lang="en-US" sz="1600" b="0" dirty="0" smtClean="0">
                          <a:latin typeface="Courier New"/>
                          <a:cs typeface="Courier New"/>
                        </a:rPr>
                        <a:t>("demo");</a:t>
                      </a:r>
                    </a:p>
                    <a:p>
                      <a:r>
                        <a:rPr lang="en-US" sz="1600" b="0" dirty="0" smtClean="0">
                          <a:latin typeface="Courier New"/>
                          <a:cs typeface="Courier New"/>
                        </a:rPr>
                        <a:t>function </a:t>
                      </a:r>
                      <a:r>
                        <a:rPr lang="en-US" sz="1600" b="0" dirty="0" err="1" smtClean="0">
                          <a:latin typeface="Courier New"/>
                          <a:cs typeface="Courier New"/>
                        </a:rPr>
                        <a:t>getLocation</a:t>
                      </a:r>
                      <a:r>
                        <a:rPr lang="en-US" sz="1600" b="0" dirty="0" smtClean="0">
                          <a:latin typeface="Courier New"/>
                          <a:cs typeface="Courier New"/>
                        </a:rPr>
                        <a:t>()</a:t>
                      </a:r>
                    </a:p>
                    <a:p>
                      <a:r>
                        <a:rPr lang="en-US" sz="1600" b="0" dirty="0" smtClean="0">
                          <a:latin typeface="Courier New"/>
                          <a:cs typeface="Courier New"/>
                        </a:rPr>
                        <a:t>{</a:t>
                      </a:r>
                    </a:p>
                    <a:p>
                      <a:r>
                        <a:rPr lang="en-US" sz="1600" b="0" dirty="0" smtClean="0">
                          <a:latin typeface="Courier New"/>
                          <a:cs typeface="Courier New"/>
                        </a:rPr>
                        <a:t>	if (</a:t>
                      </a:r>
                      <a:r>
                        <a:rPr lang="en-US" sz="1600" b="0" dirty="0" err="1" smtClean="0">
                          <a:latin typeface="Courier New"/>
                          <a:cs typeface="Courier New"/>
                        </a:rPr>
                        <a:t>navigator.geolocation</a:t>
                      </a:r>
                      <a:r>
                        <a:rPr lang="en-US" sz="1600" b="0" dirty="0" smtClean="0">
                          <a:latin typeface="Courier New"/>
                          <a:cs typeface="Courier New"/>
                        </a:rPr>
                        <a:t>)</a:t>
                      </a:r>
                    </a:p>
                    <a:p>
                      <a:r>
                        <a:rPr lang="en-US" sz="1600" b="0" dirty="0" smtClean="0">
                          <a:latin typeface="Courier New"/>
                          <a:cs typeface="Courier New"/>
                        </a:rPr>
                        <a:t>    {</a:t>
                      </a:r>
                    </a:p>
                    <a:p>
                      <a:r>
                        <a:rPr lang="en-US" sz="1600" b="0" dirty="0" smtClean="0">
                          <a:latin typeface="Courier New"/>
                          <a:cs typeface="Courier New"/>
                        </a:rPr>
                        <a:t>    	</a:t>
                      </a:r>
                      <a:r>
                        <a:rPr lang="en-US" sz="1600" b="0" dirty="0" err="1" smtClean="0">
                          <a:latin typeface="Courier New"/>
                          <a:cs typeface="Courier New"/>
                        </a:rPr>
                        <a:t>navigator.geolocation.getCurrentPosition</a:t>
                      </a:r>
                      <a:r>
                        <a:rPr lang="en-US" sz="1600" b="0" dirty="0" smtClean="0">
                          <a:latin typeface="Courier New"/>
                          <a:cs typeface="Courier New"/>
                        </a:rPr>
                        <a:t>(</a:t>
                      </a:r>
                      <a:r>
                        <a:rPr lang="en-US" sz="1600" b="0" dirty="0" err="1" smtClean="0">
                          <a:latin typeface="Courier New"/>
                          <a:cs typeface="Courier New"/>
                        </a:rPr>
                        <a:t>showPosition</a:t>
                      </a:r>
                      <a:r>
                        <a:rPr lang="en-US" sz="1600" b="0" dirty="0" smtClean="0">
                          <a:latin typeface="Courier New"/>
                          <a:cs typeface="Courier New"/>
                        </a:rPr>
                        <a:t>);</a:t>
                      </a:r>
                    </a:p>
                    <a:p>
                      <a:r>
                        <a:rPr lang="en-US" sz="1600" b="0" dirty="0" smtClean="0">
                          <a:latin typeface="Courier New"/>
                          <a:cs typeface="Courier New"/>
                        </a:rPr>
                        <a:t>    }</a:t>
                      </a:r>
                    </a:p>
                    <a:p>
                      <a:r>
                        <a:rPr lang="en-US" sz="1600" b="0" dirty="0" smtClean="0">
                          <a:latin typeface="Courier New"/>
                          <a:cs typeface="Courier New"/>
                        </a:rPr>
                        <a:t>  	else</a:t>
                      </a:r>
                    </a:p>
                    <a:p>
                      <a:r>
                        <a:rPr lang="en-US" sz="1600" b="0" dirty="0" smtClean="0">
                          <a:latin typeface="Courier New"/>
                          <a:cs typeface="Courier New"/>
                        </a:rPr>
                        <a:t>  	{</a:t>
                      </a:r>
                    </a:p>
                    <a:p>
                      <a:r>
                        <a:rPr lang="en-US" sz="1600" b="0" dirty="0" smtClean="0">
                          <a:latin typeface="Courier New"/>
                          <a:cs typeface="Courier New"/>
                        </a:rPr>
                        <a:t>  		</a:t>
                      </a:r>
                      <a:r>
                        <a:rPr lang="en-US" sz="1600" b="0" dirty="0" err="1" smtClean="0">
                          <a:latin typeface="Courier New"/>
                          <a:cs typeface="Courier New"/>
                        </a:rPr>
                        <a:t>x.innerHTML</a:t>
                      </a:r>
                      <a:r>
                        <a:rPr lang="en-US" sz="1600" b="0" dirty="0" smtClean="0">
                          <a:latin typeface="Courier New"/>
                          <a:cs typeface="Courier New"/>
                        </a:rPr>
                        <a:t>="</a:t>
                      </a:r>
                      <a:r>
                        <a:rPr lang="en-US" sz="1600" b="0" dirty="0" err="1" smtClean="0">
                          <a:latin typeface="Courier New"/>
                          <a:cs typeface="Courier New"/>
                        </a:rPr>
                        <a:t>Geolocation</a:t>
                      </a:r>
                      <a:r>
                        <a:rPr lang="en-US" sz="1600" b="0" dirty="0" smtClean="0">
                          <a:latin typeface="Courier New"/>
                          <a:cs typeface="Courier New"/>
                        </a:rPr>
                        <a:t> is not supported by this browser.";</a:t>
                      </a:r>
                    </a:p>
                    <a:p>
                      <a:r>
                        <a:rPr lang="en-US" sz="1600" b="0" dirty="0" smtClean="0">
                          <a:latin typeface="Courier New"/>
                          <a:cs typeface="Courier New"/>
                        </a:rPr>
                        <a:t>  	}</a:t>
                      </a:r>
                    </a:p>
                    <a:p>
                      <a:r>
                        <a:rPr lang="en-US" sz="1600" b="0" dirty="0" smtClean="0">
                          <a:latin typeface="Courier New"/>
                          <a:cs typeface="Courier New"/>
                        </a:rPr>
                        <a:t>}</a:t>
                      </a:r>
                    </a:p>
                    <a:p>
                      <a:r>
                        <a:rPr lang="en-US" sz="1600" b="0" dirty="0" smtClean="0">
                          <a:latin typeface="Courier New"/>
                          <a:cs typeface="Courier New"/>
                        </a:rPr>
                        <a:t>function </a:t>
                      </a:r>
                      <a:r>
                        <a:rPr lang="en-US" sz="1600" b="0" dirty="0" err="1" smtClean="0">
                          <a:latin typeface="Courier New"/>
                          <a:cs typeface="Courier New"/>
                        </a:rPr>
                        <a:t>showPosition</a:t>
                      </a:r>
                      <a:r>
                        <a:rPr lang="en-US" sz="1600" b="0" dirty="0" smtClean="0">
                          <a:latin typeface="Courier New"/>
                          <a:cs typeface="Courier New"/>
                        </a:rPr>
                        <a:t>(position)</a:t>
                      </a:r>
                    </a:p>
                    <a:p>
                      <a:r>
                        <a:rPr lang="en-US" sz="1600" b="0" dirty="0" smtClean="0">
                          <a:latin typeface="Courier New"/>
                          <a:cs typeface="Courier New"/>
                        </a:rPr>
                        <a:t>{</a:t>
                      </a:r>
                    </a:p>
                    <a:p>
                      <a:r>
                        <a:rPr lang="en-US" sz="1600" b="0" dirty="0" smtClean="0">
                          <a:latin typeface="Courier New"/>
                          <a:cs typeface="Courier New"/>
                        </a:rPr>
                        <a:t>	</a:t>
                      </a:r>
                      <a:r>
                        <a:rPr lang="en-US" sz="1600" b="0" dirty="0" err="1" smtClean="0">
                          <a:latin typeface="Courier New"/>
                          <a:cs typeface="Courier New"/>
                        </a:rPr>
                        <a:t>x.innerHTML</a:t>
                      </a:r>
                      <a:r>
                        <a:rPr lang="en-US" sz="1600" b="0" dirty="0" smtClean="0">
                          <a:latin typeface="Courier New"/>
                          <a:cs typeface="Courier New"/>
                        </a:rPr>
                        <a:t>="Latitude: " + </a:t>
                      </a:r>
                      <a:r>
                        <a:rPr lang="en-US" sz="1600" b="0" dirty="0" err="1" smtClean="0">
                          <a:latin typeface="Courier New"/>
                          <a:cs typeface="Courier New"/>
                        </a:rPr>
                        <a:t>position.coords.latitude</a:t>
                      </a:r>
                      <a:r>
                        <a:rPr lang="en-US" sz="1600" b="0" dirty="0" smtClean="0">
                          <a:latin typeface="Courier New"/>
                          <a:cs typeface="Courier New"/>
                        </a:rPr>
                        <a:t> + "&lt;</a:t>
                      </a:r>
                      <a:r>
                        <a:rPr lang="en-US" sz="1600" b="0" dirty="0" err="1" smtClean="0">
                          <a:latin typeface="Courier New"/>
                          <a:cs typeface="Courier New"/>
                        </a:rPr>
                        <a:t>br</a:t>
                      </a:r>
                      <a:r>
                        <a:rPr lang="en-US" sz="1600" b="0" dirty="0" smtClean="0">
                          <a:latin typeface="Courier New"/>
                          <a:cs typeface="Courier New"/>
                        </a:rPr>
                        <a:t>&gt;Longitude: " + </a:t>
                      </a:r>
                      <a:r>
                        <a:rPr lang="en-US" sz="1600" b="0" dirty="0" err="1" smtClean="0">
                          <a:latin typeface="Courier New"/>
                          <a:cs typeface="Courier New"/>
                        </a:rPr>
                        <a:t>position.coords.longitude</a:t>
                      </a:r>
                      <a:r>
                        <a:rPr lang="en-US" sz="1600" b="0" dirty="0" smtClean="0">
                          <a:latin typeface="Courier New"/>
                          <a:cs typeface="Courier New"/>
                        </a:rPr>
                        <a:t>; </a:t>
                      </a:r>
                    </a:p>
                    <a:p>
                      <a:r>
                        <a:rPr lang="en-US" sz="1600" b="0" dirty="0" smtClean="0">
                          <a:latin typeface="Courier New"/>
                          <a:cs typeface="Courier New"/>
                        </a:rPr>
                        <a:t>}</a:t>
                      </a:r>
                    </a:p>
                    <a:p>
                      <a:r>
                        <a:rPr lang="en-US" sz="1600" b="0" dirty="0" smtClean="0">
                          <a:latin typeface="Courier New"/>
                          <a:cs typeface="Courier New"/>
                        </a:rPr>
                        <a:t>&lt;/script&gt;</a:t>
                      </a:r>
                      <a:endParaRPr lang="en-US" sz="1600" b="0" dirty="0">
                        <a:latin typeface="Courier New"/>
                        <a:cs typeface="Courier New"/>
                      </a:endParaRPr>
                    </a:p>
                  </a:txBody>
                  <a:tcPr/>
                </a:tc>
              </a:tr>
            </a:tbl>
          </a:graphicData>
        </a:graphic>
      </p:graphicFrame>
    </p:spTree>
    <p:extLst>
      <p:ext uri="{BB962C8B-B14F-4D97-AF65-F5344CB8AC3E}">
        <p14:creationId xmlns:p14="http://schemas.microsoft.com/office/powerpoint/2010/main" val="377179115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a:t>
            </a:r>
            <a:r>
              <a:rPr lang="en-US" dirty="0" err="1" smtClean="0"/>
              <a:t>Geolocation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7197665"/>
              </p:ext>
            </p:extLst>
          </p:nvPr>
        </p:nvGraphicFramePr>
        <p:xfrm>
          <a:off x="457200" y="1943843"/>
          <a:ext cx="8229600" cy="4206240"/>
        </p:xfrm>
        <a:graphic>
          <a:graphicData uri="http://schemas.openxmlformats.org/drawingml/2006/table">
            <a:tbl>
              <a:tblPr firstRow="1" bandRow="1">
                <a:tableStyleId>{69CF1AB2-1976-4502-BF36-3FF5EA218861}</a:tableStyleId>
              </a:tblPr>
              <a:tblGrid>
                <a:gridCol w="8229600"/>
              </a:tblGrid>
              <a:tr h="370840">
                <a:tc>
                  <a:txBody>
                    <a:bodyPr/>
                    <a:lstStyle/>
                    <a:p>
                      <a:r>
                        <a:rPr lang="en-US" sz="1500" b="0" dirty="0" smtClean="0">
                          <a:latin typeface="Courier New"/>
                          <a:cs typeface="Courier New"/>
                        </a:rPr>
                        <a:t>function </a:t>
                      </a:r>
                      <a:r>
                        <a:rPr lang="en-US" sz="1500" b="0" dirty="0" err="1" smtClean="0">
                          <a:latin typeface="Courier New"/>
                          <a:cs typeface="Courier New"/>
                        </a:rPr>
                        <a:t>showError</a:t>
                      </a:r>
                      <a:r>
                        <a:rPr lang="en-US" sz="1500" b="0" dirty="0" smtClean="0">
                          <a:latin typeface="Courier New"/>
                          <a:cs typeface="Courier New"/>
                        </a:rPr>
                        <a:t>(error)</a:t>
                      </a:r>
                    </a:p>
                    <a:p>
                      <a:r>
                        <a:rPr lang="en-US" sz="1500" b="0" dirty="0" smtClean="0">
                          <a:latin typeface="Courier New"/>
                          <a:cs typeface="Courier New"/>
                        </a:rPr>
                        <a:t>{</a:t>
                      </a:r>
                    </a:p>
                    <a:p>
                      <a:r>
                        <a:rPr lang="en-US" sz="1500" b="0" dirty="0" smtClean="0">
                          <a:latin typeface="Courier New"/>
                          <a:cs typeface="Courier New"/>
                        </a:rPr>
                        <a:t>	switch(</a:t>
                      </a:r>
                      <a:r>
                        <a:rPr lang="en-US" sz="1500" b="0" dirty="0" err="1" smtClean="0">
                          <a:latin typeface="Courier New"/>
                          <a:cs typeface="Courier New"/>
                        </a:rPr>
                        <a:t>error.code</a:t>
                      </a:r>
                      <a:r>
                        <a:rPr lang="en-US" sz="1500" b="0" dirty="0" smtClean="0">
                          <a:latin typeface="Courier New"/>
                          <a:cs typeface="Courier New"/>
                        </a:rPr>
                        <a:t>) </a:t>
                      </a:r>
                    </a:p>
                    <a:p>
                      <a:r>
                        <a:rPr lang="en-US" sz="1500" b="0" dirty="0" smtClean="0">
                          <a:latin typeface="Courier New"/>
                          <a:cs typeface="Courier New"/>
                        </a:rPr>
                        <a:t>    {</a:t>
                      </a:r>
                    </a:p>
                    <a:p>
                      <a:r>
                        <a:rPr lang="en-US" sz="1500" b="0" dirty="0" smtClean="0">
                          <a:latin typeface="Courier New"/>
                          <a:cs typeface="Courier New"/>
                        </a:rPr>
                        <a:t>    	case </a:t>
                      </a:r>
                      <a:r>
                        <a:rPr lang="en-US" sz="1500" b="0" dirty="0" err="1" smtClean="0">
                          <a:latin typeface="Courier New"/>
                          <a:cs typeface="Courier New"/>
                        </a:rPr>
                        <a:t>error.PERMISSION_DENIED</a:t>
                      </a:r>
                      <a:r>
                        <a:rPr lang="en-US" sz="1500" b="0" dirty="0" smtClean="0">
                          <a:latin typeface="Courier New"/>
                          <a:cs typeface="Courier New"/>
                        </a:rPr>
                        <a:t>:</a:t>
                      </a:r>
                    </a:p>
                    <a:p>
                      <a:r>
                        <a:rPr lang="en-US" sz="1500" b="0" dirty="0" smtClean="0">
                          <a:latin typeface="Courier New"/>
                          <a:cs typeface="Courier New"/>
                        </a:rPr>
                        <a:t>    		</a:t>
                      </a:r>
                      <a:r>
                        <a:rPr lang="en-US" sz="1500" b="0" dirty="0" err="1" smtClean="0">
                          <a:latin typeface="Courier New"/>
                          <a:cs typeface="Courier New"/>
                        </a:rPr>
                        <a:t>x.innerHTML</a:t>
                      </a:r>
                      <a:r>
                        <a:rPr lang="en-US" sz="1500" b="0" dirty="0" smtClean="0">
                          <a:latin typeface="Courier New"/>
                          <a:cs typeface="Courier New"/>
                        </a:rPr>
                        <a:t>="User denied the request for </a:t>
                      </a:r>
                      <a:r>
                        <a:rPr lang="en-US" sz="1500" b="0" dirty="0" err="1" smtClean="0">
                          <a:latin typeface="Courier New"/>
                          <a:cs typeface="Courier New"/>
                        </a:rPr>
                        <a:t>Geolocation</a:t>
                      </a:r>
                      <a:r>
                        <a:rPr lang="en-US" sz="1500" b="0" dirty="0" smtClean="0">
                          <a:latin typeface="Courier New"/>
                          <a:cs typeface="Courier New"/>
                        </a:rPr>
                        <a:t>."</a:t>
                      </a:r>
                    </a:p>
                    <a:p>
                      <a:r>
                        <a:rPr lang="en-US" sz="1500" b="0" dirty="0" smtClean="0">
                          <a:latin typeface="Courier New"/>
                          <a:cs typeface="Courier New"/>
                        </a:rPr>
                        <a:t>      	break;</a:t>
                      </a:r>
                    </a:p>
                    <a:p>
                      <a:r>
                        <a:rPr lang="en-US" sz="1500" b="0" dirty="0" smtClean="0">
                          <a:latin typeface="Courier New"/>
                          <a:cs typeface="Courier New"/>
                        </a:rPr>
                        <a:t>    	case </a:t>
                      </a:r>
                      <a:r>
                        <a:rPr lang="en-US" sz="1500" b="0" dirty="0" err="1" smtClean="0">
                          <a:latin typeface="Courier New"/>
                          <a:cs typeface="Courier New"/>
                        </a:rPr>
                        <a:t>error.POSITION_UNAVAILABLE</a:t>
                      </a:r>
                      <a:r>
                        <a:rPr lang="en-US" sz="1500" b="0" dirty="0" smtClean="0">
                          <a:latin typeface="Courier New"/>
                          <a:cs typeface="Courier New"/>
                        </a:rPr>
                        <a:t>:</a:t>
                      </a:r>
                    </a:p>
                    <a:p>
                      <a:r>
                        <a:rPr lang="en-US" sz="1500" b="0" dirty="0" smtClean="0">
                          <a:latin typeface="Courier New"/>
                          <a:cs typeface="Courier New"/>
                        </a:rPr>
                        <a:t>     	 	</a:t>
                      </a:r>
                      <a:r>
                        <a:rPr lang="en-US" sz="1500" b="0" dirty="0" err="1" smtClean="0">
                          <a:latin typeface="Courier New"/>
                          <a:cs typeface="Courier New"/>
                        </a:rPr>
                        <a:t>x.innerHTML</a:t>
                      </a:r>
                      <a:r>
                        <a:rPr lang="en-US" sz="1500" b="0" dirty="0" smtClean="0">
                          <a:latin typeface="Courier New"/>
                          <a:cs typeface="Courier New"/>
                        </a:rPr>
                        <a:t>="Location information is unavailable."</a:t>
                      </a:r>
                    </a:p>
                    <a:p>
                      <a:r>
                        <a:rPr lang="en-US" sz="1500" b="0" dirty="0" smtClean="0">
                          <a:latin typeface="Courier New"/>
                          <a:cs typeface="Courier New"/>
                        </a:rPr>
                        <a:t>      	break;</a:t>
                      </a:r>
                    </a:p>
                    <a:p>
                      <a:r>
                        <a:rPr lang="en-US" sz="1500" b="0" dirty="0" smtClean="0">
                          <a:latin typeface="Courier New"/>
                          <a:cs typeface="Courier New"/>
                        </a:rPr>
                        <a:t>    	case </a:t>
                      </a:r>
                      <a:r>
                        <a:rPr lang="en-US" sz="1500" b="0" dirty="0" err="1" smtClean="0">
                          <a:latin typeface="Courier New"/>
                          <a:cs typeface="Courier New"/>
                        </a:rPr>
                        <a:t>error.TIMEOUT</a:t>
                      </a:r>
                      <a:r>
                        <a:rPr lang="en-US" sz="1500" b="0" dirty="0" smtClean="0">
                          <a:latin typeface="Courier New"/>
                          <a:cs typeface="Courier New"/>
                        </a:rPr>
                        <a:t>:</a:t>
                      </a:r>
                    </a:p>
                    <a:p>
                      <a:r>
                        <a:rPr lang="en-US" sz="1500" b="0" dirty="0" smtClean="0">
                          <a:latin typeface="Courier New"/>
                          <a:cs typeface="Courier New"/>
                        </a:rPr>
                        <a:t>      		</a:t>
                      </a:r>
                      <a:r>
                        <a:rPr lang="en-US" sz="1500" b="0" dirty="0" err="1" smtClean="0">
                          <a:latin typeface="Courier New"/>
                          <a:cs typeface="Courier New"/>
                        </a:rPr>
                        <a:t>x.innerHTML</a:t>
                      </a:r>
                      <a:r>
                        <a:rPr lang="en-US" sz="1500" b="0" dirty="0" smtClean="0">
                          <a:latin typeface="Courier New"/>
                          <a:cs typeface="Courier New"/>
                        </a:rPr>
                        <a:t>="The request to get user location timed out."</a:t>
                      </a:r>
                    </a:p>
                    <a:p>
                      <a:r>
                        <a:rPr lang="en-US" sz="1500" b="0" dirty="0" smtClean="0">
                          <a:latin typeface="Courier New"/>
                          <a:cs typeface="Courier New"/>
                        </a:rPr>
                        <a:t>      	break;</a:t>
                      </a:r>
                    </a:p>
                    <a:p>
                      <a:r>
                        <a:rPr lang="en-US" sz="1500" b="0" dirty="0" smtClean="0">
                          <a:latin typeface="Courier New"/>
                          <a:cs typeface="Courier New"/>
                        </a:rPr>
                        <a:t>    	case </a:t>
                      </a:r>
                      <a:r>
                        <a:rPr lang="en-US" sz="1500" b="0" dirty="0" err="1" smtClean="0">
                          <a:latin typeface="Courier New"/>
                          <a:cs typeface="Courier New"/>
                        </a:rPr>
                        <a:t>error.UNKNOWN_ERROR</a:t>
                      </a:r>
                      <a:r>
                        <a:rPr lang="en-US" sz="1500" b="0" dirty="0" smtClean="0">
                          <a:latin typeface="Courier New"/>
                          <a:cs typeface="Courier New"/>
                        </a:rPr>
                        <a:t>:</a:t>
                      </a:r>
                    </a:p>
                    <a:p>
                      <a:r>
                        <a:rPr lang="en-US" sz="1500" b="0" dirty="0" smtClean="0">
                          <a:latin typeface="Courier New"/>
                          <a:cs typeface="Courier New"/>
                        </a:rPr>
                        <a:t>      		</a:t>
                      </a:r>
                      <a:r>
                        <a:rPr lang="en-US" sz="1500" b="0" dirty="0" err="1" smtClean="0">
                          <a:latin typeface="Courier New"/>
                          <a:cs typeface="Courier New"/>
                        </a:rPr>
                        <a:t>x.innerHTML</a:t>
                      </a:r>
                      <a:r>
                        <a:rPr lang="en-US" sz="1500" b="0" dirty="0" smtClean="0">
                          <a:latin typeface="Courier New"/>
                          <a:cs typeface="Courier New"/>
                        </a:rPr>
                        <a:t>="An unknown error occurred."</a:t>
                      </a:r>
                    </a:p>
                    <a:p>
                      <a:r>
                        <a:rPr lang="en-US" sz="1500" b="0" dirty="0" smtClean="0">
                          <a:latin typeface="Courier New"/>
                          <a:cs typeface="Courier New"/>
                        </a:rPr>
                        <a:t>      	break;</a:t>
                      </a:r>
                    </a:p>
                    <a:p>
                      <a:r>
                        <a:rPr lang="en-US" sz="1500" b="0" dirty="0" smtClean="0">
                          <a:latin typeface="Courier New"/>
                          <a:cs typeface="Courier New"/>
                        </a:rPr>
                        <a:t>      }</a:t>
                      </a:r>
                    </a:p>
                    <a:p>
                      <a:r>
                        <a:rPr lang="en-US" sz="1500" b="0" dirty="0" smtClean="0">
                          <a:latin typeface="Courier New"/>
                          <a:cs typeface="Courier New"/>
                        </a:rPr>
                        <a:t>  }</a:t>
                      </a:r>
                      <a:endParaRPr lang="en-US" sz="1500" b="0" dirty="0">
                        <a:latin typeface="Courier New"/>
                        <a:cs typeface="Courier New"/>
                      </a:endParaRPr>
                    </a:p>
                  </a:txBody>
                  <a:tcPr/>
                </a:tc>
              </a:tr>
            </a:tbl>
          </a:graphicData>
        </a:graphic>
      </p:graphicFrame>
    </p:spTree>
    <p:extLst>
      <p:ext uri="{BB962C8B-B14F-4D97-AF65-F5344CB8AC3E}">
        <p14:creationId xmlns:p14="http://schemas.microsoft.com/office/powerpoint/2010/main" val="398476310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a:t>
            </a:r>
            <a:r>
              <a:rPr lang="en-US" dirty="0" err="1" smtClean="0"/>
              <a:t>Geolocation</a:t>
            </a:r>
            <a:endParaRPr lang="en-US" dirty="0"/>
          </a:p>
        </p:txBody>
      </p:sp>
      <p:sp>
        <p:nvSpPr>
          <p:cNvPr id="3" name="Content Placeholder 2"/>
          <p:cNvSpPr>
            <a:spLocks noGrp="1"/>
          </p:cNvSpPr>
          <p:nvPr>
            <p:ph idx="1"/>
          </p:nvPr>
        </p:nvSpPr>
        <p:spPr/>
        <p:txBody>
          <a:bodyPr/>
          <a:lstStyle/>
          <a:p>
            <a:r>
              <a:rPr lang="en-US" dirty="0" smtClean="0"/>
              <a:t>Displaying the result in a map</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3672881"/>
              </p:ext>
            </p:extLst>
          </p:nvPr>
        </p:nvGraphicFramePr>
        <p:xfrm>
          <a:off x="1553882" y="2856450"/>
          <a:ext cx="6096000" cy="2865120"/>
        </p:xfrm>
        <a:graphic>
          <a:graphicData uri="http://schemas.openxmlformats.org/drawingml/2006/table">
            <a:tbl>
              <a:tblPr firstRow="1" bandRow="1">
                <a:tableStyleId>{69CF1AB2-1976-4502-BF36-3FF5EA218861}</a:tableStyleId>
              </a:tblPr>
              <a:tblGrid>
                <a:gridCol w="6096000"/>
              </a:tblGrid>
              <a:tr h="370840">
                <a:tc>
                  <a:txBody>
                    <a:bodyPr/>
                    <a:lstStyle/>
                    <a:p>
                      <a:r>
                        <a:rPr lang="en-US" sz="1400" b="0" dirty="0" smtClean="0">
                          <a:latin typeface="Courier New"/>
                          <a:cs typeface="Courier New"/>
                        </a:rPr>
                        <a:t>function </a:t>
                      </a:r>
                      <a:r>
                        <a:rPr lang="en-US" sz="1400" b="0" dirty="0" err="1" smtClean="0">
                          <a:latin typeface="Courier New"/>
                          <a:cs typeface="Courier New"/>
                        </a:rPr>
                        <a:t>showPosition</a:t>
                      </a:r>
                      <a:r>
                        <a:rPr lang="en-US" sz="1400" b="0" dirty="0" smtClean="0">
                          <a:latin typeface="Courier New"/>
                          <a:cs typeface="Courier New"/>
                        </a:rPr>
                        <a:t>(position)</a:t>
                      </a:r>
                    </a:p>
                    <a:p>
                      <a:r>
                        <a:rPr lang="en-US" sz="1400" b="0" dirty="0" smtClean="0">
                          <a:latin typeface="Courier New"/>
                          <a:cs typeface="Courier New"/>
                        </a:rPr>
                        <a:t>{</a:t>
                      </a:r>
                    </a:p>
                    <a:p>
                      <a:r>
                        <a:rPr lang="en-US" sz="1400" b="0" dirty="0" smtClean="0">
                          <a:latin typeface="Courier New"/>
                          <a:cs typeface="Courier New"/>
                        </a:rPr>
                        <a:t>	</a:t>
                      </a:r>
                      <a:r>
                        <a:rPr lang="en-US" sz="1400" b="0" dirty="0" err="1" smtClean="0">
                          <a:latin typeface="Courier New"/>
                          <a:cs typeface="Courier New"/>
                        </a:rPr>
                        <a:t>var</a:t>
                      </a:r>
                      <a:r>
                        <a:rPr lang="en-US" sz="1400" b="0" dirty="0" smtClean="0">
                          <a:latin typeface="Courier New"/>
                          <a:cs typeface="Courier New"/>
                        </a:rPr>
                        <a:t> </a:t>
                      </a:r>
                      <a:r>
                        <a:rPr lang="en-US" sz="1400" b="0" dirty="0" err="1" smtClean="0">
                          <a:latin typeface="Courier New"/>
                          <a:cs typeface="Courier New"/>
                        </a:rPr>
                        <a:t>latlon</a:t>
                      </a:r>
                      <a:r>
                        <a:rPr lang="en-US" sz="1400" b="0" dirty="0" smtClean="0">
                          <a:latin typeface="Courier New"/>
                          <a:cs typeface="Courier New"/>
                        </a:rPr>
                        <a:t>=</a:t>
                      </a:r>
                      <a:r>
                        <a:rPr lang="en-US" sz="1400" b="0" dirty="0" err="1" smtClean="0">
                          <a:latin typeface="Courier New"/>
                          <a:cs typeface="Courier New"/>
                        </a:rPr>
                        <a:t>position.coords.latitude</a:t>
                      </a:r>
                      <a:r>
                        <a:rPr lang="en-US" sz="1400" b="0" dirty="0" smtClean="0">
                          <a:latin typeface="Courier New"/>
                          <a:cs typeface="Courier New"/>
                        </a:rPr>
                        <a:t>+","+</a:t>
                      </a:r>
                      <a:r>
                        <a:rPr lang="en-US" sz="1400" b="0" dirty="0" err="1" smtClean="0">
                          <a:latin typeface="Courier New"/>
                          <a:cs typeface="Courier New"/>
                        </a:rPr>
                        <a:t>position.coords.longitude</a:t>
                      </a:r>
                      <a:r>
                        <a:rPr lang="en-US" sz="1400" b="0" dirty="0" smtClean="0">
                          <a:latin typeface="Courier New"/>
                          <a:cs typeface="Courier New"/>
                        </a:rPr>
                        <a:t>;</a:t>
                      </a:r>
                    </a:p>
                    <a:p>
                      <a:endParaRPr lang="en-US" sz="1400" b="0" dirty="0" smtClean="0">
                        <a:latin typeface="Courier New"/>
                        <a:cs typeface="Courier New"/>
                      </a:endParaRPr>
                    </a:p>
                    <a:p>
                      <a:r>
                        <a:rPr lang="en-US" sz="1400" b="0" dirty="0" smtClean="0">
                          <a:latin typeface="Courier New"/>
                          <a:cs typeface="Courier New"/>
                        </a:rPr>
                        <a:t>	</a:t>
                      </a:r>
                      <a:r>
                        <a:rPr lang="en-US" sz="1400" b="0" dirty="0" err="1" smtClean="0">
                          <a:latin typeface="Courier New"/>
                          <a:cs typeface="Courier New"/>
                        </a:rPr>
                        <a:t>var</a:t>
                      </a:r>
                      <a:r>
                        <a:rPr lang="en-US" sz="1400" b="0" dirty="0" smtClean="0">
                          <a:latin typeface="Courier New"/>
                          <a:cs typeface="Courier New"/>
                        </a:rPr>
                        <a:t> </a:t>
                      </a:r>
                      <a:r>
                        <a:rPr lang="en-US" sz="1400" b="0" dirty="0" err="1" smtClean="0">
                          <a:latin typeface="Courier New"/>
                          <a:cs typeface="Courier New"/>
                        </a:rPr>
                        <a:t>img_url</a:t>
                      </a:r>
                      <a:r>
                        <a:rPr lang="en-US" sz="1400" b="0" dirty="0" smtClean="0">
                          <a:latin typeface="Courier New"/>
                          <a:cs typeface="Courier New"/>
                        </a:rPr>
                        <a:t>="http://</a:t>
                      </a:r>
                      <a:r>
                        <a:rPr lang="en-US" sz="1400" b="0" dirty="0" err="1" smtClean="0">
                          <a:latin typeface="Courier New"/>
                          <a:cs typeface="Courier New"/>
                        </a:rPr>
                        <a:t>maps.googleapis.com</a:t>
                      </a:r>
                      <a:r>
                        <a:rPr lang="en-US" sz="1400" b="0" dirty="0" smtClean="0">
                          <a:latin typeface="Courier New"/>
                          <a:cs typeface="Courier New"/>
                        </a:rPr>
                        <a:t>/maps/</a:t>
                      </a:r>
                      <a:r>
                        <a:rPr lang="en-US" sz="1400" b="0" dirty="0" err="1" smtClean="0">
                          <a:latin typeface="Courier New"/>
                          <a:cs typeface="Courier New"/>
                        </a:rPr>
                        <a:t>api</a:t>
                      </a:r>
                      <a:r>
                        <a:rPr lang="en-US" sz="1400" b="0" dirty="0" smtClean="0">
                          <a:latin typeface="Courier New"/>
                          <a:cs typeface="Courier New"/>
                        </a:rPr>
                        <a:t>/</a:t>
                      </a:r>
                      <a:r>
                        <a:rPr lang="en-US" sz="1400" b="0" dirty="0" err="1" smtClean="0">
                          <a:latin typeface="Courier New"/>
                          <a:cs typeface="Courier New"/>
                        </a:rPr>
                        <a:t>staticmap?center</a:t>
                      </a:r>
                      <a:r>
                        <a:rPr lang="en-US" sz="1400" b="0" dirty="0" smtClean="0">
                          <a:latin typeface="Courier New"/>
                          <a:cs typeface="Courier New"/>
                        </a:rPr>
                        <a:t>="</a:t>
                      </a:r>
                    </a:p>
                    <a:p>
                      <a:r>
                        <a:rPr lang="en-US" sz="1400" b="0" dirty="0" smtClean="0">
                          <a:latin typeface="Courier New"/>
                          <a:cs typeface="Courier New"/>
                        </a:rPr>
                        <a:t>	+</a:t>
                      </a:r>
                      <a:r>
                        <a:rPr lang="en-US" sz="1400" b="0" dirty="0" err="1" smtClean="0">
                          <a:latin typeface="Courier New"/>
                          <a:cs typeface="Courier New"/>
                        </a:rPr>
                        <a:t>latlon</a:t>
                      </a:r>
                      <a:r>
                        <a:rPr lang="en-US" sz="1400" b="0" dirty="0" smtClean="0">
                          <a:latin typeface="Courier New"/>
                          <a:cs typeface="Courier New"/>
                        </a:rPr>
                        <a:t>+"&amp;zoom=14&amp;size=400x300&amp;sensor=false";</a:t>
                      </a:r>
                    </a:p>
                    <a:p>
                      <a:endParaRPr lang="en-US" sz="1400" b="0" dirty="0" smtClean="0">
                        <a:latin typeface="Courier New"/>
                        <a:cs typeface="Courier New"/>
                      </a:endParaRPr>
                    </a:p>
                    <a:p>
                      <a:r>
                        <a:rPr lang="en-US" sz="1400" b="0" dirty="0" smtClean="0">
                          <a:latin typeface="Courier New"/>
                          <a:cs typeface="Courier New"/>
                        </a:rPr>
                        <a:t>	</a:t>
                      </a:r>
                      <a:r>
                        <a:rPr lang="en-US" sz="1400" b="0" dirty="0" err="1" smtClean="0">
                          <a:latin typeface="Courier New"/>
                          <a:cs typeface="Courier New"/>
                        </a:rPr>
                        <a:t>document.getElementById</a:t>
                      </a:r>
                      <a:r>
                        <a:rPr lang="en-US" sz="1400" b="0" dirty="0" smtClean="0">
                          <a:latin typeface="Courier New"/>
                          <a:cs typeface="Courier New"/>
                        </a:rPr>
                        <a:t>("</a:t>
                      </a:r>
                      <a:r>
                        <a:rPr lang="en-US" sz="1400" b="0" dirty="0" err="1" smtClean="0">
                          <a:latin typeface="Courier New"/>
                          <a:cs typeface="Courier New"/>
                        </a:rPr>
                        <a:t>mapholder</a:t>
                      </a:r>
                      <a:r>
                        <a:rPr lang="en-US" sz="1400" b="0" dirty="0" smtClean="0">
                          <a:latin typeface="Courier New"/>
                          <a:cs typeface="Courier New"/>
                        </a:rPr>
                        <a:t>").</a:t>
                      </a:r>
                      <a:r>
                        <a:rPr lang="en-US" sz="1400" b="0" dirty="0" err="1" smtClean="0">
                          <a:latin typeface="Courier New"/>
                          <a:cs typeface="Courier New"/>
                        </a:rPr>
                        <a:t>innerHTML</a:t>
                      </a:r>
                      <a:r>
                        <a:rPr lang="en-US" sz="1400" b="0" dirty="0" smtClean="0">
                          <a:latin typeface="Courier New"/>
                          <a:cs typeface="Courier New"/>
                        </a:rPr>
                        <a:t>="&lt;</a:t>
                      </a:r>
                      <a:r>
                        <a:rPr lang="en-US" sz="1400" b="0" dirty="0" err="1" smtClean="0">
                          <a:latin typeface="Courier New"/>
                          <a:cs typeface="Courier New"/>
                        </a:rPr>
                        <a:t>img</a:t>
                      </a:r>
                      <a:r>
                        <a:rPr lang="en-US" sz="1400" b="0" dirty="0" smtClean="0">
                          <a:latin typeface="Courier New"/>
                          <a:cs typeface="Courier New"/>
                        </a:rPr>
                        <a:t> </a:t>
                      </a:r>
                      <a:r>
                        <a:rPr lang="en-US" sz="1400" b="0" dirty="0" err="1" smtClean="0">
                          <a:latin typeface="Courier New"/>
                          <a:cs typeface="Courier New"/>
                        </a:rPr>
                        <a:t>src</a:t>
                      </a:r>
                      <a:r>
                        <a:rPr lang="en-US" sz="1400" b="0" dirty="0" smtClean="0">
                          <a:latin typeface="Courier New"/>
                          <a:cs typeface="Courier New"/>
                        </a:rPr>
                        <a:t>='"+</a:t>
                      </a:r>
                      <a:r>
                        <a:rPr lang="en-US" sz="1400" b="0" dirty="0" err="1" smtClean="0">
                          <a:latin typeface="Courier New"/>
                          <a:cs typeface="Courier New"/>
                        </a:rPr>
                        <a:t>img_url</a:t>
                      </a:r>
                      <a:r>
                        <a:rPr lang="en-US" sz="1400" b="0" dirty="0" smtClean="0">
                          <a:latin typeface="Courier New"/>
                          <a:cs typeface="Courier New"/>
                        </a:rPr>
                        <a:t>+"'&gt;";</a:t>
                      </a:r>
                    </a:p>
                    <a:p>
                      <a:r>
                        <a:rPr lang="en-US" sz="1400" b="0" dirty="0" smtClean="0">
                          <a:latin typeface="Courier New"/>
                          <a:cs typeface="Courier New"/>
                        </a:rPr>
                        <a:t>}</a:t>
                      </a:r>
                      <a:endParaRPr lang="en-US" sz="1400" b="0" dirty="0">
                        <a:latin typeface="Courier New"/>
                        <a:cs typeface="Courier New"/>
                      </a:endParaRPr>
                    </a:p>
                  </a:txBody>
                  <a:tcPr/>
                </a:tc>
              </a:tr>
            </a:tbl>
          </a:graphicData>
        </a:graphic>
      </p:graphicFrame>
    </p:spTree>
    <p:extLst>
      <p:ext uri="{BB962C8B-B14F-4D97-AF65-F5344CB8AC3E}">
        <p14:creationId xmlns:p14="http://schemas.microsoft.com/office/powerpoint/2010/main" val="169345737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Video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Many modern websites show videos. HTML5 provides a standard for showing them. </a:t>
            </a:r>
          </a:p>
          <a:p>
            <a:r>
              <a:rPr lang="en-US" dirty="0" smtClean="0"/>
              <a:t>Until now, there has not been a standard for showing a video/movie on a web page.</a:t>
            </a:r>
          </a:p>
          <a:p>
            <a:r>
              <a:rPr lang="en-US" dirty="0" smtClean="0"/>
              <a:t>Today, most videos are shown through a plug-in (like flash). However, different browsers may have different plug-ins.</a:t>
            </a:r>
          </a:p>
          <a:p>
            <a:r>
              <a:rPr lang="en-US" dirty="0" smtClean="0"/>
              <a:t>HTML5 defines a new element which specifies a standard way to embed a video/movie on a web page: the &lt;video&gt; element.</a:t>
            </a:r>
          </a:p>
          <a:p>
            <a:r>
              <a:rPr lang="en-US" dirty="0" smtClean="0"/>
              <a:t>Internet Explorer 9+, Firefox, Opera, Chrome, and Safari support the &lt;video&gt; element.</a:t>
            </a:r>
          </a:p>
          <a:p>
            <a:pPr lvl="1"/>
            <a:r>
              <a:rPr lang="en-US" b="1" dirty="0" smtClean="0"/>
              <a:t>Note</a:t>
            </a:r>
            <a:r>
              <a:rPr lang="en-US" dirty="0" smtClean="0"/>
              <a:t>: Internet Explorer 8 and earlier versions, do not support the &lt;video&gt; element.</a:t>
            </a:r>
            <a:endParaRPr lang="en-US" dirty="0"/>
          </a:p>
        </p:txBody>
      </p:sp>
    </p:spTree>
    <p:extLst>
      <p:ext uri="{BB962C8B-B14F-4D97-AF65-F5344CB8AC3E}">
        <p14:creationId xmlns:p14="http://schemas.microsoft.com/office/powerpoint/2010/main" val="91653483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Video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331401"/>
              </p:ext>
            </p:extLst>
          </p:nvPr>
        </p:nvGraphicFramePr>
        <p:xfrm>
          <a:off x="457200" y="1600200"/>
          <a:ext cx="8229600" cy="1463039"/>
        </p:xfrm>
        <a:graphic>
          <a:graphicData uri="http://schemas.openxmlformats.org/drawingml/2006/table">
            <a:tbl>
              <a:tblPr firstRow="1" bandRow="1">
                <a:tableStyleId>{69CF1AB2-1976-4502-BF36-3FF5EA218861}</a:tableStyleId>
              </a:tblPr>
              <a:tblGrid>
                <a:gridCol w="8229600"/>
              </a:tblGrid>
              <a:tr h="370840">
                <a:tc>
                  <a:txBody>
                    <a:bodyPr/>
                    <a:lstStyle/>
                    <a:p>
                      <a:r>
                        <a:rPr lang="en-US" b="0" dirty="0" smtClean="0">
                          <a:latin typeface="Courier New"/>
                          <a:cs typeface="Courier New"/>
                        </a:rPr>
                        <a:t>&lt;video width="320" height="240" controls&gt;</a:t>
                      </a:r>
                    </a:p>
                    <a:p>
                      <a:r>
                        <a:rPr lang="en-US" b="0" dirty="0" smtClean="0">
                          <a:latin typeface="Courier New"/>
                          <a:cs typeface="Courier New"/>
                        </a:rPr>
                        <a:t>  &lt;source </a:t>
                      </a:r>
                      <a:r>
                        <a:rPr lang="en-US" b="0" dirty="0" err="1" smtClean="0">
                          <a:latin typeface="Courier New"/>
                          <a:cs typeface="Courier New"/>
                        </a:rPr>
                        <a:t>src</a:t>
                      </a:r>
                      <a:r>
                        <a:rPr lang="en-US" b="0" dirty="0" smtClean="0">
                          <a:latin typeface="Courier New"/>
                          <a:cs typeface="Courier New"/>
                        </a:rPr>
                        <a:t>="movie.mp4" type="video/mp4"&gt;</a:t>
                      </a:r>
                    </a:p>
                    <a:p>
                      <a:r>
                        <a:rPr lang="en-US" b="0" dirty="0" smtClean="0">
                          <a:latin typeface="Courier New"/>
                          <a:cs typeface="Courier New"/>
                        </a:rPr>
                        <a:t>  &lt;source </a:t>
                      </a:r>
                      <a:r>
                        <a:rPr lang="en-US" b="0" dirty="0" err="1" smtClean="0">
                          <a:latin typeface="Courier New"/>
                          <a:cs typeface="Courier New"/>
                        </a:rPr>
                        <a:t>src</a:t>
                      </a:r>
                      <a:r>
                        <a:rPr lang="en-US" b="0" dirty="0" smtClean="0">
                          <a:latin typeface="Courier New"/>
                          <a:cs typeface="Courier New"/>
                        </a:rPr>
                        <a:t>="</a:t>
                      </a:r>
                      <a:r>
                        <a:rPr lang="en-US" b="0" dirty="0" err="1" smtClean="0">
                          <a:latin typeface="Courier New"/>
                          <a:cs typeface="Courier New"/>
                        </a:rPr>
                        <a:t>movie.ogg</a:t>
                      </a:r>
                      <a:r>
                        <a:rPr lang="en-US" b="0" dirty="0" smtClean="0">
                          <a:latin typeface="Courier New"/>
                          <a:cs typeface="Courier New"/>
                        </a:rPr>
                        <a:t>" type="video/</a:t>
                      </a:r>
                      <a:r>
                        <a:rPr lang="en-US" b="0" dirty="0" err="1" smtClean="0">
                          <a:latin typeface="Courier New"/>
                          <a:cs typeface="Courier New"/>
                        </a:rPr>
                        <a:t>ogg</a:t>
                      </a:r>
                      <a:r>
                        <a:rPr lang="en-US" b="0" dirty="0" smtClean="0">
                          <a:latin typeface="Courier New"/>
                          <a:cs typeface="Courier New"/>
                        </a:rPr>
                        <a:t>"&gt;</a:t>
                      </a:r>
                    </a:p>
                    <a:p>
                      <a:r>
                        <a:rPr lang="en-US" b="0" dirty="0" smtClean="0">
                          <a:latin typeface="Courier New"/>
                          <a:cs typeface="Courier New"/>
                        </a:rPr>
                        <a:t>Your browser does not support the video tag.</a:t>
                      </a:r>
                    </a:p>
                    <a:p>
                      <a:r>
                        <a:rPr lang="en-US" b="0" dirty="0" smtClean="0">
                          <a:latin typeface="Courier New"/>
                          <a:cs typeface="Courier New"/>
                        </a:rPr>
                        <a:t>&lt;/video&gt;</a:t>
                      </a:r>
                      <a:endParaRPr lang="en-US" b="0" dirty="0">
                        <a:latin typeface="Courier New"/>
                        <a:cs typeface="Courier New"/>
                      </a:endParaRPr>
                    </a:p>
                  </a:txBody>
                  <a:tcPr/>
                </a:tc>
              </a:tr>
            </a:tbl>
          </a:graphicData>
        </a:graphic>
      </p:graphicFrame>
      <p:pic>
        <p:nvPicPr>
          <p:cNvPr id="6" name="Picture 5" descr="video_formats_browser_support.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847" y="3511175"/>
            <a:ext cx="8335010" cy="2823883"/>
          </a:xfrm>
          <a:prstGeom prst="rect">
            <a:avLst/>
          </a:prstGeom>
        </p:spPr>
      </p:pic>
    </p:spTree>
    <p:extLst>
      <p:ext uri="{BB962C8B-B14F-4D97-AF65-F5344CB8AC3E}">
        <p14:creationId xmlns:p14="http://schemas.microsoft.com/office/powerpoint/2010/main" val="37306802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HTML5 Form Elements</a:t>
            </a:r>
          </a:p>
          <a:p>
            <a:r>
              <a:rPr lang="en-US" dirty="0" smtClean="0"/>
              <a:t>HTML5 Form Attributes</a:t>
            </a:r>
          </a:p>
          <a:p>
            <a:r>
              <a:rPr lang="en-US" dirty="0" smtClean="0"/>
              <a:t>HTML5 Semantic Elements</a:t>
            </a:r>
          </a:p>
          <a:p>
            <a:r>
              <a:rPr lang="en-US" dirty="0" smtClean="0"/>
              <a:t>HMTL5 Web Storage</a:t>
            </a:r>
          </a:p>
          <a:p>
            <a:r>
              <a:rPr lang="en-US" dirty="0" smtClean="0"/>
              <a:t>HMTL5 Application Cache</a:t>
            </a:r>
          </a:p>
          <a:p>
            <a:r>
              <a:rPr lang="en-US" dirty="0" smtClean="0"/>
              <a:t>HMTL5 Web Workers</a:t>
            </a:r>
          </a:p>
        </p:txBody>
      </p:sp>
    </p:spTree>
    <p:extLst>
      <p:ext uri="{BB962C8B-B14F-4D97-AF65-F5344CB8AC3E}">
        <p14:creationId xmlns:p14="http://schemas.microsoft.com/office/powerpoint/2010/main" val="88614697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Video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850482"/>
              </p:ext>
            </p:extLst>
          </p:nvPr>
        </p:nvGraphicFramePr>
        <p:xfrm>
          <a:off x="457200" y="1316321"/>
          <a:ext cx="8229600" cy="5288281"/>
        </p:xfrm>
        <a:graphic>
          <a:graphicData uri="http://schemas.openxmlformats.org/drawingml/2006/table">
            <a:tbl>
              <a:tblPr firstRow="1" bandRow="1">
                <a:tableStyleId>{69CF1AB2-1976-4502-BF36-3FF5EA218861}</a:tableStyleId>
              </a:tblPr>
              <a:tblGrid>
                <a:gridCol w="8229600"/>
              </a:tblGrid>
              <a:tr h="370840">
                <a:tc>
                  <a:txBody>
                    <a:bodyPr/>
                    <a:lstStyle/>
                    <a:p>
                      <a:r>
                        <a:rPr lang="en-US" sz="1100" b="0" dirty="0" smtClean="0">
                          <a:latin typeface="Courier New"/>
                          <a:cs typeface="Courier New"/>
                        </a:rPr>
                        <a:t>&lt;!DOCTYPE html&gt; </a:t>
                      </a:r>
                    </a:p>
                    <a:p>
                      <a:r>
                        <a:rPr lang="en-US" sz="1100" b="0" dirty="0" smtClean="0">
                          <a:latin typeface="Courier New"/>
                          <a:cs typeface="Courier New"/>
                        </a:rPr>
                        <a:t>&lt;html&gt; </a:t>
                      </a:r>
                    </a:p>
                    <a:p>
                      <a:r>
                        <a:rPr lang="en-US" sz="1100" b="0" dirty="0" smtClean="0">
                          <a:latin typeface="Courier New"/>
                          <a:cs typeface="Courier New"/>
                        </a:rPr>
                        <a:t>&lt;body&gt; </a:t>
                      </a:r>
                    </a:p>
                    <a:p>
                      <a:r>
                        <a:rPr lang="en-US" sz="1100" b="0" dirty="0" smtClean="0">
                          <a:latin typeface="Courier New"/>
                          <a:cs typeface="Courier New"/>
                        </a:rPr>
                        <a:t>&lt;script&gt; </a:t>
                      </a:r>
                    </a:p>
                    <a:p>
                      <a:r>
                        <a:rPr lang="en-US" sz="1100" b="0" dirty="0" err="1" smtClean="0">
                          <a:latin typeface="Courier New"/>
                          <a:cs typeface="Courier New"/>
                        </a:rPr>
                        <a:t>var</a:t>
                      </a:r>
                      <a:r>
                        <a:rPr lang="en-US" sz="1100" b="0" dirty="0" smtClean="0">
                          <a:latin typeface="Courier New"/>
                          <a:cs typeface="Courier New"/>
                        </a:rPr>
                        <a:t> </a:t>
                      </a:r>
                      <a:r>
                        <a:rPr lang="en-US" sz="1100" b="0" dirty="0" err="1" smtClean="0">
                          <a:latin typeface="Courier New"/>
                          <a:cs typeface="Courier New"/>
                        </a:rPr>
                        <a:t>myVideo</a:t>
                      </a:r>
                      <a:r>
                        <a:rPr lang="en-US" sz="1100" b="0" dirty="0" smtClean="0">
                          <a:latin typeface="Courier New"/>
                          <a:cs typeface="Courier New"/>
                        </a:rPr>
                        <a:t>=</a:t>
                      </a:r>
                      <a:r>
                        <a:rPr lang="en-US" sz="1100" b="0" dirty="0" err="1" smtClean="0">
                          <a:latin typeface="Courier New"/>
                          <a:cs typeface="Courier New"/>
                        </a:rPr>
                        <a:t>document.getElementById</a:t>
                      </a:r>
                      <a:r>
                        <a:rPr lang="en-US" sz="1100" b="0" dirty="0" smtClean="0">
                          <a:latin typeface="Courier New"/>
                          <a:cs typeface="Courier New"/>
                        </a:rPr>
                        <a:t>("video1"); </a:t>
                      </a:r>
                    </a:p>
                    <a:p>
                      <a:endParaRPr lang="en-US" sz="1100" b="0" dirty="0" smtClean="0">
                        <a:latin typeface="Courier New"/>
                        <a:cs typeface="Courier New"/>
                      </a:endParaRPr>
                    </a:p>
                    <a:p>
                      <a:r>
                        <a:rPr lang="en-US" sz="1100" b="0" dirty="0" smtClean="0">
                          <a:latin typeface="Courier New"/>
                          <a:cs typeface="Courier New"/>
                        </a:rPr>
                        <a:t>function </a:t>
                      </a:r>
                      <a:r>
                        <a:rPr lang="en-US" sz="1100" b="0" dirty="0" err="1" smtClean="0">
                          <a:latin typeface="Courier New"/>
                          <a:cs typeface="Courier New"/>
                        </a:rPr>
                        <a:t>playPause</a:t>
                      </a:r>
                      <a:r>
                        <a:rPr lang="en-US" sz="1100" b="0" dirty="0" smtClean="0">
                          <a:latin typeface="Courier New"/>
                          <a:cs typeface="Courier New"/>
                        </a:rPr>
                        <a:t>()</a:t>
                      </a:r>
                    </a:p>
                    <a:p>
                      <a:r>
                        <a:rPr lang="en-US" sz="1100" b="0" dirty="0" smtClean="0">
                          <a:latin typeface="Courier New"/>
                          <a:cs typeface="Courier New"/>
                        </a:rPr>
                        <a:t>{ </a:t>
                      </a:r>
                    </a:p>
                    <a:p>
                      <a:r>
                        <a:rPr lang="en-US" sz="1100" b="0" dirty="0" smtClean="0">
                          <a:latin typeface="Courier New"/>
                          <a:cs typeface="Courier New"/>
                        </a:rPr>
                        <a:t>if (</a:t>
                      </a:r>
                      <a:r>
                        <a:rPr lang="en-US" sz="1100" b="0" dirty="0" err="1" smtClean="0">
                          <a:latin typeface="Courier New"/>
                          <a:cs typeface="Courier New"/>
                        </a:rPr>
                        <a:t>myVideo.paused</a:t>
                      </a:r>
                      <a:r>
                        <a:rPr lang="en-US" sz="1100" b="0" dirty="0" smtClean="0">
                          <a:latin typeface="Courier New"/>
                          <a:cs typeface="Courier New"/>
                        </a:rPr>
                        <a:t>) </a:t>
                      </a:r>
                    </a:p>
                    <a:p>
                      <a:r>
                        <a:rPr lang="en-US" sz="1100" b="0" dirty="0" smtClean="0">
                          <a:latin typeface="Courier New"/>
                          <a:cs typeface="Courier New"/>
                        </a:rPr>
                        <a:t>  </a:t>
                      </a:r>
                      <a:r>
                        <a:rPr lang="en-US" sz="1100" b="0" dirty="0" err="1" smtClean="0">
                          <a:latin typeface="Courier New"/>
                          <a:cs typeface="Courier New"/>
                        </a:rPr>
                        <a:t>myVideo.play</a:t>
                      </a:r>
                      <a:r>
                        <a:rPr lang="en-US" sz="1100" b="0" dirty="0" smtClean="0">
                          <a:latin typeface="Courier New"/>
                          <a:cs typeface="Courier New"/>
                        </a:rPr>
                        <a:t>(); </a:t>
                      </a:r>
                    </a:p>
                    <a:p>
                      <a:r>
                        <a:rPr lang="en-US" sz="1100" b="0" dirty="0" smtClean="0">
                          <a:latin typeface="Courier New"/>
                          <a:cs typeface="Courier New"/>
                        </a:rPr>
                        <a:t>else </a:t>
                      </a:r>
                    </a:p>
                    <a:p>
                      <a:r>
                        <a:rPr lang="en-US" sz="1100" b="0" dirty="0" smtClean="0">
                          <a:latin typeface="Courier New"/>
                          <a:cs typeface="Courier New"/>
                        </a:rPr>
                        <a:t>  </a:t>
                      </a:r>
                      <a:r>
                        <a:rPr lang="en-US" sz="1100" b="0" dirty="0" err="1" smtClean="0">
                          <a:latin typeface="Courier New"/>
                          <a:cs typeface="Courier New"/>
                        </a:rPr>
                        <a:t>myVideo.pause</a:t>
                      </a:r>
                      <a:r>
                        <a:rPr lang="en-US" sz="1100" b="0" dirty="0" smtClean="0">
                          <a:latin typeface="Courier New"/>
                          <a:cs typeface="Courier New"/>
                        </a:rPr>
                        <a:t>(); </a:t>
                      </a:r>
                    </a:p>
                    <a:p>
                      <a:r>
                        <a:rPr lang="en-US" sz="1100" b="0" dirty="0" smtClean="0">
                          <a:latin typeface="Courier New"/>
                          <a:cs typeface="Courier New"/>
                        </a:rPr>
                        <a:t>} </a:t>
                      </a:r>
                    </a:p>
                    <a:p>
                      <a:endParaRPr lang="en-US" sz="1100" b="0" dirty="0" smtClean="0">
                        <a:latin typeface="Courier New"/>
                        <a:cs typeface="Courier New"/>
                      </a:endParaRPr>
                    </a:p>
                    <a:p>
                      <a:r>
                        <a:rPr lang="en-US" sz="1100" b="0" dirty="0" smtClean="0">
                          <a:latin typeface="Courier New"/>
                          <a:cs typeface="Courier New"/>
                        </a:rPr>
                        <a:t>function </a:t>
                      </a:r>
                      <a:r>
                        <a:rPr lang="en-US" sz="1100" b="0" dirty="0" err="1" smtClean="0">
                          <a:latin typeface="Courier New"/>
                          <a:cs typeface="Courier New"/>
                        </a:rPr>
                        <a:t>makeBig</a:t>
                      </a:r>
                      <a:r>
                        <a:rPr lang="en-US" sz="1100" b="0" dirty="0" smtClean="0">
                          <a:latin typeface="Courier New"/>
                          <a:cs typeface="Courier New"/>
                        </a:rPr>
                        <a:t>()</a:t>
                      </a:r>
                    </a:p>
                    <a:p>
                      <a:r>
                        <a:rPr lang="en-US" sz="1100" b="0" dirty="0" smtClean="0">
                          <a:latin typeface="Courier New"/>
                          <a:cs typeface="Courier New"/>
                        </a:rPr>
                        <a:t>{ </a:t>
                      </a:r>
                    </a:p>
                    <a:p>
                      <a:r>
                        <a:rPr lang="en-US" sz="1100" b="0" dirty="0" smtClean="0">
                          <a:latin typeface="Courier New"/>
                          <a:cs typeface="Courier New"/>
                        </a:rPr>
                        <a:t>	</a:t>
                      </a:r>
                      <a:r>
                        <a:rPr lang="en-US" sz="1100" b="0" dirty="0" err="1" smtClean="0">
                          <a:latin typeface="Courier New"/>
                          <a:cs typeface="Courier New"/>
                        </a:rPr>
                        <a:t>myVideo.width</a:t>
                      </a:r>
                      <a:r>
                        <a:rPr lang="en-US" sz="1100" b="0" dirty="0" smtClean="0">
                          <a:latin typeface="Courier New"/>
                          <a:cs typeface="Courier New"/>
                        </a:rPr>
                        <a:t>=560; </a:t>
                      </a:r>
                    </a:p>
                    <a:p>
                      <a:r>
                        <a:rPr lang="en-US" sz="1100" b="0" dirty="0" smtClean="0">
                          <a:latin typeface="Courier New"/>
                          <a:cs typeface="Courier New"/>
                        </a:rPr>
                        <a:t>} </a:t>
                      </a:r>
                    </a:p>
                    <a:p>
                      <a:endParaRPr lang="en-US" sz="1100" b="0" dirty="0" smtClean="0">
                        <a:latin typeface="Courier New"/>
                        <a:cs typeface="Courier New"/>
                      </a:endParaRPr>
                    </a:p>
                    <a:p>
                      <a:r>
                        <a:rPr lang="en-US" sz="1100" b="0" dirty="0" smtClean="0">
                          <a:latin typeface="Courier New"/>
                          <a:cs typeface="Courier New"/>
                        </a:rPr>
                        <a:t>function </a:t>
                      </a:r>
                      <a:r>
                        <a:rPr lang="en-US" sz="1100" b="0" dirty="0" err="1" smtClean="0">
                          <a:latin typeface="Courier New"/>
                          <a:cs typeface="Courier New"/>
                        </a:rPr>
                        <a:t>makeSmall</a:t>
                      </a:r>
                      <a:r>
                        <a:rPr lang="en-US" sz="1100" b="0" dirty="0" smtClean="0">
                          <a:latin typeface="Courier New"/>
                          <a:cs typeface="Courier New"/>
                        </a:rPr>
                        <a:t>()</a:t>
                      </a:r>
                    </a:p>
                    <a:p>
                      <a:r>
                        <a:rPr lang="en-US" sz="1100" b="0" dirty="0" smtClean="0">
                          <a:latin typeface="Courier New"/>
                          <a:cs typeface="Courier New"/>
                        </a:rPr>
                        <a:t>{ </a:t>
                      </a:r>
                    </a:p>
                    <a:p>
                      <a:r>
                        <a:rPr lang="en-US" sz="1100" b="0" dirty="0" smtClean="0">
                          <a:latin typeface="Courier New"/>
                          <a:cs typeface="Courier New"/>
                        </a:rPr>
                        <a:t>	</a:t>
                      </a:r>
                      <a:r>
                        <a:rPr lang="en-US" sz="1100" b="0" dirty="0" err="1" smtClean="0">
                          <a:latin typeface="Courier New"/>
                          <a:cs typeface="Courier New"/>
                        </a:rPr>
                        <a:t>myVideo.width</a:t>
                      </a:r>
                      <a:r>
                        <a:rPr lang="en-US" sz="1100" b="0" dirty="0" smtClean="0">
                          <a:latin typeface="Courier New"/>
                          <a:cs typeface="Courier New"/>
                        </a:rPr>
                        <a:t>=320; </a:t>
                      </a:r>
                    </a:p>
                    <a:p>
                      <a:r>
                        <a:rPr lang="en-US" sz="1100" b="0" dirty="0" smtClean="0">
                          <a:latin typeface="Courier New"/>
                          <a:cs typeface="Courier New"/>
                        </a:rPr>
                        <a:t>} </a:t>
                      </a:r>
                    </a:p>
                    <a:p>
                      <a:endParaRPr lang="en-US" sz="1100" b="0" dirty="0" smtClean="0">
                        <a:latin typeface="Courier New"/>
                        <a:cs typeface="Courier New"/>
                      </a:endParaRPr>
                    </a:p>
                    <a:p>
                      <a:r>
                        <a:rPr lang="en-US" sz="1100" b="0" dirty="0" smtClean="0">
                          <a:latin typeface="Courier New"/>
                          <a:cs typeface="Courier New"/>
                        </a:rPr>
                        <a:t>function </a:t>
                      </a:r>
                      <a:r>
                        <a:rPr lang="en-US" sz="1100" b="0" dirty="0" err="1" smtClean="0">
                          <a:latin typeface="Courier New"/>
                          <a:cs typeface="Courier New"/>
                        </a:rPr>
                        <a:t>makeNormal</a:t>
                      </a:r>
                      <a:r>
                        <a:rPr lang="en-US" sz="1100" b="0" dirty="0" smtClean="0">
                          <a:latin typeface="Courier New"/>
                          <a:cs typeface="Courier New"/>
                        </a:rPr>
                        <a:t>()</a:t>
                      </a:r>
                    </a:p>
                    <a:p>
                      <a:r>
                        <a:rPr lang="en-US" sz="1100" b="0" dirty="0" smtClean="0">
                          <a:latin typeface="Courier New"/>
                          <a:cs typeface="Courier New"/>
                        </a:rPr>
                        <a:t>{ </a:t>
                      </a:r>
                    </a:p>
                    <a:p>
                      <a:r>
                        <a:rPr lang="en-US" sz="1100" b="0" dirty="0" smtClean="0">
                          <a:latin typeface="Courier New"/>
                          <a:cs typeface="Courier New"/>
                        </a:rPr>
                        <a:t>	</a:t>
                      </a:r>
                      <a:r>
                        <a:rPr lang="en-US" sz="1100" b="0" dirty="0" err="1" smtClean="0">
                          <a:latin typeface="Courier New"/>
                          <a:cs typeface="Courier New"/>
                        </a:rPr>
                        <a:t>myVideo.width</a:t>
                      </a:r>
                      <a:r>
                        <a:rPr lang="en-US" sz="1100" b="0" dirty="0" smtClean="0">
                          <a:latin typeface="Courier New"/>
                          <a:cs typeface="Courier New"/>
                        </a:rPr>
                        <a:t>=420; </a:t>
                      </a:r>
                    </a:p>
                    <a:p>
                      <a:r>
                        <a:rPr lang="en-US" sz="1100" b="0" dirty="0" smtClean="0">
                          <a:latin typeface="Courier New"/>
                          <a:cs typeface="Courier New"/>
                        </a:rPr>
                        <a:t>} </a:t>
                      </a:r>
                    </a:p>
                    <a:p>
                      <a:r>
                        <a:rPr lang="en-US" sz="1100" b="0" dirty="0" smtClean="0">
                          <a:latin typeface="Courier New"/>
                          <a:cs typeface="Courier New"/>
                        </a:rPr>
                        <a:t>&lt;/script&gt; </a:t>
                      </a:r>
                    </a:p>
                    <a:p>
                      <a:r>
                        <a:rPr lang="en-US" sz="1100" b="0" dirty="0" smtClean="0">
                          <a:latin typeface="Courier New"/>
                          <a:cs typeface="Courier New"/>
                        </a:rPr>
                        <a:t>&lt;/body&gt; </a:t>
                      </a:r>
                    </a:p>
                    <a:p>
                      <a:r>
                        <a:rPr lang="en-US" sz="1100" b="0" dirty="0" smtClean="0">
                          <a:latin typeface="Courier New"/>
                          <a:cs typeface="Courier New"/>
                        </a:rPr>
                        <a:t>&lt;/html&gt;</a:t>
                      </a:r>
                      <a:endParaRPr lang="en-US" sz="1100" b="0" dirty="0">
                        <a:latin typeface="Courier New"/>
                        <a:cs typeface="Courier New"/>
                      </a:endParaRPr>
                    </a:p>
                  </a:txBody>
                  <a:tcPr/>
                </a:tc>
              </a:tr>
            </a:tbl>
          </a:graphicData>
        </a:graphic>
      </p:graphicFrame>
    </p:spTree>
    <p:extLst>
      <p:ext uri="{BB962C8B-B14F-4D97-AF65-F5344CB8AC3E}">
        <p14:creationId xmlns:p14="http://schemas.microsoft.com/office/powerpoint/2010/main" val="304796118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Audio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HTML5 provides a standard for playing audio files.</a:t>
            </a:r>
          </a:p>
          <a:p>
            <a:r>
              <a:rPr lang="en-US" dirty="0" smtClean="0"/>
              <a:t>Until now, there has not been a standard for playing audio files on a web page.</a:t>
            </a:r>
          </a:p>
          <a:p>
            <a:r>
              <a:rPr lang="en-US" dirty="0" smtClean="0"/>
              <a:t>Today, most audio files are played through a plug-in (like flash). However, different browsers may have different plug-ins.</a:t>
            </a:r>
          </a:p>
          <a:p>
            <a:r>
              <a:rPr lang="en-US" dirty="0" smtClean="0"/>
              <a:t>HTML5 defines a new element which specifies a standard way to embed an audio file on a web page: the &lt;audio&gt; element.</a:t>
            </a:r>
          </a:p>
          <a:p>
            <a:r>
              <a:rPr lang="en-US" dirty="0" smtClean="0"/>
              <a:t>Internet Explorer 9+, Firefox, Opera, Chrome, and Safari support the &lt;audio&gt; element.</a:t>
            </a:r>
          </a:p>
          <a:p>
            <a:pPr lvl="1"/>
            <a:r>
              <a:rPr lang="en-US" dirty="0" smtClean="0"/>
              <a:t>Note: Internet Explorer 8 and earlier versions, do not support the &lt;audio&gt; element.</a:t>
            </a:r>
            <a:endParaRPr lang="en-US" dirty="0"/>
          </a:p>
        </p:txBody>
      </p:sp>
    </p:spTree>
    <p:extLst>
      <p:ext uri="{BB962C8B-B14F-4D97-AF65-F5344CB8AC3E}">
        <p14:creationId xmlns:p14="http://schemas.microsoft.com/office/powerpoint/2010/main" val="3878676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Audio</a:t>
            </a:r>
            <a:endParaRPr lang="en-US" dirty="0"/>
          </a:p>
        </p:txBody>
      </p:sp>
      <p:sp>
        <p:nvSpPr>
          <p:cNvPr id="3" name="Content Placeholder 2"/>
          <p:cNvSpPr>
            <a:spLocks noGrp="1"/>
          </p:cNvSpPr>
          <p:nvPr>
            <p:ph idx="1"/>
          </p:nvPr>
        </p:nvSpPr>
        <p:spPr/>
        <p:txBody>
          <a:bodyPr/>
          <a:lstStyle/>
          <a:p>
            <a:r>
              <a:rPr lang="en-US" dirty="0" smtClean="0"/>
              <a:t>HTML5 Audio – How it Works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78797654"/>
              </p:ext>
            </p:extLst>
          </p:nvPr>
        </p:nvGraphicFramePr>
        <p:xfrm>
          <a:off x="1524000" y="2532529"/>
          <a:ext cx="6096000" cy="2011679"/>
        </p:xfrm>
        <a:graphic>
          <a:graphicData uri="http://schemas.openxmlformats.org/drawingml/2006/table">
            <a:tbl>
              <a:tblPr firstRow="1" bandRow="1">
                <a:tableStyleId>{69CF1AB2-1976-4502-BF36-3FF5EA218861}</a:tableStyleId>
              </a:tblPr>
              <a:tblGrid>
                <a:gridCol w="6096000"/>
              </a:tblGrid>
              <a:tr h="370840">
                <a:tc>
                  <a:txBody>
                    <a:bodyPr/>
                    <a:lstStyle/>
                    <a:p>
                      <a:r>
                        <a:rPr lang="en-US" b="0" dirty="0" smtClean="0">
                          <a:latin typeface="Courier New"/>
                          <a:cs typeface="Courier New"/>
                        </a:rPr>
                        <a:t>&lt;audio controls&gt;</a:t>
                      </a:r>
                    </a:p>
                    <a:p>
                      <a:r>
                        <a:rPr lang="en-US" b="0" dirty="0" smtClean="0">
                          <a:latin typeface="Courier New"/>
                          <a:cs typeface="Courier New"/>
                        </a:rPr>
                        <a:t>  &lt;source </a:t>
                      </a:r>
                      <a:r>
                        <a:rPr lang="en-US" b="0" dirty="0" err="1" smtClean="0">
                          <a:latin typeface="Courier New"/>
                          <a:cs typeface="Courier New"/>
                        </a:rPr>
                        <a:t>src</a:t>
                      </a:r>
                      <a:r>
                        <a:rPr lang="en-US" b="0" dirty="0" smtClean="0">
                          <a:latin typeface="Courier New"/>
                          <a:cs typeface="Courier New"/>
                        </a:rPr>
                        <a:t>="</a:t>
                      </a:r>
                      <a:r>
                        <a:rPr lang="en-US" b="0" dirty="0" err="1" smtClean="0">
                          <a:latin typeface="Courier New"/>
                          <a:cs typeface="Courier New"/>
                        </a:rPr>
                        <a:t>horse.ogg</a:t>
                      </a:r>
                      <a:r>
                        <a:rPr lang="en-US" b="0" dirty="0" smtClean="0">
                          <a:latin typeface="Courier New"/>
                          <a:cs typeface="Courier New"/>
                        </a:rPr>
                        <a:t>" type="audio/</a:t>
                      </a:r>
                      <a:r>
                        <a:rPr lang="en-US" b="0" dirty="0" err="1" smtClean="0">
                          <a:latin typeface="Courier New"/>
                          <a:cs typeface="Courier New"/>
                        </a:rPr>
                        <a:t>ogg</a:t>
                      </a:r>
                      <a:r>
                        <a:rPr lang="en-US" b="0" dirty="0" smtClean="0">
                          <a:latin typeface="Courier New"/>
                          <a:cs typeface="Courier New"/>
                        </a:rPr>
                        <a:t>"&gt;</a:t>
                      </a:r>
                    </a:p>
                    <a:p>
                      <a:r>
                        <a:rPr lang="en-US" b="0" dirty="0" smtClean="0">
                          <a:latin typeface="Courier New"/>
                          <a:cs typeface="Courier New"/>
                        </a:rPr>
                        <a:t>  &lt;source </a:t>
                      </a:r>
                      <a:r>
                        <a:rPr lang="en-US" b="0" dirty="0" err="1" smtClean="0">
                          <a:latin typeface="Courier New"/>
                          <a:cs typeface="Courier New"/>
                        </a:rPr>
                        <a:t>src</a:t>
                      </a:r>
                      <a:r>
                        <a:rPr lang="en-US" b="0" dirty="0" smtClean="0">
                          <a:latin typeface="Courier New"/>
                          <a:cs typeface="Courier New"/>
                        </a:rPr>
                        <a:t>="horse.mp3" type="audio/mpeg"&gt;</a:t>
                      </a:r>
                    </a:p>
                    <a:p>
                      <a:r>
                        <a:rPr lang="en-US" b="0" dirty="0" smtClean="0">
                          <a:latin typeface="Courier New"/>
                          <a:cs typeface="Courier New"/>
                        </a:rPr>
                        <a:t>Your browser does not support the audio element.</a:t>
                      </a:r>
                    </a:p>
                    <a:p>
                      <a:r>
                        <a:rPr lang="en-US" b="0" dirty="0" smtClean="0">
                          <a:latin typeface="Courier New"/>
                          <a:cs typeface="Courier New"/>
                        </a:rPr>
                        <a:t>&lt;/audio&gt;</a:t>
                      </a:r>
                      <a:endParaRPr lang="en-US" b="0" dirty="0">
                        <a:latin typeface="Courier New"/>
                        <a:cs typeface="Courier New"/>
                      </a:endParaRPr>
                    </a:p>
                  </a:txBody>
                  <a:tcPr/>
                </a:tc>
              </a:tr>
            </a:tbl>
          </a:graphicData>
        </a:graphic>
      </p:graphicFrame>
    </p:spTree>
    <p:extLst>
      <p:ext uri="{BB962C8B-B14F-4D97-AF65-F5344CB8AC3E}">
        <p14:creationId xmlns:p14="http://schemas.microsoft.com/office/powerpoint/2010/main" val="1092023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Audio</a:t>
            </a:r>
            <a:endParaRPr lang="en-US" dirty="0"/>
          </a:p>
        </p:txBody>
      </p:sp>
      <p:pic>
        <p:nvPicPr>
          <p:cNvPr id="4" name="Content Placeholder 3" descr="audio_formats_browser_support.tiff"/>
          <p:cNvPicPr>
            <a:picLocks noGrp="1" noChangeAspect="1"/>
          </p:cNvPicPr>
          <p:nvPr>
            <p:ph idx="1"/>
          </p:nvPr>
        </p:nvPicPr>
        <p:blipFill>
          <a:blip r:embed="rId2">
            <a:extLst>
              <a:ext uri="{28A0092B-C50C-407E-A947-70E740481C1C}">
                <a14:useLocalDpi xmlns:a14="http://schemas.microsoft.com/office/drawing/2010/main" val="0"/>
              </a:ext>
            </a:extLst>
          </a:blip>
          <a:srcRect t="-57640" b="-57640"/>
          <a:stretch>
            <a:fillRect/>
          </a:stretch>
        </p:blipFill>
        <p:spPr/>
      </p:pic>
    </p:spTree>
    <p:extLst>
      <p:ext uri="{BB962C8B-B14F-4D97-AF65-F5344CB8AC3E}">
        <p14:creationId xmlns:p14="http://schemas.microsoft.com/office/powerpoint/2010/main" val="323285686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Input Types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HTML5 has several new input types for forms. These new features allow better input control and validation.</a:t>
            </a:r>
          </a:p>
          <a:p>
            <a:pPr lvl="1"/>
            <a:r>
              <a:rPr lang="en-US" dirty="0" smtClean="0"/>
              <a:t>color</a:t>
            </a:r>
          </a:p>
          <a:p>
            <a:pPr lvl="1"/>
            <a:r>
              <a:rPr lang="en-US" dirty="0" smtClean="0"/>
              <a:t>date</a:t>
            </a:r>
          </a:p>
          <a:p>
            <a:pPr lvl="1"/>
            <a:r>
              <a:rPr lang="en-US" dirty="0" err="1" smtClean="0"/>
              <a:t>datetime</a:t>
            </a:r>
            <a:endParaRPr lang="en-US" dirty="0" smtClean="0"/>
          </a:p>
          <a:p>
            <a:pPr lvl="1"/>
            <a:r>
              <a:rPr lang="en-US" dirty="0" err="1" smtClean="0"/>
              <a:t>datetime</a:t>
            </a:r>
            <a:r>
              <a:rPr lang="en-US" dirty="0" smtClean="0"/>
              <a:t>-local</a:t>
            </a:r>
          </a:p>
          <a:p>
            <a:pPr lvl="1"/>
            <a:r>
              <a:rPr lang="en-US" dirty="0" smtClean="0"/>
              <a:t>email</a:t>
            </a:r>
          </a:p>
          <a:p>
            <a:pPr lvl="1"/>
            <a:r>
              <a:rPr lang="en-US" dirty="0" smtClean="0"/>
              <a:t>month</a:t>
            </a:r>
          </a:p>
          <a:p>
            <a:pPr lvl="1"/>
            <a:r>
              <a:rPr lang="en-US" dirty="0" smtClean="0"/>
              <a:t>number</a:t>
            </a:r>
          </a:p>
          <a:p>
            <a:pPr lvl="1"/>
            <a:r>
              <a:rPr lang="en-US" dirty="0" smtClean="0"/>
              <a:t>range</a:t>
            </a:r>
          </a:p>
          <a:p>
            <a:pPr lvl="1"/>
            <a:r>
              <a:rPr lang="en-US" dirty="0" smtClean="0"/>
              <a:t>search</a:t>
            </a:r>
          </a:p>
          <a:p>
            <a:pPr lvl="1"/>
            <a:r>
              <a:rPr lang="en-US" dirty="0" err="1" smtClean="0"/>
              <a:t>tel</a:t>
            </a:r>
            <a:endParaRPr lang="en-US" dirty="0" smtClean="0"/>
          </a:p>
          <a:p>
            <a:pPr lvl="1"/>
            <a:r>
              <a:rPr lang="en-US" dirty="0" smtClean="0"/>
              <a:t>time</a:t>
            </a:r>
          </a:p>
          <a:p>
            <a:pPr lvl="1"/>
            <a:r>
              <a:rPr lang="en-US" dirty="0" err="1" smtClean="0"/>
              <a:t>url</a:t>
            </a:r>
            <a:endParaRPr lang="en-US" dirty="0" smtClean="0"/>
          </a:p>
          <a:p>
            <a:pPr lvl="1"/>
            <a:r>
              <a:rPr lang="en-US" dirty="0" smtClean="0"/>
              <a:t>week</a:t>
            </a:r>
          </a:p>
          <a:p>
            <a:r>
              <a:rPr lang="en-US" b="1" dirty="0" smtClean="0"/>
              <a:t>Note</a:t>
            </a:r>
            <a:r>
              <a:rPr lang="en-US" dirty="0" smtClean="0"/>
              <a:t>: Not all major browsers support all the new input types. However, you can already start using them; If they are not supported, they will behave as regular text fields.</a:t>
            </a:r>
          </a:p>
        </p:txBody>
      </p:sp>
    </p:spTree>
    <p:extLst>
      <p:ext uri="{BB962C8B-B14F-4D97-AF65-F5344CB8AC3E}">
        <p14:creationId xmlns:p14="http://schemas.microsoft.com/office/powerpoint/2010/main" val="137939091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Form Elements</a:t>
            </a:r>
            <a:endParaRPr lang="en-US" dirty="0"/>
          </a:p>
        </p:txBody>
      </p:sp>
      <p:sp>
        <p:nvSpPr>
          <p:cNvPr id="3" name="Content Placeholder 2"/>
          <p:cNvSpPr>
            <a:spLocks noGrp="1"/>
          </p:cNvSpPr>
          <p:nvPr>
            <p:ph idx="1"/>
          </p:nvPr>
        </p:nvSpPr>
        <p:spPr/>
        <p:txBody>
          <a:bodyPr>
            <a:normAutofit/>
          </a:bodyPr>
          <a:lstStyle/>
          <a:p>
            <a:r>
              <a:rPr lang="en-US" dirty="0" smtClean="0"/>
              <a:t>HTML5 has the following new form elements:</a:t>
            </a:r>
          </a:p>
          <a:p>
            <a:pPr lvl="1"/>
            <a:r>
              <a:rPr lang="en-US" dirty="0" smtClean="0"/>
              <a:t>&lt;</a:t>
            </a:r>
            <a:r>
              <a:rPr lang="en-US" dirty="0" err="1" smtClean="0"/>
              <a:t>datalist</a:t>
            </a:r>
            <a:r>
              <a:rPr lang="en-US" dirty="0" smtClean="0"/>
              <a:t>&gt;</a:t>
            </a:r>
          </a:p>
          <a:p>
            <a:pPr lvl="1"/>
            <a:r>
              <a:rPr lang="en-US" dirty="0" smtClean="0"/>
              <a:t>&lt;</a:t>
            </a:r>
            <a:r>
              <a:rPr lang="en-US" dirty="0" err="1" smtClean="0"/>
              <a:t>keygen</a:t>
            </a:r>
            <a:r>
              <a:rPr lang="en-US" dirty="0" smtClean="0"/>
              <a:t>&gt;</a:t>
            </a:r>
          </a:p>
          <a:p>
            <a:pPr lvl="1"/>
            <a:r>
              <a:rPr lang="en-US" dirty="0" smtClean="0"/>
              <a:t>&lt;output&gt;</a:t>
            </a:r>
          </a:p>
          <a:p>
            <a:r>
              <a:rPr lang="en-US" dirty="0" smtClean="0"/>
              <a:t>Note: Not all major browsers support all the new form elements. However, you can already start using them; If they are not supported, they will behave as regular text fields.</a:t>
            </a:r>
            <a:endParaRPr lang="en-US" dirty="0"/>
          </a:p>
        </p:txBody>
      </p:sp>
    </p:spTree>
    <p:extLst>
      <p:ext uri="{BB962C8B-B14F-4D97-AF65-F5344CB8AC3E}">
        <p14:creationId xmlns:p14="http://schemas.microsoft.com/office/powerpoint/2010/main" val="3705185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Form Elements</a:t>
            </a:r>
            <a:endParaRPr lang="en-US" dirty="0"/>
          </a:p>
        </p:txBody>
      </p:sp>
      <p:sp>
        <p:nvSpPr>
          <p:cNvPr id="3" name="Content Placeholder 2"/>
          <p:cNvSpPr>
            <a:spLocks noGrp="1"/>
          </p:cNvSpPr>
          <p:nvPr>
            <p:ph idx="1"/>
          </p:nvPr>
        </p:nvSpPr>
        <p:spPr/>
        <p:txBody>
          <a:bodyPr>
            <a:normAutofit lnSpcReduction="10000"/>
          </a:bodyPr>
          <a:lstStyle/>
          <a:p>
            <a:r>
              <a:rPr lang="en-US" dirty="0" smtClean="0"/>
              <a:t>&lt;</a:t>
            </a:r>
            <a:r>
              <a:rPr lang="en-US" dirty="0" err="1" smtClean="0"/>
              <a:t>datalist</a:t>
            </a:r>
            <a:r>
              <a:rPr lang="en-US" dirty="0" smtClean="0"/>
              <a:t>&gt;</a:t>
            </a:r>
          </a:p>
          <a:p>
            <a:pPr lvl="1"/>
            <a:r>
              <a:rPr lang="en-US" dirty="0" smtClean="0"/>
              <a:t>HTML5 &lt;</a:t>
            </a:r>
            <a:r>
              <a:rPr lang="en-US" dirty="0" err="1" smtClean="0"/>
              <a:t>datalist</a:t>
            </a:r>
            <a:r>
              <a:rPr lang="en-US" dirty="0" smtClean="0"/>
              <a:t>&gt; Element</a:t>
            </a:r>
          </a:p>
          <a:p>
            <a:pPr lvl="1"/>
            <a:r>
              <a:rPr lang="en-US" dirty="0" smtClean="0"/>
              <a:t>The &lt;</a:t>
            </a:r>
            <a:r>
              <a:rPr lang="en-US" dirty="0" err="1" smtClean="0"/>
              <a:t>datalist</a:t>
            </a:r>
            <a:r>
              <a:rPr lang="en-US" dirty="0" smtClean="0"/>
              <a:t>&gt; element specifies a list of pre-defined options for an &lt;input&gt; element.</a:t>
            </a:r>
          </a:p>
          <a:p>
            <a:pPr lvl="1"/>
            <a:r>
              <a:rPr lang="en-US" dirty="0" smtClean="0"/>
              <a:t>The &lt;</a:t>
            </a:r>
            <a:r>
              <a:rPr lang="en-US" dirty="0" err="1" smtClean="0"/>
              <a:t>datalist</a:t>
            </a:r>
            <a:r>
              <a:rPr lang="en-US" dirty="0" smtClean="0"/>
              <a:t>&gt; element is used to provide an "autocomplete" feature on &lt;input&gt; elements. Users will see a drop-down list of pre-defined options as they input data.</a:t>
            </a:r>
          </a:p>
          <a:p>
            <a:pPr lvl="1"/>
            <a:r>
              <a:rPr lang="en-US" dirty="0" smtClean="0"/>
              <a:t>Use the &lt;input&gt; element's list attribute to bind it together with a &lt;</a:t>
            </a:r>
            <a:r>
              <a:rPr lang="en-US" dirty="0" err="1" smtClean="0"/>
              <a:t>datalist</a:t>
            </a:r>
            <a:r>
              <a:rPr lang="en-US" dirty="0" smtClean="0"/>
              <a:t>&gt; element.</a:t>
            </a:r>
            <a:endParaRPr lang="en-US" dirty="0"/>
          </a:p>
        </p:txBody>
      </p:sp>
    </p:spTree>
    <p:extLst>
      <p:ext uri="{BB962C8B-B14F-4D97-AF65-F5344CB8AC3E}">
        <p14:creationId xmlns:p14="http://schemas.microsoft.com/office/powerpoint/2010/main" val="54240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Form Elements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1089190"/>
              </p:ext>
            </p:extLst>
          </p:nvPr>
        </p:nvGraphicFramePr>
        <p:xfrm>
          <a:off x="457200" y="2123135"/>
          <a:ext cx="8229600" cy="2560320"/>
        </p:xfrm>
        <a:graphic>
          <a:graphicData uri="http://schemas.openxmlformats.org/drawingml/2006/table">
            <a:tbl>
              <a:tblPr firstRow="1" bandRow="1">
                <a:tableStyleId>{69CF1AB2-1976-4502-BF36-3FF5EA218861}</a:tableStyleId>
              </a:tblPr>
              <a:tblGrid>
                <a:gridCol w="8229600"/>
              </a:tblGrid>
              <a:tr h="370840">
                <a:tc>
                  <a:txBody>
                    <a:bodyPr/>
                    <a:lstStyle/>
                    <a:p>
                      <a:r>
                        <a:rPr lang="en-US" b="0" dirty="0" smtClean="0">
                          <a:latin typeface="Courier New"/>
                          <a:cs typeface="Courier New"/>
                        </a:rPr>
                        <a:t>&lt;input list="browsers"&gt;</a:t>
                      </a:r>
                    </a:p>
                    <a:p>
                      <a:endParaRPr lang="en-US" b="0" dirty="0" smtClean="0">
                        <a:latin typeface="Courier New"/>
                        <a:cs typeface="Courier New"/>
                      </a:endParaRPr>
                    </a:p>
                    <a:p>
                      <a:r>
                        <a:rPr lang="en-US" b="0" dirty="0" smtClean="0">
                          <a:latin typeface="Courier New"/>
                          <a:cs typeface="Courier New"/>
                        </a:rPr>
                        <a:t>&lt;</a:t>
                      </a:r>
                      <a:r>
                        <a:rPr lang="en-US" b="0" dirty="0" err="1" smtClean="0">
                          <a:latin typeface="Courier New"/>
                          <a:cs typeface="Courier New"/>
                        </a:rPr>
                        <a:t>datalist</a:t>
                      </a:r>
                      <a:r>
                        <a:rPr lang="en-US" b="0" dirty="0" smtClean="0">
                          <a:latin typeface="Courier New"/>
                          <a:cs typeface="Courier New"/>
                        </a:rPr>
                        <a:t> id="browsers"&gt;</a:t>
                      </a:r>
                    </a:p>
                    <a:p>
                      <a:r>
                        <a:rPr lang="en-US" b="0" dirty="0" smtClean="0">
                          <a:latin typeface="Courier New"/>
                          <a:cs typeface="Courier New"/>
                        </a:rPr>
                        <a:t>  &lt;option value="Internet Explorer"&gt;</a:t>
                      </a:r>
                    </a:p>
                    <a:p>
                      <a:r>
                        <a:rPr lang="en-US" b="0" dirty="0" smtClean="0">
                          <a:latin typeface="Courier New"/>
                          <a:cs typeface="Courier New"/>
                        </a:rPr>
                        <a:t>  &lt;option value="Firefox"&gt;</a:t>
                      </a:r>
                    </a:p>
                    <a:p>
                      <a:r>
                        <a:rPr lang="en-US" b="0" dirty="0" smtClean="0">
                          <a:latin typeface="Courier New"/>
                          <a:cs typeface="Courier New"/>
                        </a:rPr>
                        <a:t>  &lt;option value="Chrome"&gt;</a:t>
                      </a:r>
                    </a:p>
                    <a:p>
                      <a:r>
                        <a:rPr lang="en-US" b="0" dirty="0" smtClean="0">
                          <a:latin typeface="Courier New"/>
                          <a:cs typeface="Courier New"/>
                        </a:rPr>
                        <a:t>  &lt;option value="Opera"&gt;</a:t>
                      </a:r>
                    </a:p>
                    <a:p>
                      <a:r>
                        <a:rPr lang="en-US" b="0" dirty="0" smtClean="0">
                          <a:latin typeface="Courier New"/>
                          <a:cs typeface="Courier New"/>
                        </a:rPr>
                        <a:t>  &lt;option value="Safari"&gt;</a:t>
                      </a:r>
                    </a:p>
                    <a:p>
                      <a:r>
                        <a:rPr lang="en-US" b="0" dirty="0" smtClean="0">
                          <a:latin typeface="Courier New"/>
                          <a:cs typeface="Courier New"/>
                        </a:rPr>
                        <a:t>&lt;/</a:t>
                      </a:r>
                      <a:r>
                        <a:rPr lang="en-US" b="0" dirty="0" err="1" smtClean="0">
                          <a:latin typeface="Courier New"/>
                          <a:cs typeface="Courier New"/>
                        </a:rPr>
                        <a:t>datalist</a:t>
                      </a:r>
                      <a:r>
                        <a:rPr lang="en-US" b="0" dirty="0" smtClean="0">
                          <a:latin typeface="Courier New"/>
                          <a:cs typeface="Courier New"/>
                        </a:rPr>
                        <a:t>&gt;</a:t>
                      </a:r>
                      <a:endParaRPr lang="en-US" b="0" dirty="0">
                        <a:latin typeface="Courier New"/>
                        <a:cs typeface="Courier New"/>
                      </a:endParaRPr>
                    </a:p>
                  </a:txBody>
                  <a:tcPr/>
                </a:tc>
              </a:tr>
            </a:tbl>
          </a:graphicData>
        </a:graphic>
      </p:graphicFrame>
    </p:spTree>
    <p:extLst>
      <p:ext uri="{BB962C8B-B14F-4D97-AF65-F5344CB8AC3E}">
        <p14:creationId xmlns:p14="http://schemas.microsoft.com/office/powerpoint/2010/main" val="3140640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Form Elements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&lt;</a:t>
            </a:r>
            <a:r>
              <a:rPr lang="en-US" dirty="0" err="1" smtClean="0"/>
              <a:t>keygen</a:t>
            </a:r>
            <a:r>
              <a:rPr lang="en-US" dirty="0" smtClean="0"/>
              <a:t>&gt;</a:t>
            </a:r>
          </a:p>
          <a:p>
            <a:pPr lvl="1"/>
            <a:r>
              <a:rPr lang="en-US" dirty="0" smtClean="0"/>
              <a:t>The purpose of the &lt;</a:t>
            </a:r>
            <a:r>
              <a:rPr lang="en-US" dirty="0" err="1" smtClean="0"/>
              <a:t>keygen</a:t>
            </a:r>
            <a:r>
              <a:rPr lang="en-US" dirty="0" smtClean="0"/>
              <a:t>&gt; element is to provide a secure way to authenticate users.</a:t>
            </a:r>
          </a:p>
          <a:p>
            <a:pPr lvl="1"/>
            <a:r>
              <a:rPr lang="en-US" dirty="0" smtClean="0"/>
              <a:t>The &lt;</a:t>
            </a:r>
            <a:r>
              <a:rPr lang="en-US" dirty="0" err="1" smtClean="0"/>
              <a:t>keygen</a:t>
            </a:r>
            <a:r>
              <a:rPr lang="en-US" dirty="0" smtClean="0"/>
              <a:t>&gt; tag specifies a key-pair generator field in a form.</a:t>
            </a:r>
          </a:p>
          <a:p>
            <a:pPr lvl="1"/>
            <a:r>
              <a:rPr lang="en-US" dirty="0" smtClean="0"/>
              <a:t>When the form is submitted, two keys are generated, one private and one public.</a:t>
            </a:r>
          </a:p>
          <a:p>
            <a:pPr lvl="1"/>
            <a:r>
              <a:rPr lang="en-US" dirty="0" smtClean="0"/>
              <a:t>The private key is stored locally, and the public key is sent to the server. The public key could be used to generate a client certificate to authenticate the user in the future.</a:t>
            </a:r>
            <a:endParaRPr lang="en-US" dirty="0"/>
          </a:p>
        </p:txBody>
      </p:sp>
    </p:spTree>
    <p:extLst>
      <p:ext uri="{BB962C8B-B14F-4D97-AF65-F5344CB8AC3E}">
        <p14:creationId xmlns:p14="http://schemas.microsoft.com/office/powerpoint/2010/main" val="72158089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Form Elements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8189241"/>
              </p:ext>
            </p:extLst>
          </p:nvPr>
        </p:nvGraphicFramePr>
        <p:xfrm>
          <a:off x="457200" y="3124498"/>
          <a:ext cx="8229600" cy="1463039"/>
        </p:xfrm>
        <a:graphic>
          <a:graphicData uri="http://schemas.openxmlformats.org/drawingml/2006/table">
            <a:tbl>
              <a:tblPr firstRow="1" bandRow="1">
                <a:tableStyleId>{69CF1AB2-1976-4502-BF36-3FF5EA218861}</a:tableStyleId>
              </a:tblPr>
              <a:tblGrid>
                <a:gridCol w="8229600"/>
              </a:tblGrid>
              <a:tr h="370840">
                <a:tc>
                  <a:txBody>
                    <a:bodyPr/>
                    <a:lstStyle/>
                    <a:p>
                      <a:r>
                        <a:rPr lang="en-US" b="0" dirty="0" smtClean="0">
                          <a:latin typeface="Courier New"/>
                          <a:cs typeface="Courier New"/>
                        </a:rPr>
                        <a:t>&lt;form action="</a:t>
                      </a:r>
                      <a:r>
                        <a:rPr lang="en-US" b="0" dirty="0" err="1" smtClean="0">
                          <a:latin typeface="Courier New"/>
                          <a:cs typeface="Courier New"/>
                        </a:rPr>
                        <a:t>demo_keygen.asp</a:t>
                      </a:r>
                      <a:r>
                        <a:rPr lang="en-US" b="0" dirty="0" smtClean="0">
                          <a:latin typeface="Courier New"/>
                          <a:cs typeface="Courier New"/>
                        </a:rPr>
                        <a:t>" method="get"&gt;</a:t>
                      </a:r>
                    </a:p>
                    <a:p>
                      <a:r>
                        <a:rPr lang="en-US" b="0" dirty="0" smtClean="0">
                          <a:latin typeface="Courier New"/>
                          <a:cs typeface="Courier New"/>
                        </a:rPr>
                        <a:t>Username: &lt;input type="text" name="</a:t>
                      </a:r>
                      <a:r>
                        <a:rPr lang="en-US" b="0" dirty="0" err="1" smtClean="0">
                          <a:latin typeface="Courier New"/>
                          <a:cs typeface="Courier New"/>
                        </a:rPr>
                        <a:t>usr_name</a:t>
                      </a:r>
                      <a:r>
                        <a:rPr lang="en-US" b="0" dirty="0" smtClean="0">
                          <a:latin typeface="Courier New"/>
                          <a:cs typeface="Courier New"/>
                        </a:rPr>
                        <a:t>"&gt;</a:t>
                      </a:r>
                    </a:p>
                    <a:p>
                      <a:r>
                        <a:rPr lang="en-US" b="0" dirty="0" smtClean="0">
                          <a:latin typeface="Courier New"/>
                          <a:cs typeface="Courier New"/>
                        </a:rPr>
                        <a:t>Encryption: &lt;</a:t>
                      </a:r>
                      <a:r>
                        <a:rPr lang="en-US" b="0" dirty="0" err="1" smtClean="0">
                          <a:latin typeface="Courier New"/>
                          <a:cs typeface="Courier New"/>
                        </a:rPr>
                        <a:t>keygen</a:t>
                      </a:r>
                      <a:r>
                        <a:rPr lang="en-US" b="0" dirty="0" smtClean="0">
                          <a:latin typeface="Courier New"/>
                          <a:cs typeface="Courier New"/>
                        </a:rPr>
                        <a:t> name="security"&gt;</a:t>
                      </a:r>
                    </a:p>
                    <a:p>
                      <a:r>
                        <a:rPr lang="en-US" b="0" dirty="0" smtClean="0">
                          <a:latin typeface="Courier New"/>
                          <a:cs typeface="Courier New"/>
                        </a:rPr>
                        <a:t>&lt;input type="submit"&gt;</a:t>
                      </a:r>
                    </a:p>
                    <a:p>
                      <a:r>
                        <a:rPr lang="en-US" b="0" dirty="0" smtClean="0">
                          <a:latin typeface="Courier New"/>
                          <a:cs typeface="Courier New"/>
                        </a:rPr>
                        <a:t>&lt;/form&gt;</a:t>
                      </a:r>
                      <a:endParaRPr lang="en-US" b="0" dirty="0">
                        <a:latin typeface="Courier New"/>
                        <a:cs typeface="Courier New"/>
                      </a:endParaRPr>
                    </a:p>
                  </a:txBody>
                  <a:tcPr/>
                </a:tc>
              </a:tr>
            </a:tbl>
          </a:graphicData>
        </a:graphic>
      </p:graphicFrame>
    </p:spTree>
    <p:extLst>
      <p:ext uri="{BB962C8B-B14F-4D97-AF65-F5344CB8AC3E}">
        <p14:creationId xmlns:p14="http://schemas.microsoft.com/office/powerpoint/2010/main" val="9077935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HTML5?</a:t>
            </a:r>
          </a:p>
          <a:p>
            <a:pPr lvl="1"/>
            <a:r>
              <a:rPr lang="en-US" dirty="0" smtClean="0"/>
              <a:t>HTML5 will be the standard for HTML</a:t>
            </a:r>
          </a:p>
          <a:p>
            <a:pPr lvl="1"/>
            <a:r>
              <a:rPr lang="en-US" dirty="0" smtClean="0"/>
              <a:t>HTML 4.01 came in 1999. Web changed a lot!</a:t>
            </a:r>
          </a:p>
          <a:p>
            <a:pPr lvl="1"/>
            <a:r>
              <a:rPr lang="en-US" dirty="0" smtClean="0"/>
              <a:t>HTML5 is still work in progress</a:t>
            </a:r>
          </a:p>
          <a:p>
            <a:pPr lvl="1"/>
            <a:r>
              <a:rPr lang="en-US" dirty="0" smtClean="0"/>
              <a:t>Major browsers support HTML5 elements &amp; API</a:t>
            </a:r>
          </a:p>
          <a:p>
            <a:r>
              <a:rPr lang="en-US" dirty="0" smtClean="0"/>
              <a:t>How Did HTML5 Get Started?</a:t>
            </a:r>
          </a:p>
          <a:p>
            <a:pPr lvl="1"/>
            <a:r>
              <a:rPr lang="en-US" dirty="0" smtClean="0"/>
              <a:t>Cooperation between World Wide Web Consortium (W3C) and Web Hypertext Application Technology Working Group (WHATWG)</a:t>
            </a:r>
          </a:p>
        </p:txBody>
      </p:sp>
    </p:spTree>
    <p:extLst>
      <p:ext uri="{BB962C8B-B14F-4D97-AF65-F5344CB8AC3E}">
        <p14:creationId xmlns:p14="http://schemas.microsoft.com/office/powerpoint/2010/main" val="249999010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Form Elements</a:t>
            </a:r>
            <a:endParaRPr lang="en-US" dirty="0"/>
          </a:p>
        </p:txBody>
      </p:sp>
      <p:sp>
        <p:nvSpPr>
          <p:cNvPr id="3" name="Content Placeholder 2"/>
          <p:cNvSpPr>
            <a:spLocks noGrp="1"/>
          </p:cNvSpPr>
          <p:nvPr>
            <p:ph idx="1"/>
          </p:nvPr>
        </p:nvSpPr>
        <p:spPr/>
        <p:txBody>
          <a:bodyPr/>
          <a:lstStyle/>
          <a:p>
            <a:r>
              <a:rPr lang="en-US" dirty="0" smtClean="0"/>
              <a:t>&lt;output&gt;</a:t>
            </a:r>
          </a:p>
          <a:p>
            <a:pPr lvl="1"/>
            <a:r>
              <a:rPr lang="en-US" dirty="0" smtClean="0"/>
              <a:t>The &lt;output&gt; element represents the result of a calculation (like one performed by a script). </a:t>
            </a:r>
          </a:p>
          <a:p>
            <a:pPr marL="457200" lvl="1"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11314728"/>
              </p:ext>
            </p:extLst>
          </p:nvPr>
        </p:nvGraphicFramePr>
        <p:xfrm>
          <a:off x="1524000" y="3518647"/>
          <a:ext cx="6096000" cy="1737359"/>
        </p:xfrm>
        <a:graphic>
          <a:graphicData uri="http://schemas.openxmlformats.org/drawingml/2006/table">
            <a:tbl>
              <a:tblPr firstRow="1" bandRow="1">
                <a:tableStyleId>{69CF1AB2-1976-4502-BF36-3FF5EA218861}</a:tableStyleId>
              </a:tblPr>
              <a:tblGrid>
                <a:gridCol w="6096000"/>
              </a:tblGrid>
              <a:tr h="370840">
                <a:tc>
                  <a:txBody>
                    <a:bodyPr/>
                    <a:lstStyle/>
                    <a:p>
                      <a:r>
                        <a:rPr lang="en-US" b="0" dirty="0" smtClean="0">
                          <a:latin typeface="Courier New"/>
                          <a:cs typeface="Courier New"/>
                        </a:rPr>
                        <a:t>&lt;form </a:t>
                      </a:r>
                      <a:r>
                        <a:rPr lang="en-US" b="0" dirty="0" err="1" smtClean="0">
                          <a:latin typeface="Courier New"/>
                          <a:cs typeface="Courier New"/>
                        </a:rPr>
                        <a:t>oninput</a:t>
                      </a:r>
                      <a:r>
                        <a:rPr lang="en-US" b="0" dirty="0" smtClean="0">
                          <a:latin typeface="Courier New"/>
                          <a:cs typeface="Courier New"/>
                        </a:rPr>
                        <a:t>="</a:t>
                      </a:r>
                      <a:r>
                        <a:rPr lang="en-US" b="0" dirty="0" err="1" smtClean="0">
                          <a:latin typeface="Courier New"/>
                          <a:cs typeface="Courier New"/>
                        </a:rPr>
                        <a:t>x.value</a:t>
                      </a:r>
                      <a:r>
                        <a:rPr lang="en-US" b="0" dirty="0" smtClean="0">
                          <a:latin typeface="Courier New"/>
                          <a:cs typeface="Courier New"/>
                        </a:rPr>
                        <a:t>=</a:t>
                      </a:r>
                      <a:r>
                        <a:rPr lang="en-US" b="0" dirty="0" err="1" smtClean="0">
                          <a:latin typeface="Courier New"/>
                          <a:cs typeface="Courier New"/>
                        </a:rPr>
                        <a:t>parseInt</a:t>
                      </a:r>
                      <a:r>
                        <a:rPr lang="en-US" b="0" dirty="0" smtClean="0">
                          <a:latin typeface="Courier New"/>
                          <a:cs typeface="Courier New"/>
                        </a:rPr>
                        <a:t>(</a:t>
                      </a:r>
                      <a:r>
                        <a:rPr lang="en-US" b="0" dirty="0" err="1" smtClean="0">
                          <a:latin typeface="Courier New"/>
                          <a:cs typeface="Courier New"/>
                        </a:rPr>
                        <a:t>a.value</a:t>
                      </a:r>
                      <a:r>
                        <a:rPr lang="en-US" b="0" dirty="0" smtClean="0">
                          <a:latin typeface="Courier New"/>
                          <a:cs typeface="Courier New"/>
                        </a:rPr>
                        <a:t>)+</a:t>
                      </a:r>
                      <a:r>
                        <a:rPr lang="en-US" b="0" dirty="0" err="1" smtClean="0">
                          <a:latin typeface="Courier New"/>
                          <a:cs typeface="Courier New"/>
                        </a:rPr>
                        <a:t>parseInt</a:t>
                      </a:r>
                      <a:r>
                        <a:rPr lang="en-US" b="0" dirty="0" smtClean="0">
                          <a:latin typeface="Courier New"/>
                          <a:cs typeface="Courier New"/>
                        </a:rPr>
                        <a:t>(</a:t>
                      </a:r>
                      <a:r>
                        <a:rPr lang="en-US" b="0" dirty="0" err="1" smtClean="0">
                          <a:latin typeface="Courier New"/>
                          <a:cs typeface="Courier New"/>
                        </a:rPr>
                        <a:t>b.value</a:t>
                      </a:r>
                      <a:r>
                        <a:rPr lang="en-US" b="0" dirty="0" smtClean="0">
                          <a:latin typeface="Courier New"/>
                          <a:cs typeface="Courier New"/>
                        </a:rPr>
                        <a:t>)"&gt;0</a:t>
                      </a:r>
                    </a:p>
                    <a:p>
                      <a:r>
                        <a:rPr lang="en-US" b="0" dirty="0" smtClean="0">
                          <a:latin typeface="Courier New"/>
                          <a:cs typeface="Courier New"/>
                        </a:rPr>
                        <a:t>&lt;input type="range" id="a" value="50"&gt;100 +</a:t>
                      </a:r>
                    </a:p>
                    <a:p>
                      <a:r>
                        <a:rPr lang="en-US" b="0" dirty="0" smtClean="0">
                          <a:latin typeface="Courier New"/>
                          <a:cs typeface="Courier New"/>
                        </a:rPr>
                        <a:t>&lt;input type="number" id="b" value="50"&gt;=</a:t>
                      </a:r>
                    </a:p>
                    <a:p>
                      <a:r>
                        <a:rPr lang="en-US" b="0" dirty="0" smtClean="0">
                          <a:latin typeface="Courier New"/>
                          <a:cs typeface="Courier New"/>
                        </a:rPr>
                        <a:t>&lt;output name="x" for="a b"&gt;&lt;/output&gt;</a:t>
                      </a:r>
                    </a:p>
                    <a:p>
                      <a:r>
                        <a:rPr lang="en-US" b="0" dirty="0" smtClean="0">
                          <a:latin typeface="Courier New"/>
                          <a:cs typeface="Courier New"/>
                        </a:rPr>
                        <a:t>&lt;/form&gt;</a:t>
                      </a:r>
                      <a:endParaRPr lang="en-US" b="0" dirty="0">
                        <a:latin typeface="Courier New"/>
                        <a:cs typeface="Courier New"/>
                      </a:endParaRPr>
                    </a:p>
                  </a:txBody>
                  <a:tcPr/>
                </a:tc>
              </a:tr>
            </a:tbl>
          </a:graphicData>
        </a:graphic>
      </p:graphicFrame>
    </p:spTree>
    <p:extLst>
      <p:ext uri="{BB962C8B-B14F-4D97-AF65-F5344CB8AC3E}">
        <p14:creationId xmlns:p14="http://schemas.microsoft.com/office/powerpoint/2010/main" val="194776762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New Form Elements</a:t>
            </a:r>
            <a:endParaRPr lang="en-US" dirty="0"/>
          </a:p>
        </p:txBody>
      </p:sp>
      <p:sp>
        <p:nvSpPr>
          <p:cNvPr id="3" name="Content Placeholder 2"/>
          <p:cNvSpPr>
            <a:spLocks noGrp="1"/>
          </p:cNvSpPr>
          <p:nvPr>
            <p:ph idx="1"/>
          </p:nvPr>
        </p:nvSpPr>
        <p:spPr>
          <a:xfrm>
            <a:off x="457200" y="1417638"/>
            <a:ext cx="8229600" cy="5066833"/>
          </a:xfrm>
        </p:spPr>
        <p:txBody>
          <a:bodyPr>
            <a:normAutofit fontScale="55000" lnSpcReduction="20000"/>
          </a:bodyPr>
          <a:lstStyle/>
          <a:p>
            <a:r>
              <a:rPr lang="en-US" dirty="0" smtClean="0"/>
              <a:t>HTML5 has several new attributes for &lt;form&gt; and &lt;input&gt;.</a:t>
            </a:r>
          </a:p>
          <a:p>
            <a:r>
              <a:rPr lang="en-US" dirty="0" smtClean="0"/>
              <a:t>New attributes for &lt;form&gt;:</a:t>
            </a:r>
          </a:p>
          <a:p>
            <a:pPr lvl="1"/>
            <a:r>
              <a:rPr lang="en-US" dirty="0" smtClean="0"/>
              <a:t>autocomplete</a:t>
            </a:r>
          </a:p>
          <a:p>
            <a:pPr lvl="1"/>
            <a:r>
              <a:rPr lang="en-US" dirty="0" err="1" smtClean="0"/>
              <a:t>Novalidate</a:t>
            </a:r>
            <a:endParaRPr lang="en-US" dirty="0" smtClean="0"/>
          </a:p>
          <a:p>
            <a:r>
              <a:rPr lang="en-US" dirty="0" smtClean="0"/>
              <a:t>New attributes for &lt;input&gt;:</a:t>
            </a:r>
          </a:p>
          <a:p>
            <a:pPr lvl="1"/>
            <a:r>
              <a:rPr lang="en-US" dirty="0" smtClean="0"/>
              <a:t>autocomplete</a:t>
            </a:r>
          </a:p>
          <a:p>
            <a:pPr lvl="1"/>
            <a:r>
              <a:rPr lang="en-US" dirty="0" smtClean="0"/>
              <a:t>autofocus</a:t>
            </a:r>
          </a:p>
          <a:p>
            <a:pPr lvl="1"/>
            <a:r>
              <a:rPr lang="en-US" dirty="0" smtClean="0"/>
              <a:t>form</a:t>
            </a:r>
          </a:p>
          <a:p>
            <a:pPr lvl="1"/>
            <a:r>
              <a:rPr lang="en-US" dirty="0" err="1" smtClean="0"/>
              <a:t>formaction</a:t>
            </a:r>
            <a:endParaRPr lang="en-US" dirty="0" smtClean="0"/>
          </a:p>
          <a:p>
            <a:pPr lvl="1"/>
            <a:r>
              <a:rPr lang="en-US" dirty="0" err="1" smtClean="0"/>
              <a:t>formenctype</a:t>
            </a:r>
            <a:endParaRPr lang="en-US" dirty="0" smtClean="0"/>
          </a:p>
          <a:p>
            <a:pPr lvl="1"/>
            <a:r>
              <a:rPr lang="en-US" dirty="0" err="1" smtClean="0"/>
              <a:t>formmethod</a:t>
            </a:r>
            <a:endParaRPr lang="en-US" dirty="0" smtClean="0"/>
          </a:p>
          <a:p>
            <a:pPr lvl="1"/>
            <a:r>
              <a:rPr lang="en-US" dirty="0" err="1" smtClean="0"/>
              <a:t>formnovalidate</a:t>
            </a:r>
            <a:endParaRPr lang="en-US" dirty="0" smtClean="0"/>
          </a:p>
          <a:p>
            <a:pPr lvl="1"/>
            <a:r>
              <a:rPr lang="en-US" dirty="0" err="1" smtClean="0"/>
              <a:t>formtarget</a:t>
            </a:r>
            <a:endParaRPr lang="en-US" dirty="0" smtClean="0"/>
          </a:p>
          <a:p>
            <a:pPr lvl="1"/>
            <a:r>
              <a:rPr lang="en-US" dirty="0" smtClean="0"/>
              <a:t>height and width</a:t>
            </a:r>
          </a:p>
          <a:p>
            <a:pPr lvl="1"/>
            <a:r>
              <a:rPr lang="en-US" dirty="0" smtClean="0"/>
              <a:t>list</a:t>
            </a:r>
          </a:p>
          <a:p>
            <a:pPr lvl="1"/>
            <a:r>
              <a:rPr lang="en-US" dirty="0" smtClean="0"/>
              <a:t>min and max</a:t>
            </a:r>
          </a:p>
          <a:p>
            <a:pPr lvl="1"/>
            <a:r>
              <a:rPr lang="en-US" dirty="0" smtClean="0"/>
              <a:t>multiple</a:t>
            </a:r>
          </a:p>
          <a:p>
            <a:pPr lvl="1"/>
            <a:r>
              <a:rPr lang="en-US" dirty="0" smtClean="0"/>
              <a:t>pattern (</a:t>
            </a:r>
            <a:r>
              <a:rPr lang="en-US" dirty="0" err="1" smtClean="0"/>
              <a:t>regexp</a:t>
            </a:r>
            <a:r>
              <a:rPr lang="en-US" dirty="0" smtClean="0"/>
              <a:t>)</a:t>
            </a:r>
          </a:p>
          <a:p>
            <a:pPr lvl="1"/>
            <a:r>
              <a:rPr lang="en-US" dirty="0" smtClean="0"/>
              <a:t>placeholder</a:t>
            </a:r>
          </a:p>
          <a:p>
            <a:pPr lvl="1"/>
            <a:r>
              <a:rPr lang="en-US" dirty="0" smtClean="0"/>
              <a:t>required</a:t>
            </a:r>
          </a:p>
          <a:p>
            <a:pPr lvl="1"/>
            <a:r>
              <a:rPr lang="en-US" dirty="0" smtClean="0"/>
              <a:t>step</a:t>
            </a:r>
            <a:endParaRPr lang="en-US" dirty="0"/>
          </a:p>
        </p:txBody>
      </p:sp>
    </p:spTree>
    <p:extLst>
      <p:ext uri="{BB962C8B-B14F-4D97-AF65-F5344CB8AC3E}">
        <p14:creationId xmlns:p14="http://schemas.microsoft.com/office/powerpoint/2010/main" val="31219866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Semantic Elements</a:t>
            </a:r>
            <a:endParaRPr lang="en-US" dirty="0"/>
          </a:p>
        </p:txBody>
      </p:sp>
      <p:sp>
        <p:nvSpPr>
          <p:cNvPr id="3" name="Content Placeholder 2"/>
          <p:cNvSpPr>
            <a:spLocks noGrp="1"/>
          </p:cNvSpPr>
          <p:nvPr>
            <p:ph idx="1"/>
          </p:nvPr>
        </p:nvSpPr>
        <p:spPr/>
        <p:txBody>
          <a:bodyPr>
            <a:normAutofit lnSpcReduction="10000"/>
          </a:bodyPr>
          <a:lstStyle/>
          <a:p>
            <a:r>
              <a:rPr lang="en-US" dirty="0" smtClean="0"/>
              <a:t>What Are Semantic Elements?</a:t>
            </a:r>
          </a:p>
          <a:p>
            <a:pPr lvl="1"/>
            <a:r>
              <a:rPr lang="en-US" dirty="0" smtClean="0"/>
              <a:t>A semantic element clearly describes its meaning to both the browser and the developer.</a:t>
            </a:r>
          </a:p>
          <a:p>
            <a:pPr lvl="1"/>
            <a:r>
              <a:rPr lang="en-US" dirty="0" smtClean="0"/>
              <a:t>Examples of non-semantic elements: &lt;div&gt; and &lt;span&gt; - Tells nothing about its content.</a:t>
            </a:r>
          </a:p>
          <a:p>
            <a:pPr lvl="1"/>
            <a:r>
              <a:rPr lang="en-US" dirty="0" smtClean="0"/>
              <a:t>Examples of semantic elements: &lt;form&gt;, &lt;table&gt;, and &lt;</a:t>
            </a:r>
            <a:r>
              <a:rPr lang="en-US" dirty="0" err="1" smtClean="0"/>
              <a:t>img</a:t>
            </a:r>
            <a:r>
              <a:rPr lang="en-US" dirty="0" smtClean="0"/>
              <a:t>&gt; - Clearly defines its content.</a:t>
            </a:r>
          </a:p>
          <a:p>
            <a:pPr lvl="1"/>
            <a:r>
              <a:rPr lang="en-US" dirty="0" smtClean="0"/>
              <a:t>Internet Explorer 9+, Firefox, Chrome, Safari and Opera supports the semantic elements described in this chapter.</a:t>
            </a:r>
            <a:endParaRPr lang="en-US" dirty="0"/>
          </a:p>
        </p:txBody>
      </p:sp>
    </p:spTree>
    <p:extLst>
      <p:ext uri="{BB962C8B-B14F-4D97-AF65-F5344CB8AC3E}">
        <p14:creationId xmlns:p14="http://schemas.microsoft.com/office/powerpoint/2010/main" val="3973378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Semantic Elements</a:t>
            </a:r>
            <a:endParaRPr lang="en-US" dirty="0"/>
          </a:p>
        </p:txBody>
      </p:sp>
      <p:pic>
        <p:nvPicPr>
          <p:cNvPr id="4" name="Content Placeholder 3" descr="html5_structure.png"/>
          <p:cNvPicPr>
            <a:picLocks noGrp="1" noChangeAspect="1"/>
          </p:cNvPicPr>
          <p:nvPr>
            <p:ph idx="1"/>
          </p:nvPr>
        </p:nvPicPr>
        <p:blipFill>
          <a:blip r:embed="rId2">
            <a:extLst>
              <a:ext uri="{28A0092B-C50C-407E-A947-70E740481C1C}">
                <a14:useLocalDpi xmlns:a14="http://schemas.microsoft.com/office/drawing/2010/main" val="0"/>
              </a:ext>
            </a:extLst>
          </a:blip>
          <a:srcRect l="-17034" r="-17034"/>
          <a:stretch>
            <a:fillRect/>
          </a:stretch>
        </p:blipFill>
        <p:spPr/>
      </p:pic>
    </p:spTree>
    <p:extLst>
      <p:ext uri="{BB962C8B-B14F-4D97-AF65-F5344CB8AC3E}">
        <p14:creationId xmlns:p14="http://schemas.microsoft.com/office/powerpoint/2010/main" val="753858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Web Storage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What is HTML5 Web Storage?</a:t>
            </a:r>
          </a:p>
          <a:p>
            <a:pPr lvl="1"/>
            <a:r>
              <a:rPr lang="en-US" dirty="0" smtClean="0"/>
              <a:t>With HTML5, web pages can store data locally within the user's browser.</a:t>
            </a:r>
          </a:p>
          <a:p>
            <a:pPr lvl="1"/>
            <a:r>
              <a:rPr lang="en-US" dirty="0" smtClean="0"/>
              <a:t>Earlier, this was done with cookies. However, Web Storage is more secure and faster. The data is not included with every server request, but used ONLY when asked for. It is also possible to store large amounts of data, without affecting the website's performance.</a:t>
            </a:r>
          </a:p>
          <a:p>
            <a:pPr lvl="1"/>
            <a:r>
              <a:rPr lang="en-US" dirty="0" smtClean="0"/>
              <a:t>The data is stored in key/value pairs, and a web page can only access data stored by itself.</a:t>
            </a:r>
          </a:p>
          <a:p>
            <a:pPr lvl="1"/>
            <a:r>
              <a:rPr lang="en-US" dirty="0" smtClean="0"/>
              <a:t>Web storage is supported in Internet Explorer 8+, Firefox, Opera, Chrome, and Safari.</a:t>
            </a:r>
            <a:endParaRPr lang="en-US" dirty="0"/>
          </a:p>
        </p:txBody>
      </p:sp>
    </p:spTree>
    <p:extLst>
      <p:ext uri="{BB962C8B-B14F-4D97-AF65-F5344CB8AC3E}">
        <p14:creationId xmlns:p14="http://schemas.microsoft.com/office/powerpoint/2010/main" val="339431148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Web Storage</a:t>
            </a:r>
            <a:endParaRPr lang="en-US" dirty="0"/>
          </a:p>
        </p:txBody>
      </p:sp>
      <p:sp>
        <p:nvSpPr>
          <p:cNvPr id="3" name="Content Placeholder 2"/>
          <p:cNvSpPr>
            <a:spLocks noGrp="1"/>
          </p:cNvSpPr>
          <p:nvPr>
            <p:ph idx="1"/>
          </p:nvPr>
        </p:nvSpPr>
        <p:spPr>
          <a:xfrm>
            <a:off x="457200" y="1331262"/>
            <a:ext cx="8229600" cy="4525963"/>
          </a:xfrm>
        </p:spPr>
        <p:txBody>
          <a:bodyPr/>
          <a:lstStyle/>
          <a:p>
            <a:r>
              <a:rPr lang="en-US" dirty="0" err="1" smtClean="0"/>
              <a:t>localStorage</a:t>
            </a:r>
            <a:r>
              <a:rPr lang="en-US" dirty="0" smtClean="0"/>
              <a:t> and </a:t>
            </a:r>
            <a:r>
              <a:rPr lang="en-US" dirty="0" err="1" smtClean="0"/>
              <a:t>sessionStorage</a:t>
            </a:r>
            <a:endParaRPr lang="en-US" dirty="0" smtClean="0"/>
          </a:p>
          <a:p>
            <a:pPr lvl="1"/>
            <a:r>
              <a:rPr lang="en-US" dirty="0" smtClean="0"/>
              <a:t>There are two new objects for storing data on the client:</a:t>
            </a:r>
          </a:p>
          <a:p>
            <a:pPr lvl="2"/>
            <a:r>
              <a:rPr lang="en-US" dirty="0" err="1" smtClean="0"/>
              <a:t>localStorage</a:t>
            </a:r>
            <a:r>
              <a:rPr lang="en-US" dirty="0" smtClean="0"/>
              <a:t> - stores data with no expiration date</a:t>
            </a:r>
          </a:p>
          <a:p>
            <a:pPr lvl="2"/>
            <a:r>
              <a:rPr lang="en-US" dirty="0" err="1" smtClean="0"/>
              <a:t>sessionStorage</a:t>
            </a:r>
            <a:r>
              <a:rPr lang="en-US" dirty="0" smtClean="0"/>
              <a:t> - stores data for one session</a:t>
            </a:r>
          </a:p>
          <a:p>
            <a:pPr lvl="1"/>
            <a:r>
              <a:rPr lang="en-US" dirty="0" smtClean="0"/>
              <a:t>Before using web storage, check browser support for </a:t>
            </a:r>
            <a:r>
              <a:rPr lang="en-US" dirty="0" err="1" smtClean="0"/>
              <a:t>localStorage</a:t>
            </a:r>
            <a:r>
              <a:rPr lang="en-US" dirty="0" smtClean="0"/>
              <a:t> and </a:t>
            </a:r>
            <a:r>
              <a:rPr lang="en-US" dirty="0" err="1" smtClean="0"/>
              <a:t>sessionStorage</a:t>
            </a: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50787866"/>
              </p:ext>
            </p:extLst>
          </p:nvPr>
        </p:nvGraphicFramePr>
        <p:xfrm>
          <a:off x="1374588" y="4833472"/>
          <a:ext cx="6096000" cy="1737360"/>
        </p:xfrm>
        <a:graphic>
          <a:graphicData uri="http://schemas.openxmlformats.org/drawingml/2006/table">
            <a:tbl>
              <a:tblPr firstRow="1" bandRow="1">
                <a:tableStyleId>{69CF1AB2-1976-4502-BF36-3FF5EA218861}</a:tableStyleId>
              </a:tblPr>
              <a:tblGrid>
                <a:gridCol w="6096000"/>
              </a:tblGrid>
              <a:tr h="370840">
                <a:tc>
                  <a:txBody>
                    <a:bodyPr/>
                    <a:lstStyle/>
                    <a:p>
                      <a:r>
                        <a:rPr lang="en-US" sz="1200" b="0" dirty="0" smtClean="0">
                          <a:latin typeface="Courier New"/>
                          <a:cs typeface="Courier New"/>
                        </a:rPr>
                        <a:t>if(</a:t>
                      </a:r>
                      <a:r>
                        <a:rPr lang="en-US" sz="1200" b="0" dirty="0" err="1" smtClean="0">
                          <a:latin typeface="Courier New"/>
                          <a:cs typeface="Courier New"/>
                        </a:rPr>
                        <a:t>typeof</a:t>
                      </a:r>
                      <a:r>
                        <a:rPr lang="en-US" sz="1200" b="0" dirty="0" smtClean="0">
                          <a:latin typeface="Courier New"/>
                          <a:cs typeface="Courier New"/>
                        </a:rPr>
                        <a:t>(Storage)!=="undefined")</a:t>
                      </a:r>
                    </a:p>
                    <a:p>
                      <a:r>
                        <a:rPr lang="en-US" sz="1200" b="0" dirty="0" smtClean="0">
                          <a:latin typeface="Courier New"/>
                          <a:cs typeface="Courier New"/>
                        </a:rPr>
                        <a:t>{</a:t>
                      </a:r>
                    </a:p>
                    <a:p>
                      <a:r>
                        <a:rPr lang="en-US" sz="1200" b="0" dirty="0" smtClean="0">
                          <a:latin typeface="Courier New"/>
                          <a:cs typeface="Courier New"/>
                        </a:rPr>
                        <a:t>	// Yes! </a:t>
                      </a:r>
                      <a:r>
                        <a:rPr lang="en-US" sz="1200" b="0" dirty="0" err="1" smtClean="0">
                          <a:latin typeface="Courier New"/>
                          <a:cs typeface="Courier New"/>
                        </a:rPr>
                        <a:t>localStorage</a:t>
                      </a:r>
                      <a:r>
                        <a:rPr lang="en-US" sz="1200" b="0" dirty="0" smtClean="0">
                          <a:latin typeface="Courier New"/>
                          <a:cs typeface="Courier New"/>
                        </a:rPr>
                        <a:t> and </a:t>
                      </a:r>
                      <a:r>
                        <a:rPr lang="en-US" sz="1200" b="0" dirty="0" err="1" smtClean="0">
                          <a:latin typeface="Courier New"/>
                          <a:cs typeface="Courier New"/>
                        </a:rPr>
                        <a:t>sessionStorage</a:t>
                      </a:r>
                      <a:r>
                        <a:rPr lang="en-US" sz="1200" b="0" dirty="0" smtClean="0">
                          <a:latin typeface="Courier New"/>
                          <a:cs typeface="Courier New"/>
                        </a:rPr>
                        <a:t> support!</a:t>
                      </a:r>
                    </a:p>
                    <a:p>
                      <a:r>
                        <a:rPr lang="en-US" sz="1200" b="0" dirty="0" smtClean="0">
                          <a:latin typeface="Courier New"/>
                          <a:cs typeface="Courier New"/>
                        </a:rPr>
                        <a:t>	// Some code.....</a:t>
                      </a:r>
                    </a:p>
                    <a:p>
                      <a:r>
                        <a:rPr lang="en-US" sz="1200" b="0" dirty="0" smtClean="0">
                          <a:latin typeface="Courier New"/>
                          <a:cs typeface="Courier New"/>
                        </a:rPr>
                        <a:t>}</a:t>
                      </a:r>
                    </a:p>
                    <a:p>
                      <a:r>
                        <a:rPr lang="en-US" sz="1200" b="0" dirty="0" smtClean="0">
                          <a:latin typeface="Courier New"/>
                          <a:cs typeface="Courier New"/>
                        </a:rPr>
                        <a:t>else</a:t>
                      </a:r>
                    </a:p>
                    <a:p>
                      <a:r>
                        <a:rPr lang="en-US" sz="1200" b="0" dirty="0" smtClean="0">
                          <a:latin typeface="Courier New"/>
                          <a:cs typeface="Courier New"/>
                        </a:rPr>
                        <a:t>{</a:t>
                      </a:r>
                    </a:p>
                    <a:p>
                      <a:r>
                        <a:rPr lang="en-US" sz="1200" b="0" dirty="0" smtClean="0">
                          <a:latin typeface="Courier New"/>
                          <a:cs typeface="Courier New"/>
                        </a:rPr>
                        <a:t>	// Sorry! No web storage support..</a:t>
                      </a:r>
                    </a:p>
                    <a:p>
                      <a:r>
                        <a:rPr lang="en-US" sz="1200" b="0" dirty="0" smtClean="0">
                          <a:latin typeface="Courier New"/>
                          <a:cs typeface="Courier New"/>
                        </a:rPr>
                        <a:t>}</a:t>
                      </a:r>
                      <a:endParaRPr lang="en-US" sz="1200" b="0" dirty="0">
                        <a:latin typeface="Courier New"/>
                        <a:cs typeface="Courier New"/>
                      </a:endParaRPr>
                    </a:p>
                  </a:txBody>
                  <a:tcPr/>
                </a:tc>
              </a:tr>
            </a:tbl>
          </a:graphicData>
        </a:graphic>
      </p:graphicFrame>
    </p:spTree>
    <p:extLst>
      <p:ext uri="{BB962C8B-B14F-4D97-AF65-F5344CB8AC3E}">
        <p14:creationId xmlns:p14="http://schemas.microsoft.com/office/powerpoint/2010/main" val="92594536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Web Storage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localStorage</a:t>
            </a:r>
            <a:r>
              <a:rPr lang="en-US" dirty="0" smtClean="0"/>
              <a:t> Object</a:t>
            </a:r>
          </a:p>
          <a:p>
            <a:pPr lvl="1"/>
            <a:r>
              <a:rPr lang="en-US" dirty="0" smtClean="0"/>
              <a:t>The </a:t>
            </a:r>
            <a:r>
              <a:rPr lang="en-US" dirty="0" err="1" smtClean="0"/>
              <a:t>localStorage</a:t>
            </a:r>
            <a:r>
              <a:rPr lang="en-US" dirty="0" smtClean="0"/>
              <a:t> object stores the data with no expiration date. The data will not be deleted when the browser is closed, and will be available the next day, week, or year.</a:t>
            </a:r>
          </a:p>
          <a:p>
            <a:pPr marL="457200" lvl="1"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74061000"/>
              </p:ext>
            </p:extLst>
          </p:nvPr>
        </p:nvGraphicFramePr>
        <p:xfrm>
          <a:off x="1524000" y="4743823"/>
          <a:ext cx="6096000" cy="1188720"/>
        </p:xfrm>
        <a:graphic>
          <a:graphicData uri="http://schemas.openxmlformats.org/drawingml/2006/table">
            <a:tbl>
              <a:tblPr firstRow="1" bandRow="1">
                <a:tableStyleId>{69CF1AB2-1976-4502-BF36-3FF5EA218861}</a:tableStyleId>
              </a:tblPr>
              <a:tblGrid>
                <a:gridCol w="6096000"/>
              </a:tblGrid>
              <a:tr h="370840">
                <a:tc>
                  <a:txBody>
                    <a:bodyPr/>
                    <a:lstStyle/>
                    <a:p>
                      <a:r>
                        <a:rPr lang="en-US" b="0" dirty="0" err="1" smtClean="0">
                          <a:latin typeface="Courier New"/>
                          <a:cs typeface="Courier New"/>
                        </a:rPr>
                        <a:t>localStorage.lastname</a:t>
                      </a:r>
                      <a:r>
                        <a:rPr lang="en-US" b="0" dirty="0" smtClean="0">
                          <a:latin typeface="Courier New"/>
                          <a:cs typeface="Courier New"/>
                        </a:rPr>
                        <a:t>="Smith";</a:t>
                      </a:r>
                    </a:p>
                    <a:p>
                      <a:r>
                        <a:rPr lang="en-US" b="0" dirty="0" err="1" smtClean="0">
                          <a:latin typeface="Courier New"/>
                          <a:cs typeface="Courier New"/>
                        </a:rPr>
                        <a:t>document.getElementById</a:t>
                      </a:r>
                      <a:r>
                        <a:rPr lang="en-US" b="0" dirty="0" smtClean="0">
                          <a:latin typeface="Courier New"/>
                          <a:cs typeface="Courier New"/>
                        </a:rPr>
                        <a:t>("result").</a:t>
                      </a:r>
                      <a:r>
                        <a:rPr lang="en-US" b="0" dirty="0" err="1" smtClean="0">
                          <a:latin typeface="Courier New"/>
                          <a:cs typeface="Courier New"/>
                        </a:rPr>
                        <a:t>innerHTML</a:t>
                      </a:r>
                      <a:r>
                        <a:rPr lang="en-US" b="0" dirty="0" smtClean="0">
                          <a:latin typeface="Courier New"/>
                          <a:cs typeface="Courier New"/>
                        </a:rPr>
                        <a:t>="Last name: "</a:t>
                      </a:r>
                    </a:p>
                    <a:p>
                      <a:r>
                        <a:rPr lang="en-US" b="0" dirty="0" smtClean="0">
                          <a:latin typeface="Courier New"/>
                          <a:cs typeface="Courier New"/>
                        </a:rPr>
                        <a:t>+ </a:t>
                      </a:r>
                      <a:r>
                        <a:rPr lang="en-US" b="0" dirty="0" err="1" smtClean="0">
                          <a:latin typeface="Courier New"/>
                          <a:cs typeface="Courier New"/>
                        </a:rPr>
                        <a:t>localStorage.lastname</a:t>
                      </a:r>
                      <a:r>
                        <a:rPr lang="en-US" b="0" dirty="0" smtClean="0">
                          <a:latin typeface="Courier New"/>
                          <a:cs typeface="Courier New"/>
                        </a:rPr>
                        <a:t>;</a:t>
                      </a:r>
                      <a:endParaRPr lang="en-US" b="0" dirty="0">
                        <a:latin typeface="Courier New"/>
                        <a:cs typeface="Courier New"/>
                      </a:endParaRPr>
                    </a:p>
                  </a:txBody>
                  <a:tcPr/>
                </a:tc>
              </a:tr>
            </a:tbl>
          </a:graphicData>
        </a:graphic>
      </p:graphicFrame>
    </p:spTree>
    <p:extLst>
      <p:ext uri="{BB962C8B-B14F-4D97-AF65-F5344CB8AC3E}">
        <p14:creationId xmlns:p14="http://schemas.microsoft.com/office/powerpoint/2010/main" val="1171715846"/>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Web Storage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sessionStorage</a:t>
            </a:r>
            <a:r>
              <a:rPr lang="en-US" dirty="0" smtClean="0"/>
              <a:t> Object</a:t>
            </a:r>
          </a:p>
          <a:p>
            <a:pPr lvl="1"/>
            <a:r>
              <a:rPr lang="en-US" dirty="0" smtClean="0"/>
              <a:t>The </a:t>
            </a:r>
            <a:r>
              <a:rPr lang="en-US" dirty="0" err="1" smtClean="0"/>
              <a:t>sessionStorage</a:t>
            </a:r>
            <a:r>
              <a:rPr lang="en-US" dirty="0" smtClean="0"/>
              <a:t> object is equal to the </a:t>
            </a:r>
            <a:r>
              <a:rPr lang="en-US" dirty="0" err="1" smtClean="0"/>
              <a:t>localStorage</a:t>
            </a:r>
            <a:r>
              <a:rPr lang="en-US" dirty="0" smtClean="0"/>
              <a:t> object, except that it stores the data for only one session. The data is deleted when the user closes the browser window.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21294808"/>
              </p:ext>
            </p:extLst>
          </p:nvPr>
        </p:nvGraphicFramePr>
        <p:xfrm>
          <a:off x="1524000" y="4116298"/>
          <a:ext cx="6096000" cy="2103120"/>
        </p:xfrm>
        <a:graphic>
          <a:graphicData uri="http://schemas.openxmlformats.org/drawingml/2006/table">
            <a:tbl>
              <a:tblPr firstRow="1" bandRow="1">
                <a:tableStyleId>{69CF1AB2-1976-4502-BF36-3FF5EA218861}</a:tableStyleId>
              </a:tblPr>
              <a:tblGrid>
                <a:gridCol w="6096000"/>
              </a:tblGrid>
              <a:tr h="370840">
                <a:tc>
                  <a:txBody>
                    <a:bodyPr/>
                    <a:lstStyle/>
                    <a:p>
                      <a:r>
                        <a:rPr lang="en-US" sz="1200" b="0" dirty="0" smtClean="0">
                          <a:latin typeface="Courier New"/>
                          <a:cs typeface="Courier New"/>
                        </a:rPr>
                        <a:t>if (</a:t>
                      </a:r>
                      <a:r>
                        <a:rPr lang="en-US" sz="1200" b="0" dirty="0" err="1" smtClean="0">
                          <a:latin typeface="Courier New"/>
                          <a:cs typeface="Courier New"/>
                        </a:rPr>
                        <a:t>sessionStorage.clickcount</a:t>
                      </a:r>
                      <a:r>
                        <a:rPr lang="en-US" sz="1200" b="0" dirty="0" smtClean="0">
                          <a:latin typeface="Courier New"/>
                          <a:cs typeface="Courier New"/>
                        </a:rPr>
                        <a:t>)</a:t>
                      </a:r>
                    </a:p>
                    <a:p>
                      <a:r>
                        <a:rPr lang="en-US" sz="1200" b="0" dirty="0" smtClean="0">
                          <a:latin typeface="Courier New"/>
                          <a:cs typeface="Courier New"/>
                        </a:rPr>
                        <a:t>{</a:t>
                      </a:r>
                    </a:p>
                    <a:p>
                      <a:r>
                        <a:rPr lang="en-US" sz="1200" b="0" dirty="0" smtClean="0">
                          <a:latin typeface="Courier New"/>
                          <a:cs typeface="Courier New"/>
                        </a:rPr>
                        <a:t>  </a:t>
                      </a:r>
                      <a:r>
                        <a:rPr lang="en-US" sz="1200" b="0" dirty="0" err="1" smtClean="0">
                          <a:latin typeface="Courier New"/>
                          <a:cs typeface="Courier New"/>
                        </a:rPr>
                        <a:t>sessionStorage.clickcount</a:t>
                      </a:r>
                      <a:r>
                        <a:rPr lang="en-US" sz="1200" b="0" dirty="0" smtClean="0">
                          <a:latin typeface="Courier New"/>
                          <a:cs typeface="Courier New"/>
                        </a:rPr>
                        <a:t>=Number(</a:t>
                      </a:r>
                      <a:r>
                        <a:rPr lang="en-US" sz="1200" b="0" dirty="0" err="1" smtClean="0">
                          <a:latin typeface="Courier New"/>
                          <a:cs typeface="Courier New"/>
                        </a:rPr>
                        <a:t>sessionStorage.clickcount</a:t>
                      </a:r>
                      <a:r>
                        <a:rPr lang="en-US" sz="1200" b="0" dirty="0" smtClean="0">
                          <a:latin typeface="Courier New"/>
                          <a:cs typeface="Courier New"/>
                        </a:rPr>
                        <a:t>)+1;</a:t>
                      </a:r>
                    </a:p>
                    <a:p>
                      <a:r>
                        <a:rPr lang="en-US" sz="1200" b="0" dirty="0" smtClean="0">
                          <a:latin typeface="Courier New"/>
                          <a:cs typeface="Courier New"/>
                        </a:rPr>
                        <a:t>}</a:t>
                      </a:r>
                    </a:p>
                    <a:p>
                      <a:r>
                        <a:rPr lang="en-US" sz="1200" b="0" dirty="0" smtClean="0">
                          <a:latin typeface="Courier New"/>
                          <a:cs typeface="Courier New"/>
                        </a:rPr>
                        <a:t>else</a:t>
                      </a:r>
                    </a:p>
                    <a:p>
                      <a:r>
                        <a:rPr lang="en-US" sz="1200" b="0" dirty="0" smtClean="0">
                          <a:latin typeface="Courier New"/>
                          <a:cs typeface="Courier New"/>
                        </a:rPr>
                        <a:t>{</a:t>
                      </a:r>
                    </a:p>
                    <a:p>
                      <a:r>
                        <a:rPr lang="en-US" sz="1200" b="0" dirty="0" smtClean="0">
                          <a:latin typeface="Courier New"/>
                          <a:cs typeface="Courier New"/>
                        </a:rPr>
                        <a:t>  </a:t>
                      </a:r>
                      <a:r>
                        <a:rPr lang="en-US" sz="1200" b="0" dirty="0" err="1" smtClean="0">
                          <a:latin typeface="Courier New"/>
                          <a:cs typeface="Courier New"/>
                        </a:rPr>
                        <a:t>sessionStorage.clickcount</a:t>
                      </a:r>
                      <a:r>
                        <a:rPr lang="en-US" sz="1200" b="0" dirty="0" smtClean="0">
                          <a:latin typeface="Courier New"/>
                          <a:cs typeface="Courier New"/>
                        </a:rPr>
                        <a:t>=1;</a:t>
                      </a:r>
                    </a:p>
                    <a:p>
                      <a:r>
                        <a:rPr lang="en-US" sz="1200" b="0" dirty="0" smtClean="0">
                          <a:latin typeface="Courier New"/>
                          <a:cs typeface="Courier New"/>
                        </a:rPr>
                        <a:t>}</a:t>
                      </a:r>
                    </a:p>
                    <a:p>
                      <a:r>
                        <a:rPr lang="en-US" sz="1200" b="0" dirty="0" err="1" smtClean="0">
                          <a:latin typeface="Courier New"/>
                          <a:cs typeface="Courier New"/>
                        </a:rPr>
                        <a:t>document.getElementById</a:t>
                      </a:r>
                      <a:r>
                        <a:rPr lang="en-US" sz="1200" b="0" dirty="0" smtClean="0">
                          <a:latin typeface="Courier New"/>
                          <a:cs typeface="Courier New"/>
                        </a:rPr>
                        <a:t>("result").</a:t>
                      </a:r>
                      <a:r>
                        <a:rPr lang="en-US" sz="1200" b="0" dirty="0" err="1" smtClean="0">
                          <a:latin typeface="Courier New"/>
                          <a:cs typeface="Courier New"/>
                        </a:rPr>
                        <a:t>innerHTML</a:t>
                      </a:r>
                      <a:r>
                        <a:rPr lang="en-US" sz="1200" b="0" dirty="0" smtClean="0">
                          <a:latin typeface="Courier New"/>
                          <a:cs typeface="Courier New"/>
                        </a:rPr>
                        <a:t>="You have clicked the button " + </a:t>
                      </a:r>
                      <a:r>
                        <a:rPr lang="en-US" sz="1200" b="0" dirty="0" err="1" smtClean="0">
                          <a:latin typeface="Courier New"/>
                          <a:cs typeface="Courier New"/>
                        </a:rPr>
                        <a:t>sessionStorage.clickcount</a:t>
                      </a:r>
                      <a:r>
                        <a:rPr lang="en-US" sz="1200" b="0" dirty="0" smtClean="0">
                          <a:latin typeface="Courier New"/>
                          <a:cs typeface="Courier New"/>
                        </a:rPr>
                        <a:t> + " time(s) in this session.";</a:t>
                      </a:r>
                      <a:endParaRPr lang="en-US" sz="1200" b="0" dirty="0">
                        <a:latin typeface="Courier New"/>
                        <a:cs typeface="Courier New"/>
                      </a:endParaRPr>
                    </a:p>
                  </a:txBody>
                  <a:tcPr/>
                </a:tc>
              </a:tr>
            </a:tbl>
          </a:graphicData>
        </a:graphic>
      </p:graphicFrame>
    </p:spTree>
    <p:extLst>
      <p:ext uri="{BB962C8B-B14F-4D97-AF65-F5344CB8AC3E}">
        <p14:creationId xmlns:p14="http://schemas.microsoft.com/office/powerpoint/2010/main" val="249680111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Application Cache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With HTML5 it is easy to make an offline version of a web application, by creating a cache manifest file. </a:t>
            </a:r>
          </a:p>
          <a:p>
            <a:r>
              <a:rPr lang="en-US" dirty="0" smtClean="0"/>
              <a:t>HTML5 introduces application cache, which means that a web application is cached, and accessible without an internet connection.</a:t>
            </a:r>
          </a:p>
          <a:p>
            <a:r>
              <a:rPr lang="en-US" dirty="0" smtClean="0"/>
              <a:t>Application cache gives an application three advantages:</a:t>
            </a:r>
          </a:p>
          <a:p>
            <a:pPr lvl="1"/>
            <a:r>
              <a:rPr lang="en-US" dirty="0" smtClean="0"/>
              <a:t>Offline browsing - users can use the application when they're offline</a:t>
            </a:r>
          </a:p>
          <a:p>
            <a:pPr lvl="1"/>
            <a:r>
              <a:rPr lang="en-US" dirty="0" smtClean="0"/>
              <a:t>Speed - cached resources load faster</a:t>
            </a:r>
          </a:p>
          <a:p>
            <a:pPr lvl="1"/>
            <a:r>
              <a:rPr lang="en-US" dirty="0" smtClean="0"/>
              <a:t>Reduced server load - the browser will only download updated/changed resources from the server</a:t>
            </a:r>
            <a:endParaRPr lang="en-US" dirty="0"/>
          </a:p>
        </p:txBody>
      </p:sp>
    </p:spTree>
    <p:extLst>
      <p:ext uri="{BB962C8B-B14F-4D97-AF65-F5344CB8AC3E}">
        <p14:creationId xmlns:p14="http://schemas.microsoft.com/office/powerpoint/2010/main" val="21055027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Application Cache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2996897"/>
              </p:ext>
            </p:extLst>
          </p:nvPr>
        </p:nvGraphicFramePr>
        <p:xfrm>
          <a:off x="457200" y="1293621"/>
          <a:ext cx="8229600" cy="2042159"/>
        </p:xfrm>
        <a:graphic>
          <a:graphicData uri="http://schemas.openxmlformats.org/drawingml/2006/table">
            <a:tbl>
              <a:tblPr firstRow="1" bandRow="1">
                <a:tableStyleId>{69CF1AB2-1976-4502-BF36-3FF5EA218861}</a:tableStyleId>
              </a:tblPr>
              <a:tblGrid>
                <a:gridCol w="8229600"/>
              </a:tblGrid>
              <a:tr h="370840">
                <a:tc>
                  <a:txBody>
                    <a:bodyPr/>
                    <a:lstStyle/>
                    <a:p>
                      <a:r>
                        <a:rPr lang="en-US" sz="1600" b="0" dirty="0" smtClean="0">
                          <a:latin typeface="Courier New"/>
                          <a:cs typeface="Courier New"/>
                        </a:rPr>
                        <a:t>&lt;!DOCTYPE HTML&gt;</a:t>
                      </a:r>
                    </a:p>
                    <a:p>
                      <a:r>
                        <a:rPr lang="en-US" sz="1600" b="0" dirty="0" smtClean="0">
                          <a:latin typeface="Courier New"/>
                          <a:cs typeface="Courier New"/>
                        </a:rPr>
                        <a:t>&lt;html manifest="</a:t>
                      </a:r>
                      <a:r>
                        <a:rPr lang="en-US" sz="1600" b="0" dirty="0" err="1" smtClean="0">
                          <a:latin typeface="Courier New"/>
                          <a:cs typeface="Courier New"/>
                        </a:rPr>
                        <a:t>demo.appcache</a:t>
                      </a:r>
                      <a:r>
                        <a:rPr lang="en-US" sz="1600" b="0" dirty="0" smtClean="0">
                          <a:latin typeface="Courier New"/>
                          <a:cs typeface="Courier New"/>
                        </a:rPr>
                        <a:t>"&gt;</a:t>
                      </a:r>
                    </a:p>
                    <a:p>
                      <a:endParaRPr lang="en-US" sz="1600" b="0" dirty="0" smtClean="0">
                        <a:latin typeface="Courier New"/>
                        <a:cs typeface="Courier New"/>
                      </a:endParaRPr>
                    </a:p>
                    <a:p>
                      <a:r>
                        <a:rPr lang="en-US" sz="1600" b="0" dirty="0" smtClean="0">
                          <a:latin typeface="Courier New"/>
                          <a:cs typeface="Courier New"/>
                        </a:rPr>
                        <a:t>&lt;body&gt;</a:t>
                      </a:r>
                    </a:p>
                    <a:p>
                      <a:r>
                        <a:rPr lang="en-US" sz="1600" b="0" dirty="0" smtClean="0">
                          <a:latin typeface="Courier New"/>
                          <a:cs typeface="Courier New"/>
                        </a:rPr>
                        <a:t>The content of the document......</a:t>
                      </a:r>
                    </a:p>
                    <a:p>
                      <a:r>
                        <a:rPr lang="en-US" sz="1600" b="0" dirty="0" smtClean="0">
                          <a:latin typeface="Courier New"/>
                          <a:cs typeface="Courier New"/>
                        </a:rPr>
                        <a:t>&lt;/body&gt;</a:t>
                      </a:r>
                    </a:p>
                    <a:p>
                      <a:endParaRPr lang="en-US" sz="1600" b="0" dirty="0" smtClean="0">
                        <a:latin typeface="Courier New"/>
                        <a:cs typeface="Courier New"/>
                      </a:endParaRPr>
                    </a:p>
                    <a:p>
                      <a:r>
                        <a:rPr lang="en-US" sz="1600" b="0" dirty="0" smtClean="0">
                          <a:latin typeface="Courier New"/>
                          <a:cs typeface="Courier New"/>
                        </a:rPr>
                        <a:t>&lt;/html&gt;</a:t>
                      </a:r>
                      <a:endParaRPr lang="en-US" sz="1600" b="0" dirty="0">
                        <a:latin typeface="Courier New"/>
                        <a:cs typeface="Courier New"/>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3789970"/>
              </p:ext>
            </p:extLst>
          </p:nvPr>
        </p:nvGraphicFramePr>
        <p:xfrm>
          <a:off x="1524000" y="3504606"/>
          <a:ext cx="6096000" cy="944879"/>
        </p:xfrm>
        <a:graphic>
          <a:graphicData uri="http://schemas.openxmlformats.org/drawingml/2006/table">
            <a:tbl>
              <a:tblPr firstRow="1" bandRow="1">
                <a:tableStyleId>{69CF1AB2-1976-4502-BF36-3FF5EA218861}</a:tableStyleId>
              </a:tblPr>
              <a:tblGrid>
                <a:gridCol w="6096000"/>
              </a:tblGrid>
              <a:tr h="370840">
                <a:tc>
                  <a:txBody>
                    <a:bodyPr/>
                    <a:lstStyle/>
                    <a:p>
                      <a:r>
                        <a:rPr lang="en-US" sz="1400" b="0" dirty="0" smtClean="0">
                          <a:latin typeface="Courier New"/>
                          <a:cs typeface="Courier New"/>
                        </a:rPr>
                        <a:t>CACHE MANIFEST</a:t>
                      </a:r>
                    </a:p>
                    <a:p>
                      <a:r>
                        <a:rPr lang="en-US" sz="1400" b="0" dirty="0" smtClean="0">
                          <a:latin typeface="Courier New"/>
                          <a:cs typeface="Courier New"/>
                        </a:rPr>
                        <a:t>/</a:t>
                      </a:r>
                      <a:r>
                        <a:rPr lang="en-US" sz="1400" b="0" dirty="0" err="1" smtClean="0">
                          <a:latin typeface="Courier New"/>
                          <a:cs typeface="Courier New"/>
                        </a:rPr>
                        <a:t>theme.css</a:t>
                      </a:r>
                      <a:endParaRPr lang="en-US" sz="1400" b="0" dirty="0" smtClean="0">
                        <a:latin typeface="Courier New"/>
                        <a:cs typeface="Courier New"/>
                      </a:endParaRPr>
                    </a:p>
                    <a:p>
                      <a:r>
                        <a:rPr lang="en-US" sz="1400" b="0" dirty="0" smtClean="0">
                          <a:latin typeface="Courier New"/>
                          <a:cs typeface="Courier New"/>
                        </a:rPr>
                        <a:t>/</a:t>
                      </a:r>
                      <a:r>
                        <a:rPr lang="en-US" sz="1400" b="0" dirty="0" err="1" smtClean="0">
                          <a:latin typeface="Courier New"/>
                          <a:cs typeface="Courier New"/>
                        </a:rPr>
                        <a:t>logo.gif</a:t>
                      </a:r>
                      <a:endParaRPr lang="en-US" sz="1400" b="0" dirty="0" smtClean="0">
                        <a:latin typeface="Courier New"/>
                        <a:cs typeface="Courier New"/>
                      </a:endParaRPr>
                    </a:p>
                    <a:p>
                      <a:r>
                        <a:rPr lang="en-US" sz="1400" b="0" dirty="0" smtClean="0">
                          <a:latin typeface="Courier New"/>
                          <a:cs typeface="Courier New"/>
                        </a:rPr>
                        <a:t>/</a:t>
                      </a:r>
                      <a:r>
                        <a:rPr lang="en-US" sz="1400" b="0" dirty="0" err="1" smtClean="0">
                          <a:latin typeface="Courier New"/>
                          <a:cs typeface="Courier New"/>
                        </a:rPr>
                        <a:t>main.js</a:t>
                      </a:r>
                      <a:endParaRPr lang="en-US" sz="1400" b="0" dirty="0">
                        <a:latin typeface="Courier New"/>
                        <a:cs typeface="Courier New"/>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14184527"/>
              </p:ext>
            </p:extLst>
          </p:nvPr>
        </p:nvGraphicFramePr>
        <p:xfrm>
          <a:off x="1524000" y="4603541"/>
          <a:ext cx="6096000" cy="944879"/>
        </p:xfrm>
        <a:graphic>
          <a:graphicData uri="http://schemas.openxmlformats.org/drawingml/2006/table">
            <a:tbl>
              <a:tblPr firstRow="1" bandRow="1">
                <a:tableStyleId>{69CF1AB2-1976-4502-BF36-3FF5EA218861}</a:tableStyleId>
              </a:tblPr>
              <a:tblGrid>
                <a:gridCol w="6096000"/>
              </a:tblGrid>
              <a:tr h="370840">
                <a:tc>
                  <a:txBody>
                    <a:bodyPr/>
                    <a:lstStyle/>
                    <a:p>
                      <a:r>
                        <a:rPr lang="en-US" sz="1400" b="0" dirty="0" smtClean="0">
                          <a:latin typeface="Courier New"/>
                          <a:cs typeface="Courier New"/>
                        </a:rPr>
                        <a:t>CACHE MANIFEST</a:t>
                      </a:r>
                    </a:p>
                    <a:p>
                      <a:r>
                        <a:rPr lang="en-US" sz="1400" b="0" dirty="0" smtClean="0">
                          <a:latin typeface="Courier New"/>
                          <a:cs typeface="Courier New"/>
                        </a:rPr>
                        <a:t>/</a:t>
                      </a:r>
                      <a:r>
                        <a:rPr lang="en-US" sz="1400" b="0" dirty="0" err="1" smtClean="0">
                          <a:latin typeface="Courier New"/>
                          <a:cs typeface="Courier New"/>
                        </a:rPr>
                        <a:t>theme.css</a:t>
                      </a:r>
                      <a:endParaRPr lang="en-US" sz="1400" b="0" dirty="0" smtClean="0">
                        <a:latin typeface="Courier New"/>
                        <a:cs typeface="Courier New"/>
                      </a:endParaRPr>
                    </a:p>
                    <a:p>
                      <a:r>
                        <a:rPr lang="en-US" sz="1400" b="0" dirty="0" smtClean="0">
                          <a:latin typeface="Courier New"/>
                          <a:cs typeface="Courier New"/>
                        </a:rPr>
                        <a:t>/</a:t>
                      </a:r>
                      <a:r>
                        <a:rPr lang="en-US" sz="1400" b="0" dirty="0" err="1" smtClean="0">
                          <a:latin typeface="Courier New"/>
                          <a:cs typeface="Courier New"/>
                        </a:rPr>
                        <a:t>logo.gif</a:t>
                      </a:r>
                      <a:endParaRPr lang="en-US" sz="1400" b="0" dirty="0" smtClean="0">
                        <a:latin typeface="Courier New"/>
                        <a:cs typeface="Courier New"/>
                      </a:endParaRPr>
                    </a:p>
                    <a:p>
                      <a:r>
                        <a:rPr lang="en-US" sz="1400" b="0" dirty="0" smtClean="0">
                          <a:latin typeface="Courier New"/>
                          <a:cs typeface="Courier New"/>
                        </a:rPr>
                        <a:t>/</a:t>
                      </a:r>
                      <a:r>
                        <a:rPr lang="en-US" sz="1400" b="0" dirty="0" err="1" smtClean="0">
                          <a:latin typeface="Courier New"/>
                          <a:cs typeface="Courier New"/>
                        </a:rPr>
                        <a:t>main.js</a:t>
                      </a:r>
                      <a:endParaRPr lang="en-US" sz="1400" b="0" dirty="0">
                        <a:latin typeface="Courier New"/>
                        <a:cs typeface="Courier New"/>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47273731"/>
              </p:ext>
            </p:extLst>
          </p:nvPr>
        </p:nvGraphicFramePr>
        <p:xfrm>
          <a:off x="1524000" y="5708315"/>
          <a:ext cx="6096000" cy="715358"/>
        </p:xfrm>
        <a:graphic>
          <a:graphicData uri="http://schemas.openxmlformats.org/drawingml/2006/table">
            <a:tbl>
              <a:tblPr firstRow="1" bandRow="1">
                <a:tableStyleId>{69CF1AB2-1976-4502-BF36-3FF5EA218861}</a:tableStyleId>
              </a:tblPr>
              <a:tblGrid>
                <a:gridCol w="6096000"/>
              </a:tblGrid>
              <a:tr h="715358">
                <a:tc>
                  <a:txBody>
                    <a:bodyPr/>
                    <a:lstStyle/>
                    <a:p>
                      <a:r>
                        <a:rPr lang="en-US" sz="1400" b="0" dirty="0" smtClean="0">
                          <a:latin typeface="Courier New"/>
                          <a:cs typeface="Courier New"/>
                        </a:rPr>
                        <a:t>FALLBACK:</a:t>
                      </a:r>
                    </a:p>
                    <a:p>
                      <a:r>
                        <a:rPr lang="en-US" sz="1400" b="0" dirty="0" smtClean="0">
                          <a:latin typeface="Courier New"/>
                          <a:cs typeface="Courier New"/>
                        </a:rPr>
                        <a:t>/html/ /</a:t>
                      </a:r>
                      <a:r>
                        <a:rPr lang="en-US" sz="1400" b="0" dirty="0" err="1" smtClean="0">
                          <a:latin typeface="Courier New"/>
                          <a:cs typeface="Courier New"/>
                        </a:rPr>
                        <a:t>offline.html</a:t>
                      </a:r>
                      <a:endParaRPr lang="en-US" sz="1400" b="0" dirty="0">
                        <a:latin typeface="Courier New"/>
                        <a:cs typeface="Courier New"/>
                      </a:endParaRPr>
                    </a:p>
                  </a:txBody>
                  <a:tcPr/>
                </a:tc>
              </a:tr>
            </a:tbl>
          </a:graphicData>
        </a:graphic>
      </p:graphicFrame>
    </p:spTree>
    <p:extLst>
      <p:ext uri="{BB962C8B-B14F-4D97-AF65-F5344CB8AC3E}">
        <p14:creationId xmlns:p14="http://schemas.microsoft.com/office/powerpoint/2010/main" val="19116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Introduction</a:t>
            </a:r>
            <a:endParaRPr lang="en-US" dirty="0"/>
          </a:p>
        </p:txBody>
      </p:sp>
      <p:sp>
        <p:nvSpPr>
          <p:cNvPr id="3" name="Content Placeholder 2"/>
          <p:cNvSpPr>
            <a:spLocks noGrp="1"/>
          </p:cNvSpPr>
          <p:nvPr>
            <p:ph idx="1"/>
          </p:nvPr>
        </p:nvSpPr>
        <p:spPr/>
        <p:txBody>
          <a:bodyPr/>
          <a:lstStyle/>
          <a:p>
            <a:r>
              <a:rPr lang="en-US" dirty="0" smtClean="0"/>
              <a:t>The HTML5 &lt;!DOCTYPE&gt;</a:t>
            </a:r>
          </a:p>
          <a:p>
            <a:pPr lvl="1"/>
            <a:r>
              <a:rPr lang="en-US" dirty="0" smtClean="0"/>
              <a:t>There is only one &lt;!DOCTYPE&gt; declaration. Simple</a:t>
            </a:r>
          </a:p>
          <a:p>
            <a:pPr marL="457200" lvl="1" indent="0">
              <a:buNone/>
            </a:pPr>
            <a:endParaRPr lang="en-US" dirty="0" smtClean="0"/>
          </a:p>
          <a:p>
            <a:pPr marL="45720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13761908"/>
              </p:ext>
            </p:extLst>
          </p:nvPr>
        </p:nvGraphicFramePr>
        <p:xfrm>
          <a:off x="1524000" y="3171742"/>
          <a:ext cx="6096000" cy="370840"/>
        </p:xfrm>
        <a:graphic>
          <a:graphicData uri="http://schemas.openxmlformats.org/drawingml/2006/table">
            <a:tbl>
              <a:tblPr firstRow="1" bandRow="1">
                <a:tableStyleId>{69CF1AB2-1976-4502-BF36-3FF5EA218861}</a:tableStyleId>
              </a:tblPr>
              <a:tblGrid>
                <a:gridCol w="6096000"/>
              </a:tblGrid>
              <a:tr h="370840">
                <a:tc>
                  <a:txBody>
                    <a:bodyPr/>
                    <a:lstStyle/>
                    <a:p>
                      <a:r>
                        <a:rPr lang="en-US" b="0" dirty="0" smtClean="0">
                          <a:latin typeface="Courier New"/>
                          <a:cs typeface="Courier New"/>
                        </a:rPr>
                        <a:t>&lt;!DOCTYPE html&gt;</a:t>
                      </a:r>
                      <a:endParaRPr lang="en-US" b="0" dirty="0">
                        <a:solidFill>
                          <a:schemeClr val="tx1"/>
                        </a:solidFill>
                        <a:latin typeface="Courier New"/>
                        <a:cs typeface="Courier New"/>
                      </a:endParaRPr>
                    </a:p>
                  </a:txBody>
                  <a:tcPr/>
                </a:tc>
              </a:tr>
            </a:tbl>
          </a:graphicData>
        </a:graphic>
      </p:graphicFrame>
    </p:spTree>
    <p:extLst>
      <p:ext uri="{BB962C8B-B14F-4D97-AF65-F5344CB8AC3E}">
        <p14:creationId xmlns:p14="http://schemas.microsoft.com/office/powerpoint/2010/main" val="141989000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Web Workers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web worker is a JavaScript running in the background, without affecting the performance of the page.</a:t>
            </a:r>
          </a:p>
          <a:p>
            <a:r>
              <a:rPr lang="en-US" dirty="0" smtClean="0"/>
              <a:t>When executing scripts in an HTML page, the page becomes unresponsive until the script is finished.</a:t>
            </a:r>
          </a:p>
          <a:p>
            <a:r>
              <a:rPr lang="en-US" dirty="0" smtClean="0"/>
              <a:t>A web worker is a JavaScript that runs in the background, independently of other scripts, without affecting the performance of the page. You can continue to do whatever you want: clicking, selecting things, etc., while the web worker runs in the background.</a:t>
            </a:r>
            <a:endParaRPr lang="en-US" dirty="0"/>
          </a:p>
        </p:txBody>
      </p:sp>
    </p:spTree>
    <p:extLst>
      <p:ext uri="{BB962C8B-B14F-4D97-AF65-F5344CB8AC3E}">
        <p14:creationId xmlns:p14="http://schemas.microsoft.com/office/powerpoint/2010/main" val="2739111935"/>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Web Workers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4775376"/>
              </p:ext>
            </p:extLst>
          </p:nvPr>
        </p:nvGraphicFramePr>
        <p:xfrm>
          <a:off x="457200" y="1346203"/>
          <a:ext cx="8229600" cy="5394958"/>
        </p:xfrm>
        <a:graphic>
          <a:graphicData uri="http://schemas.openxmlformats.org/drawingml/2006/table">
            <a:tbl>
              <a:tblPr firstRow="1" bandRow="1">
                <a:tableStyleId>{69CF1AB2-1976-4502-BF36-3FF5EA218861}</a:tableStyleId>
              </a:tblPr>
              <a:tblGrid>
                <a:gridCol w="8229600"/>
              </a:tblGrid>
              <a:tr h="370840">
                <a:tc>
                  <a:txBody>
                    <a:bodyPr/>
                    <a:lstStyle/>
                    <a:p>
                      <a:r>
                        <a:rPr lang="en-US" sz="1200" b="0" dirty="0" smtClean="0">
                          <a:latin typeface="Courier New"/>
                          <a:cs typeface="Courier New"/>
                        </a:rPr>
                        <a:t>&lt;p&gt;Count numbers: &lt;output id="result"&gt;&lt;/output&gt;&lt;/p&gt;</a:t>
                      </a:r>
                    </a:p>
                    <a:p>
                      <a:r>
                        <a:rPr lang="en-US" sz="1200" b="0" dirty="0" smtClean="0">
                          <a:latin typeface="Courier New"/>
                          <a:cs typeface="Courier New"/>
                        </a:rPr>
                        <a:t>&lt;button </a:t>
                      </a:r>
                      <a:r>
                        <a:rPr lang="en-US" sz="1200" b="0" dirty="0" err="1" smtClean="0">
                          <a:latin typeface="Courier New"/>
                          <a:cs typeface="Courier New"/>
                        </a:rPr>
                        <a:t>onclick</a:t>
                      </a:r>
                      <a:r>
                        <a:rPr lang="en-US" sz="1200" b="0" dirty="0" smtClean="0">
                          <a:latin typeface="Courier New"/>
                          <a:cs typeface="Courier New"/>
                        </a:rPr>
                        <a:t>="</a:t>
                      </a:r>
                      <a:r>
                        <a:rPr lang="en-US" sz="1200" b="0" dirty="0" err="1" smtClean="0">
                          <a:latin typeface="Courier New"/>
                          <a:cs typeface="Courier New"/>
                        </a:rPr>
                        <a:t>startWorker</a:t>
                      </a:r>
                      <a:r>
                        <a:rPr lang="en-US" sz="1200" b="0" dirty="0" smtClean="0">
                          <a:latin typeface="Courier New"/>
                          <a:cs typeface="Courier New"/>
                        </a:rPr>
                        <a:t>()"&gt;Start Worker&lt;/button&gt; </a:t>
                      </a:r>
                    </a:p>
                    <a:p>
                      <a:r>
                        <a:rPr lang="en-US" sz="1200" b="0" dirty="0" smtClean="0">
                          <a:latin typeface="Courier New"/>
                          <a:cs typeface="Courier New"/>
                        </a:rPr>
                        <a:t>&lt;button </a:t>
                      </a:r>
                      <a:r>
                        <a:rPr lang="en-US" sz="1200" b="0" dirty="0" err="1" smtClean="0">
                          <a:latin typeface="Courier New"/>
                          <a:cs typeface="Courier New"/>
                        </a:rPr>
                        <a:t>onclick</a:t>
                      </a:r>
                      <a:r>
                        <a:rPr lang="en-US" sz="1200" b="0" dirty="0" smtClean="0">
                          <a:latin typeface="Courier New"/>
                          <a:cs typeface="Courier New"/>
                        </a:rPr>
                        <a:t>="</a:t>
                      </a:r>
                      <a:r>
                        <a:rPr lang="en-US" sz="1200" b="0" dirty="0" err="1" smtClean="0">
                          <a:latin typeface="Courier New"/>
                          <a:cs typeface="Courier New"/>
                        </a:rPr>
                        <a:t>stopWorker</a:t>
                      </a:r>
                      <a:r>
                        <a:rPr lang="en-US" sz="1200" b="0" dirty="0" smtClean="0">
                          <a:latin typeface="Courier New"/>
                          <a:cs typeface="Courier New"/>
                        </a:rPr>
                        <a:t>()"&gt;Stop Worker&lt;/button&gt;</a:t>
                      </a:r>
                    </a:p>
                    <a:p>
                      <a:r>
                        <a:rPr lang="en-US" sz="1200" b="0" dirty="0" smtClean="0">
                          <a:latin typeface="Courier New"/>
                          <a:cs typeface="Courier New"/>
                        </a:rPr>
                        <a:t>&lt;</a:t>
                      </a:r>
                      <a:r>
                        <a:rPr lang="en-US" sz="1200" b="0" dirty="0" err="1" smtClean="0">
                          <a:latin typeface="Courier New"/>
                          <a:cs typeface="Courier New"/>
                        </a:rPr>
                        <a:t>br</a:t>
                      </a:r>
                      <a:r>
                        <a:rPr lang="en-US" sz="1200" b="0" dirty="0" smtClean="0">
                          <a:latin typeface="Courier New"/>
                          <a:cs typeface="Courier New"/>
                        </a:rPr>
                        <a:t>&gt;&lt;</a:t>
                      </a:r>
                      <a:r>
                        <a:rPr lang="en-US" sz="1200" b="0" dirty="0" err="1" smtClean="0">
                          <a:latin typeface="Courier New"/>
                          <a:cs typeface="Courier New"/>
                        </a:rPr>
                        <a:t>br</a:t>
                      </a:r>
                      <a:r>
                        <a:rPr lang="en-US" sz="1200" b="0" dirty="0" smtClean="0">
                          <a:latin typeface="Courier New"/>
                          <a:cs typeface="Courier New"/>
                        </a:rPr>
                        <a:t>&gt;</a:t>
                      </a:r>
                    </a:p>
                    <a:p>
                      <a:r>
                        <a:rPr lang="en-US" sz="1200" b="0" dirty="0" smtClean="0">
                          <a:latin typeface="Courier New"/>
                          <a:cs typeface="Courier New"/>
                        </a:rPr>
                        <a:t>&lt;script&gt;</a:t>
                      </a:r>
                    </a:p>
                    <a:p>
                      <a:r>
                        <a:rPr lang="en-US" sz="1200" b="0" dirty="0" err="1" smtClean="0">
                          <a:latin typeface="Courier New"/>
                          <a:cs typeface="Courier New"/>
                        </a:rPr>
                        <a:t>var</a:t>
                      </a:r>
                      <a:r>
                        <a:rPr lang="en-US" sz="1200" b="0" dirty="0" smtClean="0">
                          <a:latin typeface="Courier New"/>
                          <a:cs typeface="Courier New"/>
                        </a:rPr>
                        <a:t> w;</a:t>
                      </a:r>
                    </a:p>
                    <a:p>
                      <a:r>
                        <a:rPr lang="en-US" sz="1200" b="0" dirty="0" smtClean="0">
                          <a:latin typeface="Courier New"/>
                          <a:cs typeface="Courier New"/>
                        </a:rPr>
                        <a:t>function </a:t>
                      </a:r>
                      <a:r>
                        <a:rPr lang="en-US" sz="1200" b="0" dirty="0" err="1" smtClean="0">
                          <a:latin typeface="Courier New"/>
                          <a:cs typeface="Courier New"/>
                        </a:rPr>
                        <a:t>startWorker</a:t>
                      </a:r>
                      <a:r>
                        <a:rPr lang="en-US" sz="1200" b="0" dirty="0" smtClean="0">
                          <a:latin typeface="Courier New"/>
                          <a:cs typeface="Courier New"/>
                        </a:rPr>
                        <a:t>()</a:t>
                      </a:r>
                    </a:p>
                    <a:p>
                      <a:r>
                        <a:rPr lang="en-US" sz="1200" b="0" dirty="0" smtClean="0">
                          <a:latin typeface="Courier New"/>
                          <a:cs typeface="Courier New"/>
                        </a:rPr>
                        <a:t>{</a:t>
                      </a:r>
                    </a:p>
                    <a:p>
                      <a:r>
                        <a:rPr lang="en-US" sz="1200" b="0" dirty="0" smtClean="0">
                          <a:latin typeface="Courier New"/>
                          <a:cs typeface="Courier New"/>
                        </a:rPr>
                        <a:t>	if(</a:t>
                      </a:r>
                      <a:r>
                        <a:rPr lang="en-US" sz="1200" b="0" dirty="0" err="1" smtClean="0">
                          <a:latin typeface="Courier New"/>
                          <a:cs typeface="Courier New"/>
                        </a:rPr>
                        <a:t>typeof</a:t>
                      </a:r>
                      <a:r>
                        <a:rPr lang="en-US" sz="1200" b="0" dirty="0" smtClean="0">
                          <a:latin typeface="Courier New"/>
                          <a:cs typeface="Courier New"/>
                        </a:rPr>
                        <a:t>(Worker)!=="undefined")</a:t>
                      </a:r>
                    </a:p>
                    <a:p>
                      <a:r>
                        <a:rPr lang="en-US" sz="1200" b="0" dirty="0" smtClean="0">
                          <a:latin typeface="Courier New"/>
                          <a:cs typeface="Courier New"/>
                        </a:rPr>
                        <a:t>	{</a:t>
                      </a:r>
                    </a:p>
                    <a:p>
                      <a:r>
                        <a:rPr lang="en-US" sz="1200" b="0" dirty="0" smtClean="0">
                          <a:latin typeface="Courier New"/>
                          <a:cs typeface="Courier New"/>
                        </a:rPr>
                        <a:t>		if(</a:t>
                      </a:r>
                      <a:r>
                        <a:rPr lang="en-US" sz="1200" b="0" dirty="0" err="1" smtClean="0">
                          <a:latin typeface="Courier New"/>
                          <a:cs typeface="Courier New"/>
                        </a:rPr>
                        <a:t>typeof</a:t>
                      </a:r>
                      <a:r>
                        <a:rPr lang="en-US" sz="1200" b="0" dirty="0" smtClean="0">
                          <a:latin typeface="Courier New"/>
                          <a:cs typeface="Courier New"/>
                        </a:rPr>
                        <a:t>(w)=="undefined")</a:t>
                      </a:r>
                    </a:p>
                    <a:p>
                      <a:r>
                        <a:rPr lang="en-US" sz="1200" b="0" dirty="0" smtClean="0">
                          <a:latin typeface="Courier New"/>
                          <a:cs typeface="Courier New"/>
                        </a:rPr>
                        <a:t>		{</a:t>
                      </a:r>
                    </a:p>
                    <a:p>
                      <a:r>
                        <a:rPr lang="en-US" sz="1200" b="0" dirty="0" smtClean="0">
                          <a:latin typeface="Courier New"/>
                          <a:cs typeface="Courier New"/>
                        </a:rPr>
                        <a:t>			w=new Worker("</a:t>
                      </a:r>
                      <a:r>
                        <a:rPr lang="en-US" sz="1200" b="0" dirty="0" err="1" smtClean="0">
                          <a:latin typeface="Courier New"/>
                          <a:cs typeface="Courier New"/>
                        </a:rPr>
                        <a:t>demo_workers.js</a:t>
                      </a:r>
                      <a:r>
                        <a:rPr lang="en-US" sz="1200" b="0" dirty="0" smtClean="0">
                          <a:latin typeface="Courier New"/>
                          <a:cs typeface="Courier New"/>
                        </a:rPr>
                        <a:t>");</a:t>
                      </a:r>
                    </a:p>
                    <a:p>
                      <a:r>
                        <a:rPr lang="en-US" sz="1200" b="0" dirty="0" smtClean="0">
                          <a:latin typeface="Courier New"/>
                          <a:cs typeface="Courier New"/>
                        </a:rPr>
                        <a:t>		}</a:t>
                      </a:r>
                    </a:p>
                    <a:p>
                      <a:r>
                        <a:rPr lang="en-US" sz="1200" b="0" dirty="0" smtClean="0">
                          <a:latin typeface="Courier New"/>
                          <a:cs typeface="Courier New"/>
                        </a:rPr>
                        <a:t>		</a:t>
                      </a:r>
                      <a:r>
                        <a:rPr lang="en-US" sz="1200" b="0" dirty="0" err="1" smtClean="0">
                          <a:latin typeface="Courier New"/>
                          <a:cs typeface="Courier New"/>
                        </a:rPr>
                        <a:t>w.onmessage</a:t>
                      </a:r>
                      <a:r>
                        <a:rPr lang="en-US" sz="1200" b="0" dirty="0" smtClean="0">
                          <a:latin typeface="Courier New"/>
                          <a:cs typeface="Courier New"/>
                        </a:rPr>
                        <a:t> = function (event) {</a:t>
                      </a:r>
                    </a:p>
                    <a:p>
                      <a:r>
                        <a:rPr lang="en-US" sz="1200" b="0" dirty="0" smtClean="0">
                          <a:latin typeface="Courier New"/>
                          <a:cs typeface="Courier New"/>
                        </a:rPr>
                        <a:t>		</a:t>
                      </a:r>
                      <a:r>
                        <a:rPr lang="en-US" sz="1200" b="0" dirty="0" err="1" smtClean="0">
                          <a:latin typeface="Courier New"/>
                          <a:cs typeface="Courier New"/>
                        </a:rPr>
                        <a:t>document.getElementById</a:t>
                      </a:r>
                      <a:r>
                        <a:rPr lang="en-US" sz="1200" b="0" dirty="0" smtClean="0">
                          <a:latin typeface="Courier New"/>
                          <a:cs typeface="Courier New"/>
                        </a:rPr>
                        <a:t>("result").</a:t>
                      </a:r>
                      <a:r>
                        <a:rPr lang="en-US" sz="1200" b="0" dirty="0" err="1" smtClean="0">
                          <a:latin typeface="Courier New"/>
                          <a:cs typeface="Courier New"/>
                        </a:rPr>
                        <a:t>innerHTML</a:t>
                      </a:r>
                      <a:r>
                        <a:rPr lang="en-US" sz="1200" b="0" dirty="0" smtClean="0">
                          <a:latin typeface="Courier New"/>
                          <a:cs typeface="Courier New"/>
                        </a:rPr>
                        <a:t>=</a:t>
                      </a:r>
                      <a:r>
                        <a:rPr lang="en-US" sz="1200" b="0" dirty="0" err="1" smtClean="0">
                          <a:latin typeface="Courier New"/>
                          <a:cs typeface="Courier New"/>
                        </a:rPr>
                        <a:t>event.data</a:t>
                      </a:r>
                      <a:r>
                        <a:rPr lang="en-US" sz="1200" b="0" dirty="0" smtClean="0">
                          <a:latin typeface="Courier New"/>
                          <a:cs typeface="Courier New"/>
                        </a:rPr>
                        <a:t>;</a:t>
                      </a:r>
                    </a:p>
                    <a:p>
                      <a:r>
                        <a:rPr lang="en-US" sz="1200" b="0" dirty="0" smtClean="0">
                          <a:latin typeface="Courier New"/>
                          <a:cs typeface="Courier New"/>
                        </a:rPr>
                        <a:t>		};</a:t>
                      </a:r>
                    </a:p>
                    <a:p>
                      <a:r>
                        <a:rPr lang="en-US" sz="1200" b="0" dirty="0" smtClean="0">
                          <a:latin typeface="Courier New"/>
                          <a:cs typeface="Courier New"/>
                        </a:rPr>
                        <a:t>	}</a:t>
                      </a:r>
                    </a:p>
                    <a:p>
                      <a:r>
                        <a:rPr lang="en-US" sz="1200" b="0" dirty="0" smtClean="0">
                          <a:latin typeface="Courier New"/>
                          <a:cs typeface="Courier New"/>
                        </a:rPr>
                        <a:t>	else</a:t>
                      </a:r>
                    </a:p>
                    <a:p>
                      <a:r>
                        <a:rPr lang="en-US" sz="1200" b="0" dirty="0" smtClean="0">
                          <a:latin typeface="Courier New"/>
                          <a:cs typeface="Courier New"/>
                        </a:rPr>
                        <a:t>	{</a:t>
                      </a:r>
                    </a:p>
                    <a:p>
                      <a:r>
                        <a:rPr lang="en-US" sz="1200" b="0" dirty="0" smtClean="0">
                          <a:latin typeface="Courier New"/>
                          <a:cs typeface="Courier New"/>
                        </a:rPr>
                        <a:t>		</a:t>
                      </a:r>
                      <a:r>
                        <a:rPr lang="en-US" sz="1200" b="0" dirty="0" err="1" smtClean="0">
                          <a:latin typeface="Courier New"/>
                          <a:cs typeface="Courier New"/>
                        </a:rPr>
                        <a:t>document.getElementById</a:t>
                      </a:r>
                      <a:r>
                        <a:rPr lang="en-US" sz="1200" b="0" dirty="0" smtClean="0">
                          <a:latin typeface="Courier New"/>
                          <a:cs typeface="Courier New"/>
                        </a:rPr>
                        <a:t>("result").</a:t>
                      </a:r>
                      <a:r>
                        <a:rPr lang="en-US" sz="1200" b="0" dirty="0" err="1" smtClean="0">
                          <a:latin typeface="Courier New"/>
                          <a:cs typeface="Courier New"/>
                        </a:rPr>
                        <a:t>innerHTML</a:t>
                      </a:r>
                      <a:r>
                        <a:rPr lang="en-US" sz="1200" b="0" dirty="0" smtClean="0">
                          <a:latin typeface="Courier New"/>
                          <a:cs typeface="Courier New"/>
                        </a:rPr>
                        <a:t>="Sorry, your browser does not support Web Workers...";</a:t>
                      </a:r>
                    </a:p>
                    <a:p>
                      <a:r>
                        <a:rPr lang="en-US" sz="1200" b="0" dirty="0" smtClean="0">
                          <a:latin typeface="Courier New"/>
                          <a:cs typeface="Courier New"/>
                        </a:rPr>
                        <a:t>	}</a:t>
                      </a:r>
                    </a:p>
                    <a:p>
                      <a:r>
                        <a:rPr lang="en-US" sz="1200" b="0" dirty="0" smtClean="0">
                          <a:latin typeface="Courier New"/>
                          <a:cs typeface="Courier New"/>
                        </a:rPr>
                        <a:t>}</a:t>
                      </a:r>
                    </a:p>
                    <a:p>
                      <a:r>
                        <a:rPr lang="en-US" sz="1200" b="0" dirty="0" smtClean="0">
                          <a:latin typeface="Courier New"/>
                          <a:cs typeface="Courier New"/>
                        </a:rPr>
                        <a:t>function </a:t>
                      </a:r>
                      <a:r>
                        <a:rPr lang="en-US" sz="1200" b="0" dirty="0" err="1" smtClean="0">
                          <a:latin typeface="Courier New"/>
                          <a:cs typeface="Courier New"/>
                        </a:rPr>
                        <a:t>stopWorker</a:t>
                      </a:r>
                      <a:r>
                        <a:rPr lang="en-US" sz="1200" b="0" dirty="0" smtClean="0">
                          <a:latin typeface="Courier New"/>
                          <a:cs typeface="Courier New"/>
                        </a:rPr>
                        <a:t>()</a:t>
                      </a:r>
                    </a:p>
                    <a:p>
                      <a:r>
                        <a:rPr lang="en-US" sz="1200" b="0" dirty="0" smtClean="0">
                          <a:latin typeface="Courier New"/>
                          <a:cs typeface="Courier New"/>
                        </a:rPr>
                        <a:t>{ </a:t>
                      </a:r>
                    </a:p>
                    <a:p>
                      <a:r>
                        <a:rPr lang="en-US" sz="1200" b="0" dirty="0" smtClean="0">
                          <a:latin typeface="Courier New"/>
                          <a:cs typeface="Courier New"/>
                        </a:rPr>
                        <a:t>	</a:t>
                      </a:r>
                      <a:r>
                        <a:rPr lang="en-US" sz="1200" b="0" dirty="0" err="1" smtClean="0">
                          <a:latin typeface="Courier New"/>
                          <a:cs typeface="Courier New"/>
                        </a:rPr>
                        <a:t>w.terminate</a:t>
                      </a:r>
                      <a:r>
                        <a:rPr lang="en-US" sz="1200" b="0" dirty="0" smtClean="0">
                          <a:latin typeface="Courier New"/>
                          <a:cs typeface="Courier New"/>
                        </a:rPr>
                        <a:t>();</a:t>
                      </a:r>
                    </a:p>
                    <a:p>
                      <a:r>
                        <a:rPr lang="en-US" sz="1200" b="0" dirty="0" smtClean="0">
                          <a:latin typeface="Courier New"/>
                          <a:cs typeface="Courier New"/>
                        </a:rPr>
                        <a:t>}</a:t>
                      </a:r>
                    </a:p>
                    <a:p>
                      <a:r>
                        <a:rPr lang="en-US" sz="1200" b="0" dirty="0" smtClean="0">
                          <a:latin typeface="Courier New"/>
                          <a:cs typeface="Courier New"/>
                        </a:rPr>
                        <a:t>&lt;/script&gt;</a:t>
                      </a:r>
                    </a:p>
                  </a:txBody>
                  <a:tcPr/>
                </a:tc>
              </a:tr>
            </a:tbl>
          </a:graphicData>
        </a:graphic>
      </p:graphicFrame>
    </p:spTree>
    <p:extLst>
      <p:ext uri="{BB962C8B-B14F-4D97-AF65-F5344CB8AC3E}">
        <p14:creationId xmlns:p14="http://schemas.microsoft.com/office/powerpoint/2010/main" val="245597385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Web Workers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9684433"/>
              </p:ext>
            </p:extLst>
          </p:nvPr>
        </p:nvGraphicFramePr>
        <p:xfrm>
          <a:off x="457200" y="2182904"/>
          <a:ext cx="8229600" cy="2834640"/>
        </p:xfrm>
        <a:graphic>
          <a:graphicData uri="http://schemas.openxmlformats.org/drawingml/2006/table">
            <a:tbl>
              <a:tblPr firstRow="1" bandRow="1">
                <a:tableStyleId>{69CF1AB2-1976-4502-BF36-3FF5EA218861}</a:tableStyleId>
              </a:tblPr>
              <a:tblGrid>
                <a:gridCol w="8229600"/>
              </a:tblGrid>
              <a:tr h="370840">
                <a:tc>
                  <a:txBody>
                    <a:bodyPr/>
                    <a:lstStyle/>
                    <a:p>
                      <a:r>
                        <a:rPr lang="en-US" b="0" dirty="0" err="1" smtClean="0">
                          <a:latin typeface="Courier New"/>
                          <a:cs typeface="Courier New"/>
                        </a:rPr>
                        <a:t>var</a:t>
                      </a:r>
                      <a:r>
                        <a:rPr lang="en-US" b="0" dirty="0" smtClean="0">
                          <a:latin typeface="Courier New"/>
                          <a:cs typeface="Courier New"/>
                        </a:rPr>
                        <a:t> </a:t>
                      </a:r>
                      <a:r>
                        <a:rPr lang="en-US" b="0" dirty="0" err="1" smtClean="0">
                          <a:latin typeface="Courier New"/>
                          <a:cs typeface="Courier New"/>
                        </a:rPr>
                        <a:t>i</a:t>
                      </a:r>
                      <a:r>
                        <a:rPr lang="en-US" b="0" dirty="0" smtClean="0">
                          <a:latin typeface="Courier New"/>
                          <a:cs typeface="Courier New"/>
                        </a:rPr>
                        <a:t>=0;</a:t>
                      </a:r>
                    </a:p>
                    <a:p>
                      <a:endParaRPr lang="en-US" b="0" dirty="0" smtClean="0">
                        <a:latin typeface="Courier New"/>
                        <a:cs typeface="Courier New"/>
                      </a:endParaRPr>
                    </a:p>
                    <a:p>
                      <a:r>
                        <a:rPr lang="en-US" b="0" dirty="0" smtClean="0">
                          <a:latin typeface="Courier New"/>
                          <a:cs typeface="Courier New"/>
                        </a:rPr>
                        <a:t>function </a:t>
                      </a:r>
                      <a:r>
                        <a:rPr lang="en-US" b="0" dirty="0" err="1" smtClean="0">
                          <a:latin typeface="Courier New"/>
                          <a:cs typeface="Courier New"/>
                        </a:rPr>
                        <a:t>timedCount</a:t>
                      </a:r>
                      <a:r>
                        <a:rPr lang="en-US" b="0" dirty="0" smtClean="0">
                          <a:latin typeface="Courier New"/>
                          <a:cs typeface="Courier New"/>
                        </a:rPr>
                        <a:t>()</a:t>
                      </a:r>
                    </a:p>
                    <a:p>
                      <a:r>
                        <a:rPr lang="en-US" b="0" dirty="0" smtClean="0">
                          <a:latin typeface="Courier New"/>
                          <a:cs typeface="Courier New"/>
                        </a:rPr>
                        <a:t>{</a:t>
                      </a:r>
                    </a:p>
                    <a:p>
                      <a:r>
                        <a:rPr lang="en-US" b="0" dirty="0" err="1" smtClean="0">
                          <a:latin typeface="Courier New"/>
                          <a:cs typeface="Courier New"/>
                        </a:rPr>
                        <a:t>i</a:t>
                      </a:r>
                      <a:r>
                        <a:rPr lang="en-US" b="0" dirty="0" smtClean="0">
                          <a:latin typeface="Courier New"/>
                          <a:cs typeface="Courier New"/>
                        </a:rPr>
                        <a:t>=i+1;</a:t>
                      </a:r>
                    </a:p>
                    <a:p>
                      <a:r>
                        <a:rPr lang="en-US" b="0" dirty="0" err="1" smtClean="0">
                          <a:latin typeface="Courier New"/>
                          <a:cs typeface="Courier New"/>
                        </a:rPr>
                        <a:t>postMessage</a:t>
                      </a:r>
                      <a:r>
                        <a:rPr lang="en-US" b="0" dirty="0" smtClean="0">
                          <a:latin typeface="Courier New"/>
                          <a:cs typeface="Courier New"/>
                        </a:rPr>
                        <a:t>(</a:t>
                      </a:r>
                      <a:r>
                        <a:rPr lang="en-US" b="0" dirty="0" err="1" smtClean="0">
                          <a:latin typeface="Courier New"/>
                          <a:cs typeface="Courier New"/>
                        </a:rPr>
                        <a:t>i</a:t>
                      </a:r>
                      <a:r>
                        <a:rPr lang="en-US" b="0" dirty="0" smtClean="0">
                          <a:latin typeface="Courier New"/>
                          <a:cs typeface="Courier New"/>
                        </a:rPr>
                        <a:t>);</a:t>
                      </a:r>
                    </a:p>
                    <a:p>
                      <a:r>
                        <a:rPr lang="en-US" b="0" dirty="0" err="1" smtClean="0">
                          <a:latin typeface="Courier New"/>
                          <a:cs typeface="Courier New"/>
                        </a:rPr>
                        <a:t>setTimeout</a:t>
                      </a:r>
                      <a:r>
                        <a:rPr lang="en-US" b="0" dirty="0" smtClean="0">
                          <a:latin typeface="Courier New"/>
                          <a:cs typeface="Courier New"/>
                        </a:rPr>
                        <a:t>("</a:t>
                      </a:r>
                      <a:r>
                        <a:rPr lang="en-US" b="0" dirty="0" err="1" smtClean="0">
                          <a:latin typeface="Courier New"/>
                          <a:cs typeface="Courier New"/>
                        </a:rPr>
                        <a:t>timedCount</a:t>
                      </a:r>
                      <a:r>
                        <a:rPr lang="en-US" b="0" dirty="0" smtClean="0">
                          <a:latin typeface="Courier New"/>
                          <a:cs typeface="Courier New"/>
                        </a:rPr>
                        <a:t>()",500);</a:t>
                      </a:r>
                    </a:p>
                    <a:p>
                      <a:r>
                        <a:rPr lang="en-US" b="0" dirty="0" smtClean="0">
                          <a:latin typeface="Courier New"/>
                          <a:cs typeface="Courier New"/>
                        </a:rPr>
                        <a:t>}</a:t>
                      </a:r>
                    </a:p>
                    <a:p>
                      <a:endParaRPr lang="en-US" b="0" dirty="0" smtClean="0">
                        <a:latin typeface="Courier New"/>
                        <a:cs typeface="Courier New"/>
                      </a:endParaRPr>
                    </a:p>
                    <a:p>
                      <a:r>
                        <a:rPr lang="en-US" b="0" dirty="0" err="1" smtClean="0">
                          <a:latin typeface="Courier New"/>
                          <a:cs typeface="Courier New"/>
                        </a:rPr>
                        <a:t>timedCount</a:t>
                      </a:r>
                      <a:r>
                        <a:rPr lang="en-US" b="0" dirty="0" smtClean="0">
                          <a:latin typeface="Courier New"/>
                          <a:cs typeface="Courier New"/>
                        </a:rPr>
                        <a:t>();</a:t>
                      </a:r>
                      <a:endParaRPr lang="en-US" b="0" dirty="0">
                        <a:latin typeface="Courier New"/>
                        <a:cs typeface="Courier New"/>
                      </a:endParaRPr>
                    </a:p>
                  </a:txBody>
                  <a:tcPr/>
                </a:tc>
              </a:tr>
            </a:tbl>
          </a:graphicData>
        </a:graphic>
      </p:graphicFrame>
      <p:sp>
        <p:nvSpPr>
          <p:cNvPr id="6" name="TextBox 5"/>
          <p:cNvSpPr txBox="1"/>
          <p:nvPr/>
        </p:nvSpPr>
        <p:spPr>
          <a:xfrm>
            <a:off x="448236" y="1583765"/>
            <a:ext cx="8193741" cy="369332"/>
          </a:xfrm>
          <a:prstGeom prst="rect">
            <a:avLst/>
          </a:prstGeom>
          <a:noFill/>
        </p:spPr>
        <p:txBody>
          <a:bodyPr wrap="square" rtlCol="0">
            <a:spAutoFit/>
          </a:bodyPr>
          <a:lstStyle/>
          <a:p>
            <a:r>
              <a:rPr lang="en-US" b="1" dirty="0" err="1" smtClean="0"/>
              <a:t>Demo_workers.js</a:t>
            </a:r>
            <a:endParaRPr lang="en-US" b="1" dirty="0"/>
          </a:p>
        </p:txBody>
      </p:sp>
    </p:spTree>
    <p:extLst>
      <p:ext uri="{BB962C8B-B14F-4D97-AF65-F5344CB8AC3E}">
        <p14:creationId xmlns:p14="http://schemas.microsoft.com/office/powerpoint/2010/main" val="144040873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ela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0309638"/>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0638"/>
            <a:ext cx="8229600" cy="1143000"/>
          </a:xfrm>
        </p:spPr>
        <p:txBody>
          <a:bodyPr/>
          <a:lstStyle/>
          <a:p>
            <a:r>
              <a:rPr lang="en-US" dirty="0" smtClean="0"/>
              <a:t>QUESTIONS?</a:t>
            </a:r>
            <a:endParaRPr lang="en-US" dirty="0"/>
          </a:p>
        </p:txBody>
      </p:sp>
    </p:spTree>
    <p:extLst>
      <p:ext uri="{BB962C8B-B14F-4D97-AF65-F5344CB8AC3E}">
        <p14:creationId xmlns:p14="http://schemas.microsoft.com/office/powerpoint/2010/main" val="16704211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Introduction</a:t>
            </a:r>
            <a:endParaRPr lang="en-US" dirty="0"/>
          </a:p>
        </p:txBody>
      </p:sp>
      <p:sp>
        <p:nvSpPr>
          <p:cNvPr id="3" name="Content Placeholder 2"/>
          <p:cNvSpPr>
            <a:spLocks noGrp="1"/>
          </p:cNvSpPr>
          <p:nvPr>
            <p:ph idx="1"/>
          </p:nvPr>
        </p:nvSpPr>
        <p:spPr/>
        <p:txBody>
          <a:bodyPr/>
          <a:lstStyle/>
          <a:p>
            <a:r>
              <a:rPr lang="en-US" dirty="0" smtClean="0"/>
              <a:t>Minimum HTML5 Document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92762136"/>
              </p:ext>
            </p:extLst>
          </p:nvPr>
        </p:nvGraphicFramePr>
        <p:xfrm>
          <a:off x="1508699" y="2391467"/>
          <a:ext cx="6096000" cy="3108960"/>
        </p:xfrm>
        <a:graphic>
          <a:graphicData uri="http://schemas.openxmlformats.org/drawingml/2006/table">
            <a:tbl>
              <a:tblPr firstRow="1" bandRow="1">
                <a:tableStyleId>{69CF1AB2-1976-4502-BF36-3FF5EA218861}</a:tableStyleId>
              </a:tblPr>
              <a:tblGrid>
                <a:gridCol w="6096000"/>
              </a:tblGrid>
              <a:tr h="370840">
                <a:tc>
                  <a:txBody>
                    <a:bodyPr/>
                    <a:lstStyle/>
                    <a:p>
                      <a:r>
                        <a:rPr lang="en-US" b="0" dirty="0" smtClean="0">
                          <a:latin typeface="Courier New"/>
                          <a:cs typeface="Courier New"/>
                        </a:rPr>
                        <a:t>&lt;!DOCTYPE html&gt;</a:t>
                      </a:r>
                    </a:p>
                    <a:p>
                      <a:r>
                        <a:rPr lang="en-US" b="0" dirty="0" smtClean="0">
                          <a:latin typeface="Courier New"/>
                          <a:cs typeface="Courier New"/>
                        </a:rPr>
                        <a:t>&lt;html&gt;</a:t>
                      </a:r>
                    </a:p>
                    <a:p>
                      <a:r>
                        <a:rPr lang="en-US" b="0" dirty="0" smtClean="0">
                          <a:latin typeface="Courier New"/>
                          <a:cs typeface="Courier New"/>
                        </a:rPr>
                        <a:t>&lt;head&gt;</a:t>
                      </a:r>
                    </a:p>
                    <a:p>
                      <a:r>
                        <a:rPr lang="en-US" b="0" dirty="0" smtClean="0">
                          <a:latin typeface="Courier New"/>
                          <a:cs typeface="Courier New"/>
                        </a:rPr>
                        <a:t>&lt;title&gt;Title of the document&lt;/title&gt;</a:t>
                      </a:r>
                    </a:p>
                    <a:p>
                      <a:r>
                        <a:rPr lang="en-US" b="0" dirty="0" smtClean="0">
                          <a:latin typeface="Courier New"/>
                          <a:cs typeface="Courier New"/>
                        </a:rPr>
                        <a:t>&lt;/head&gt;</a:t>
                      </a:r>
                    </a:p>
                    <a:p>
                      <a:endParaRPr lang="en-US" b="0" dirty="0" smtClean="0">
                        <a:latin typeface="Courier New"/>
                        <a:cs typeface="Courier New"/>
                      </a:endParaRPr>
                    </a:p>
                    <a:p>
                      <a:r>
                        <a:rPr lang="en-US" b="0" dirty="0" smtClean="0">
                          <a:latin typeface="Courier New"/>
                          <a:cs typeface="Courier New"/>
                        </a:rPr>
                        <a:t>&lt;body&gt;</a:t>
                      </a:r>
                    </a:p>
                    <a:p>
                      <a:r>
                        <a:rPr lang="en-US" b="0" dirty="0" smtClean="0">
                          <a:latin typeface="Courier New"/>
                          <a:cs typeface="Courier New"/>
                        </a:rPr>
                        <a:t>The content of the document......</a:t>
                      </a:r>
                    </a:p>
                    <a:p>
                      <a:r>
                        <a:rPr lang="en-US" b="0" dirty="0" smtClean="0">
                          <a:latin typeface="Courier New"/>
                          <a:cs typeface="Courier New"/>
                        </a:rPr>
                        <a:t>&lt;/body&gt;</a:t>
                      </a:r>
                    </a:p>
                    <a:p>
                      <a:endParaRPr lang="en-US" b="0" dirty="0" smtClean="0">
                        <a:latin typeface="Courier New"/>
                        <a:cs typeface="Courier New"/>
                      </a:endParaRPr>
                    </a:p>
                    <a:p>
                      <a:r>
                        <a:rPr lang="en-US" b="0" dirty="0" smtClean="0">
                          <a:latin typeface="Courier New"/>
                          <a:cs typeface="Courier New"/>
                        </a:rPr>
                        <a:t>&lt;/html&gt;</a:t>
                      </a:r>
                      <a:endParaRPr lang="en-US" b="0" dirty="0">
                        <a:solidFill>
                          <a:srgbClr val="000000"/>
                        </a:solidFill>
                        <a:latin typeface="Courier New"/>
                        <a:cs typeface="Courier New"/>
                      </a:endParaRPr>
                    </a:p>
                  </a:txBody>
                  <a:tcPr/>
                </a:tc>
              </a:tr>
            </a:tbl>
          </a:graphicData>
        </a:graphic>
      </p:graphicFrame>
    </p:spTree>
    <p:extLst>
      <p:ext uri="{BB962C8B-B14F-4D97-AF65-F5344CB8AC3E}">
        <p14:creationId xmlns:p14="http://schemas.microsoft.com/office/powerpoint/2010/main" val="10889087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Introduction</a:t>
            </a:r>
            <a:endParaRPr lang="en-US" dirty="0"/>
          </a:p>
        </p:txBody>
      </p:sp>
      <p:sp>
        <p:nvSpPr>
          <p:cNvPr id="3" name="Content Placeholder 2"/>
          <p:cNvSpPr>
            <a:spLocks noGrp="1"/>
          </p:cNvSpPr>
          <p:nvPr>
            <p:ph idx="1"/>
          </p:nvPr>
        </p:nvSpPr>
        <p:spPr/>
        <p:txBody>
          <a:bodyPr/>
          <a:lstStyle/>
          <a:p>
            <a:r>
              <a:rPr lang="en-US" dirty="0" smtClean="0"/>
              <a:t>HTML5 New Features</a:t>
            </a:r>
          </a:p>
          <a:p>
            <a:pPr lvl="1"/>
            <a:r>
              <a:rPr lang="en-US" dirty="0" smtClean="0"/>
              <a:t>The &lt;canvas&gt; element for 2D drawing</a:t>
            </a:r>
          </a:p>
          <a:p>
            <a:pPr lvl="1"/>
            <a:r>
              <a:rPr lang="en-US" dirty="0" smtClean="0"/>
              <a:t>The &lt;video&gt; and &lt;audio&gt; elements for media playback</a:t>
            </a:r>
          </a:p>
          <a:p>
            <a:pPr lvl="1"/>
            <a:r>
              <a:rPr lang="en-US" dirty="0" smtClean="0"/>
              <a:t>Support for local storage</a:t>
            </a:r>
          </a:p>
          <a:p>
            <a:pPr lvl="1"/>
            <a:r>
              <a:rPr lang="en-US" dirty="0" smtClean="0"/>
              <a:t>New content-specific elements, like &lt;article&gt;, &lt;footer&gt;, &lt;header&gt;, &lt;</a:t>
            </a:r>
            <a:r>
              <a:rPr lang="en-US" dirty="0" err="1" smtClean="0"/>
              <a:t>nav</a:t>
            </a:r>
            <a:r>
              <a:rPr lang="en-US" dirty="0" smtClean="0"/>
              <a:t>&gt;, &lt;section&gt;</a:t>
            </a:r>
          </a:p>
          <a:p>
            <a:pPr lvl="1"/>
            <a:r>
              <a:rPr lang="en-US" dirty="0" smtClean="0"/>
              <a:t>New form controls, like calendar, date, time, email, </a:t>
            </a:r>
            <a:r>
              <a:rPr lang="en-US" dirty="0" err="1" smtClean="0"/>
              <a:t>url</a:t>
            </a:r>
            <a:r>
              <a:rPr lang="en-US" dirty="0" smtClean="0"/>
              <a:t>, search</a:t>
            </a:r>
            <a:endParaRPr lang="en-US" dirty="0"/>
          </a:p>
        </p:txBody>
      </p:sp>
    </p:spTree>
    <p:extLst>
      <p:ext uri="{BB962C8B-B14F-4D97-AF65-F5344CB8AC3E}">
        <p14:creationId xmlns:p14="http://schemas.microsoft.com/office/powerpoint/2010/main" val="33006225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Introduction</a:t>
            </a:r>
            <a:endParaRPr lang="en-US" dirty="0"/>
          </a:p>
        </p:txBody>
      </p:sp>
      <p:sp>
        <p:nvSpPr>
          <p:cNvPr id="3" name="Content Placeholder 2"/>
          <p:cNvSpPr>
            <a:spLocks noGrp="1"/>
          </p:cNvSpPr>
          <p:nvPr>
            <p:ph idx="1"/>
          </p:nvPr>
        </p:nvSpPr>
        <p:spPr/>
        <p:txBody>
          <a:bodyPr/>
          <a:lstStyle/>
          <a:p>
            <a:r>
              <a:rPr lang="en-US" dirty="0" smtClean="0"/>
              <a:t>Browser Support for HTML5</a:t>
            </a:r>
          </a:p>
          <a:p>
            <a:pPr lvl="1"/>
            <a:r>
              <a:rPr lang="en-US" dirty="0" smtClean="0"/>
              <a:t>Not full standard!</a:t>
            </a:r>
          </a:p>
          <a:p>
            <a:pPr lvl="1"/>
            <a:r>
              <a:rPr lang="en-US" dirty="0" smtClean="0"/>
              <a:t>No browser has full support</a:t>
            </a:r>
          </a:p>
          <a:p>
            <a:pPr lvl="1"/>
            <a:r>
              <a:rPr lang="en-US" dirty="0" smtClean="0"/>
              <a:t>In a continuous development (Chrome, Safari, Internet Explorer, Firefox, Opera) </a:t>
            </a:r>
            <a:endParaRPr lang="en-US" dirty="0"/>
          </a:p>
        </p:txBody>
      </p:sp>
    </p:spTree>
    <p:extLst>
      <p:ext uri="{BB962C8B-B14F-4D97-AF65-F5344CB8AC3E}">
        <p14:creationId xmlns:p14="http://schemas.microsoft.com/office/powerpoint/2010/main" val="27722812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2472</TotalTime>
  <Words>4073</Words>
  <Application>Microsoft Macintosh PowerPoint</Application>
  <PresentationFormat>On-screen Show (4:3)</PresentationFormat>
  <Paragraphs>636</Paragraphs>
  <Slides>64</Slides>
  <Notes>9</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HTML5</vt:lpstr>
      <vt:lpstr>PowerPoint Presentation</vt:lpstr>
      <vt:lpstr>Agenda</vt:lpstr>
      <vt:lpstr>Agenda</vt:lpstr>
      <vt:lpstr>HTML5 Introduction</vt:lpstr>
      <vt:lpstr>HTML5 Introduction</vt:lpstr>
      <vt:lpstr>HTML5 Introduction</vt:lpstr>
      <vt:lpstr>HTML5 Introduction</vt:lpstr>
      <vt:lpstr>HTML5 Introduction</vt:lpstr>
      <vt:lpstr>PowerPoint Presentation</vt:lpstr>
      <vt:lpstr>HTML5 New Elements</vt:lpstr>
      <vt:lpstr>HTML5 New Elements</vt:lpstr>
      <vt:lpstr>HTML5 New Elements</vt:lpstr>
      <vt:lpstr>HTML5 New Elements</vt:lpstr>
      <vt:lpstr>HTML5 New Elements</vt:lpstr>
      <vt:lpstr>HTML5 New Elements</vt:lpstr>
      <vt:lpstr>HTML5 New Elements</vt:lpstr>
      <vt:lpstr>HTML5 Canvas</vt:lpstr>
      <vt:lpstr>HTML5 Canvas</vt:lpstr>
      <vt:lpstr>HTML5 Canvas</vt:lpstr>
      <vt:lpstr>HTML5 Canvas</vt:lpstr>
      <vt:lpstr>HTML5 Canvas</vt:lpstr>
      <vt:lpstr>HTML5 Canvas</vt:lpstr>
      <vt:lpstr>HTML5 Canvas</vt:lpstr>
      <vt:lpstr>HTML5 Canvas</vt:lpstr>
      <vt:lpstr>HTML5 Canvas</vt:lpstr>
      <vt:lpstr>HTML5 SVG</vt:lpstr>
      <vt:lpstr>HTML5 SVG</vt:lpstr>
      <vt:lpstr>HTML5 SVG</vt:lpstr>
      <vt:lpstr>HTML5 SVG</vt:lpstr>
      <vt:lpstr>HTML5 Canvas</vt:lpstr>
      <vt:lpstr>HTML5 Drag &amp; Drop</vt:lpstr>
      <vt:lpstr>HTML5 Drag &amp; Drop</vt:lpstr>
      <vt:lpstr>HTML5 Geolocation</vt:lpstr>
      <vt:lpstr>HTML5 Geolocation</vt:lpstr>
      <vt:lpstr>HTML5 Geolocation</vt:lpstr>
      <vt:lpstr>HTML5 Geolocation</vt:lpstr>
      <vt:lpstr>HTML5 Video</vt:lpstr>
      <vt:lpstr>HTML5 Video</vt:lpstr>
      <vt:lpstr>HTML5 Video</vt:lpstr>
      <vt:lpstr>HTML5 Audio</vt:lpstr>
      <vt:lpstr>HTML5 Audio</vt:lpstr>
      <vt:lpstr>HTML5 Audio</vt:lpstr>
      <vt:lpstr>HTML5 Input Types</vt:lpstr>
      <vt:lpstr>HTML5 Form Elements</vt:lpstr>
      <vt:lpstr>HTML5 Form Elements</vt:lpstr>
      <vt:lpstr>HTML5 Form Elements</vt:lpstr>
      <vt:lpstr>HTML5 Form Elements</vt:lpstr>
      <vt:lpstr>HTML5 Form Elements</vt:lpstr>
      <vt:lpstr>HTML5 Form Elements</vt:lpstr>
      <vt:lpstr>HTML5 New Form Elements</vt:lpstr>
      <vt:lpstr>HTML5 Semantic Elements</vt:lpstr>
      <vt:lpstr>HTML5 Semantic Elements</vt:lpstr>
      <vt:lpstr>HTML5 Web Storage</vt:lpstr>
      <vt:lpstr>HTML5 Web Storage</vt:lpstr>
      <vt:lpstr>HTML5 Web Storage</vt:lpstr>
      <vt:lpstr>HTML5 Web Storage</vt:lpstr>
      <vt:lpstr>HTML5 Application Cache</vt:lpstr>
      <vt:lpstr>HTML5 Application Cache</vt:lpstr>
      <vt:lpstr>HTML5 Web Workers</vt:lpstr>
      <vt:lpstr>HTML5 Web Workers</vt:lpstr>
      <vt:lpstr>HTML5 Web Workers</vt:lpstr>
      <vt:lpstr>PowerPoint Presentation</vt:lpstr>
      <vt:lpstr>QUESTIONS?</vt:lpstr>
    </vt:vector>
  </TitlesOfParts>
  <Company>NETLINKS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Jamshid Hashimi</dc:creator>
  <cp:lastModifiedBy>Jamshid Hashimi</cp:lastModifiedBy>
  <cp:revision>283</cp:revision>
  <dcterms:created xsi:type="dcterms:W3CDTF">2013-06-09T05:48:00Z</dcterms:created>
  <dcterms:modified xsi:type="dcterms:W3CDTF">2013-06-16T08:17:52Z</dcterms:modified>
</cp:coreProperties>
</file>