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7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1.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Diagram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1382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Notasi Class</a:t>
            </a:r>
            <a:endParaRPr lang="id-ID"/>
          </a:p>
        </p:txBody>
      </p:sp>
      <p:sp>
        <p:nvSpPr>
          <p:cNvPr id="3" name="Content Placeholder 2"/>
          <p:cNvSpPr>
            <a:spLocks noGrp="1"/>
          </p:cNvSpPr>
          <p:nvPr>
            <p:ph idx="1"/>
          </p:nvPr>
        </p:nvSpPr>
        <p:spPr/>
        <p:txBody>
          <a:bodyPr>
            <a:normAutofit lnSpcReduction="10000"/>
          </a:bodyPr>
          <a:lstStyle/>
          <a:p>
            <a:r>
              <a:rPr lang="id-ID"/>
              <a:t>Penamaan </a:t>
            </a:r>
            <a:r>
              <a:rPr lang="id-ID" i="1"/>
              <a:t>class </a:t>
            </a:r>
            <a:r>
              <a:rPr lang="id-ID"/>
              <a:t>menggunakan kata benda tunggal yang merupakan abstraksi yang terbaik. </a:t>
            </a:r>
            <a:endParaRPr lang="en-US"/>
          </a:p>
          <a:p>
            <a:r>
              <a:rPr lang="id-ID"/>
              <a:t>Pada UML, </a:t>
            </a:r>
            <a:r>
              <a:rPr lang="id-ID" i="1"/>
              <a:t>class </a:t>
            </a:r>
            <a:r>
              <a:rPr lang="id-ID"/>
              <a:t>digambarkan dengan segi empat yang dibagi.</a:t>
            </a:r>
            <a:endParaRPr lang="en-US"/>
          </a:p>
          <a:p>
            <a:r>
              <a:rPr lang="id-ID" smtClean="0"/>
              <a:t>Bagian </a:t>
            </a:r>
            <a:r>
              <a:rPr lang="id-ID"/>
              <a:t>atas merupakan nama dari </a:t>
            </a:r>
            <a:r>
              <a:rPr lang="id-ID" i="1"/>
              <a:t>class</a:t>
            </a:r>
            <a:r>
              <a:rPr lang="id-ID"/>
              <a:t>. Bagian yang tengah merupakan struktur dari </a:t>
            </a:r>
            <a:r>
              <a:rPr lang="id-ID" i="1"/>
              <a:t>class </a:t>
            </a:r>
            <a:r>
              <a:rPr lang="id-ID"/>
              <a:t>(atribut) dan bagian bawah merupakan sifat dari class (operasi).</a:t>
            </a:r>
            <a:endParaRPr lang="en-US"/>
          </a:p>
          <a:p>
            <a:endParaRPr lang="id-ID"/>
          </a:p>
        </p:txBody>
      </p:sp>
    </p:spTree>
    <p:extLst>
      <p:ext uri="{BB962C8B-B14F-4D97-AF65-F5344CB8AC3E}">
        <p14:creationId xmlns:p14="http://schemas.microsoft.com/office/powerpoint/2010/main" val="934204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Struktur Class</a:t>
            </a:r>
            <a:endParaRPr lang="id-ID"/>
          </a:p>
        </p:txBody>
      </p:sp>
      <p:sp>
        <p:nvSpPr>
          <p:cNvPr id="3" name="Content Placeholder 2"/>
          <p:cNvSpPr>
            <a:spLocks noGrp="1"/>
          </p:cNvSpPr>
          <p:nvPr>
            <p:ph idx="1"/>
          </p:nvPr>
        </p:nvSpPr>
        <p:spPr>
          <a:xfrm>
            <a:off x="457200" y="1295400"/>
            <a:ext cx="8229600" cy="5229944"/>
          </a:xfrm>
        </p:spPr>
        <p:txBody>
          <a:bodyPr>
            <a:normAutofit/>
          </a:bodyPr>
          <a:lstStyle/>
          <a:p>
            <a:r>
              <a:rPr lang="en-US" sz="2000" i="1" dirty="0"/>
              <a:t>Class </a:t>
            </a:r>
            <a:r>
              <a:rPr lang="en-US" sz="2000" dirty="0" err="1"/>
              <a:t>memiliki</a:t>
            </a:r>
            <a:r>
              <a:rPr lang="en-US" sz="2000" dirty="0"/>
              <a:t> </a:t>
            </a:r>
            <a:r>
              <a:rPr lang="en-US" sz="2000" dirty="0" err="1"/>
              <a:t>tiga</a:t>
            </a:r>
            <a:r>
              <a:rPr lang="en-US" sz="2000" dirty="0"/>
              <a:t> area </a:t>
            </a:r>
            <a:r>
              <a:rPr lang="en-US" sz="2000" dirty="0" err="1"/>
              <a:t>pokok</a:t>
            </a:r>
            <a:r>
              <a:rPr lang="en-US" sz="2000" dirty="0"/>
              <a:t> </a:t>
            </a:r>
            <a:r>
              <a:rPr lang="en-US" sz="2000" dirty="0" smtClean="0"/>
              <a:t>:</a:t>
            </a:r>
            <a:r>
              <a:rPr lang="id-ID" sz="2000" dirty="0" smtClean="0"/>
              <a:t> Nama </a:t>
            </a:r>
            <a:r>
              <a:rPr lang="id-ID" sz="2000" dirty="0"/>
              <a:t>(dan stereotype</a:t>
            </a:r>
            <a:r>
              <a:rPr lang="id-ID" sz="2000" dirty="0" smtClean="0"/>
              <a:t>),  Atribut, dan Metoda (operasi)</a:t>
            </a:r>
          </a:p>
          <a:p>
            <a:r>
              <a:rPr lang="sv-SE" sz="2000" dirty="0"/>
              <a:t>Atribut dan metoda dapat memiliki salah satu sifat </a:t>
            </a:r>
            <a:r>
              <a:rPr lang="sv-SE" sz="2000" dirty="0" smtClean="0"/>
              <a:t>berikut:</a:t>
            </a:r>
            <a:endParaRPr lang="sv-SE" sz="2000" dirty="0"/>
          </a:p>
          <a:p>
            <a:pPr lvl="1"/>
            <a:r>
              <a:rPr lang="id-ID" sz="2000" i="1" dirty="0" smtClean="0"/>
              <a:t>Private</a:t>
            </a:r>
            <a:r>
              <a:rPr lang="id-ID" sz="2000" dirty="0"/>
              <a:t>, tidak dapat dipanggil dari luar </a:t>
            </a:r>
            <a:r>
              <a:rPr lang="id-ID" sz="2000" i="1" dirty="0"/>
              <a:t>class </a:t>
            </a:r>
            <a:r>
              <a:rPr lang="id-ID" sz="2000" dirty="0"/>
              <a:t>yang </a:t>
            </a:r>
            <a:r>
              <a:rPr lang="id-ID" sz="2000" dirty="0" smtClean="0"/>
              <a:t>bersangkutan</a:t>
            </a:r>
            <a:endParaRPr lang="en-US" sz="2000" dirty="0" smtClean="0"/>
          </a:p>
          <a:p>
            <a:pPr lvl="1"/>
            <a:r>
              <a:rPr lang="id-ID" sz="2000" i="1" dirty="0" smtClean="0"/>
              <a:t>Protected</a:t>
            </a:r>
            <a:r>
              <a:rPr lang="id-ID" sz="2000" dirty="0"/>
              <a:t>, hanya dapat dipanggil oleh </a:t>
            </a:r>
            <a:r>
              <a:rPr lang="id-ID" sz="2000" i="1" dirty="0"/>
              <a:t>class </a:t>
            </a:r>
            <a:r>
              <a:rPr lang="id-ID" sz="2000" dirty="0"/>
              <a:t>yang bersangkutan dan anak-anak </a:t>
            </a:r>
            <a:r>
              <a:rPr lang="id-ID" sz="2000" dirty="0" smtClean="0"/>
              <a:t>yang mewarisinya</a:t>
            </a:r>
            <a:endParaRPr lang="id-ID" sz="2000" dirty="0"/>
          </a:p>
          <a:p>
            <a:pPr lvl="1"/>
            <a:r>
              <a:rPr lang="id-ID" sz="2000" i="1" dirty="0" smtClean="0"/>
              <a:t>Public</a:t>
            </a:r>
            <a:r>
              <a:rPr lang="id-ID" sz="2000" dirty="0"/>
              <a:t>, dapat dipanggil oleh siapa </a:t>
            </a:r>
            <a:r>
              <a:rPr lang="id-ID" sz="2000" dirty="0" smtClean="0"/>
              <a:t>saja</a:t>
            </a:r>
          </a:p>
          <a:p>
            <a:endParaRPr lang="id-ID" sz="2000" dirty="0"/>
          </a:p>
          <a:p>
            <a:endParaRPr lang="id-ID" sz="2000" dirty="0"/>
          </a:p>
          <a:p>
            <a:endParaRPr lang="id-ID" sz="2000" dirty="0"/>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55576" y="4365104"/>
            <a:ext cx="3129171"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l="33974" t="55556" r="13461" b="5983"/>
          <a:stretch>
            <a:fillRect/>
          </a:stretch>
        </p:blipFill>
        <p:spPr bwMode="auto">
          <a:xfrm>
            <a:off x="5076056" y="4174903"/>
            <a:ext cx="3599549" cy="257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ounded Rectangular Callout 3"/>
          <p:cNvSpPr/>
          <p:nvPr/>
        </p:nvSpPr>
        <p:spPr>
          <a:xfrm>
            <a:off x="4095762" y="4365104"/>
            <a:ext cx="975285" cy="504056"/>
          </a:xfrm>
          <a:prstGeom prst="wedgeRoundRectCallout">
            <a:avLst>
              <a:gd name="adj1" fmla="val -169402"/>
              <a:gd name="adj2" fmla="val -1006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smtClean="0"/>
              <a:t>Nama</a:t>
            </a:r>
            <a:endParaRPr lang="id-ID"/>
          </a:p>
        </p:txBody>
      </p:sp>
      <p:sp>
        <p:nvSpPr>
          <p:cNvPr id="7" name="Rounded Rectangular Callout 6"/>
          <p:cNvSpPr/>
          <p:nvPr/>
        </p:nvSpPr>
        <p:spPr>
          <a:xfrm>
            <a:off x="4095761" y="4959574"/>
            <a:ext cx="975285" cy="504056"/>
          </a:xfrm>
          <a:prstGeom prst="wedgeRoundRectCallout">
            <a:avLst>
              <a:gd name="adj1" fmla="val -169402"/>
              <a:gd name="adj2" fmla="val -1006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smtClean="0"/>
              <a:t>Atribut</a:t>
            </a:r>
            <a:endParaRPr lang="id-ID"/>
          </a:p>
        </p:txBody>
      </p:sp>
      <p:sp>
        <p:nvSpPr>
          <p:cNvPr id="8" name="Rounded Rectangular Callout 7"/>
          <p:cNvSpPr/>
          <p:nvPr/>
        </p:nvSpPr>
        <p:spPr>
          <a:xfrm>
            <a:off x="4095760" y="5554044"/>
            <a:ext cx="1196320" cy="504056"/>
          </a:xfrm>
          <a:prstGeom prst="wedgeRoundRectCallout">
            <a:avLst>
              <a:gd name="adj1" fmla="val -160747"/>
              <a:gd name="adj2" fmla="val 4017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smtClean="0"/>
              <a:t>Operasi</a:t>
            </a:r>
            <a:endParaRPr lang="id-ID"/>
          </a:p>
        </p:txBody>
      </p:sp>
    </p:spTree>
    <p:extLst>
      <p:ext uri="{BB962C8B-B14F-4D97-AF65-F5344CB8AC3E}">
        <p14:creationId xmlns:p14="http://schemas.microsoft.com/office/powerpoint/2010/main" val="1459806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Instance</a:t>
            </a:r>
            <a:endParaRPr lang="id-ID"/>
          </a:p>
        </p:txBody>
      </p:sp>
      <p:pic>
        <p:nvPicPr>
          <p:cNvPr id="4" name="Picture 3" descr="kk.p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saturation sat="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762000" y="1085553"/>
            <a:ext cx="7696596" cy="577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1515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Penamaan Class</a:t>
            </a:r>
            <a:endParaRPr lang="id-ID"/>
          </a:p>
        </p:txBody>
      </p:sp>
      <p:sp>
        <p:nvSpPr>
          <p:cNvPr id="3" name="Content Placeholder 2"/>
          <p:cNvSpPr>
            <a:spLocks noGrp="1"/>
          </p:cNvSpPr>
          <p:nvPr>
            <p:ph idx="1"/>
          </p:nvPr>
        </p:nvSpPr>
        <p:spPr/>
        <p:txBody>
          <a:bodyPr>
            <a:normAutofit fontScale="85000" lnSpcReduction="10000"/>
          </a:bodyPr>
          <a:lstStyle/>
          <a:p>
            <a:r>
              <a:rPr lang="id-ID"/>
              <a:t>Setiap kelas harus memiliki sebuah nama yang dapat digunakan untuk membedakannya dari kelas lain. </a:t>
            </a:r>
            <a:endParaRPr lang="en-US"/>
          </a:p>
          <a:p>
            <a:r>
              <a:rPr lang="id-ID"/>
              <a:t>Penamaan class menggunakan kata benda tunggal yang merupakan abstraksi yang terbaik. </a:t>
            </a:r>
            <a:endParaRPr lang="en-US"/>
          </a:p>
          <a:p>
            <a:r>
              <a:rPr lang="id-ID"/>
              <a:t>Nama kelas dapat dituliskan dengan </a:t>
            </a:r>
            <a:r>
              <a:rPr lang="id-ID" smtClean="0"/>
              <a:t>2 </a:t>
            </a:r>
            <a:r>
              <a:rPr lang="id-ID"/>
              <a:t>cara : </a:t>
            </a:r>
            <a:endParaRPr lang="id-ID" smtClean="0"/>
          </a:p>
          <a:p>
            <a:pPr marL="731520" lvl="1" indent="-457200">
              <a:buFont typeface="+mj-lt"/>
              <a:buAutoNum type="arabicPeriod"/>
            </a:pPr>
            <a:r>
              <a:rPr lang="id-ID"/>
              <a:t>H</a:t>
            </a:r>
            <a:r>
              <a:rPr lang="id-ID" smtClean="0"/>
              <a:t>anya </a:t>
            </a:r>
            <a:r>
              <a:rPr lang="id-ID"/>
              <a:t>menuliskan nama dari kelas (</a:t>
            </a:r>
            <a:r>
              <a:rPr lang="id-ID" i="1"/>
              <a:t>simple name</a:t>
            </a:r>
            <a:r>
              <a:rPr lang="id-ID" smtClean="0"/>
              <a:t>).</a:t>
            </a:r>
          </a:p>
          <a:p>
            <a:pPr marL="731520" lvl="1" indent="-457200">
              <a:buFont typeface="+mj-lt"/>
              <a:buAutoNum type="arabicPeriod"/>
            </a:pPr>
            <a:r>
              <a:rPr lang="id-ID" smtClean="0"/>
              <a:t>Nama </a:t>
            </a:r>
            <a:r>
              <a:rPr lang="id-ID"/>
              <a:t>kelas diberi </a:t>
            </a:r>
            <a:r>
              <a:rPr lang="id-ID" i="1"/>
              <a:t>prefix</a:t>
            </a:r>
            <a:r>
              <a:rPr lang="id-ID"/>
              <a:t> nama </a:t>
            </a:r>
            <a:r>
              <a:rPr lang="id-ID" i="1"/>
              <a:t>package</a:t>
            </a:r>
            <a:r>
              <a:rPr lang="id-ID"/>
              <a:t> letak class tersebut (</a:t>
            </a:r>
            <a:r>
              <a:rPr lang="id-ID" i="1"/>
              <a:t>path name</a:t>
            </a:r>
            <a:r>
              <a:rPr lang="id-ID"/>
              <a:t>)</a:t>
            </a:r>
            <a:r>
              <a:rPr lang="id-ID" i="1"/>
              <a:t>.</a:t>
            </a:r>
            <a:endParaRPr lang="en-US"/>
          </a:p>
          <a:p>
            <a:r>
              <a:rPr lang="id-ID"/>
              <a:t>Penulisan nama kelas, huruf pertama dari setiap kata pada nama kelas ditulis dengan menggunakan huruf kapital. Contohnya, Customer dan FraudAgent.</a:t>
            </a:r>
            <a:endParaRPr lang="en-US"/>
          </a:p>
          <a:p>
            <a:endParaRPr lang="id-ID"/>
          </a:p>
        </p:txBody>
      </p:sp>
    </p:spTree>
    <p:extLst>
      <p:ext uri="{BB962C8B-B14F-4D97-AF65-F5344CB8AC3E}">
        <p14:creationId xmlns:p14="http://schemas.microsoft.com/office/powerpoint/2010/main" val="3997742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Contoh penamaan Class</a:t>
            </a:r>
            <a:endParaRPr lang="id-ID"/>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34454" t="46368" r="14262" b="32770"/>
          <a:stretch>
            <a:fillRect/>
          </a:stretch>
        </p:blipFill>
        <p:spPr bwMode="auto">
          <a:xfrm>
            <a:off x="322575" y="1828800"/>
            <a:ext cx="8796844"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9882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Attribute</a:t>
            </a:r>
            <a:endParaRPr lang="id-ID"/>
          </a:p>
        </p:txBody>
      </p:sp>
      <p:sp>
        <p:nvSpPr>
          <p:cNvPr id="3" name="Content Placeholder 2"/>
          <p:cNvSpPr>
            <a:spLocks noGrp="1"/>
          </p:cNvSpPr>
          <p:nvPr>
            <p:ph idx="1"/>
          </p:nvPr>
        </p:nvSpPr>
        <p:spPr/>
        <p:txBody>
          <a:bodyPr>
            <a:normAutofit fontScale="92500" lnSpcReduction="20000"/>
          </a:bodyPr>
          <a:lstStyle/>
          <a:p>
            <a:r>
              <a:rPr lang="id-ID"/>
              <a:t>Sebuah class </a:t>
            </a:r>
            <a:r>
              <a:rPr lang="id-ID" smtClean="0"/>
              <a:t>mungkin </a:t>
            </a:r>
            <a:r>
              <a:rPr lang="id-ID"/>
              <a:t>memiliki beberapa </a:t>
            </a:r>
            <a:r>
              <a:rPr lang="id-ID" i="1"/>
              <a:t>attribute</a:t>
            </a:r>
            <a:r>
              <a:rPr lang="id-ID"/>
              <a:t> atau tidak sama sekali. </a:t>
            </a:r>
            <a:endParaRPr lang="en-US"/>
          </a:p>
          <a:p>
            <a:r>
              <a:rPr lang="en-US"/>
              <a:t>A</a:t>
            </a:r>
            <a:r>
              <a:rPr lang="id-ID"/>
              <a:t>tribut merepresentasikan beberapa </a:t>
            </a:r>
            <a:r>
              <a:rPr lang="id-ID" i="1"/>
              <a:t>property </a:t>
            </a:r>
            <a:r>
              <a:rPr lang="id-ID"/>
              <a:t>dari sesuatu yang kita modelkan, yang dibagi dengan semua </a:t>
            </a:r>
            <a:r>
              <a:rPr lang="id-ID" i="1"/>
              <a:t>object</a:t>
            </a:r>
            <a:r>
              <a:rPr lang="id-ID"/>
              <a:t> dari semua </a:t>
            </a:r>
            <a:r>
              <a:rPr lang="id-ID" i="1"/>
              <a:t>class</a:t>
            </a:r>
            <a:r>
              <a:rPr lang="id-ID"/>
              <a:t> yang ada. </a:t>
            </a:r>
            <a:endParaRPr lang="en-US"/>
          </a:p>
          <a:p>
            <a:r>
              <a:rPr lang="id-ID"/>
              <a:t>Contohnya, setiap tembok memiliki tinggi, lebar dan ketebalan</a:t>
            </a:r>
            <a:endParaRPr lang="en-US"/>
          </a:p>
          <a:p>
            <a:r>
              <a:rPr lang="id-ID"/>
              <a:t>Untuk penulisan atribut kelas, biasanya huruf pertama dari tiap kata merupakan huruf kapital, kecuali untuk huruf awal. </a:t>
            </a:r>
            <a:r>
              <a:rPr lang="id-ID" b="1"/>
              <a:t>Contoh : birthDate, length. </a:t>
            </a:r>
            <a:endParaRPr lang="en-US" b="1"/>
          </a:p>
          <a:p>
            <a:endParaRPr lang="id-ID"/>
          </a:p>
        </p:txBody>
      </p:sp>
    </p:spTree>
    <p:extLst>
      <p:ext uri="{BB962C8B-B14F-4D97-AF65-F5344CB8AC3E}">
        <p14:creationId xmlns:p14="http://schemas.microsoft.com/office/powerpoint/2010/main" val="639662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Cara menemukan atribut</a:t>
            </a:r>
            <a:endParaRPr lang="id-ID"/>
          </a:p>
        </p:txBody>
      </p:sp>
      <p:sp>
        <p:nvSpPr>
          <p:cNvPr id="3" name="Content Placeholder 2"/>
          <p:cNvSpPr>
            <a:spLocks noGrp="1"/>
          </p:cNvSpPr>
          <p:nvPr>
            <p:ph idx="1"/>
          </p:nvPr>
        </p:nvSpPr>
        <p:spPr/>
        <p:txBody>
          <a:bodyPr/>
          <a:lstStyle/>
          <a:p>
            <a:pPr marL="457200" indent="-457200">
              <a:buFont typeface="+mj-lt"/>
              <a:buAutoNum type="arabicPeriod"/>
            </a:pPr>
            <a:r>
              <a:rPr lang="en-US" smtClean="0"/>
              <a:t>Dari </a:t>
            </a:r>
            <a:r>
              <a:rPr lang="en-US"/>
              <a:t>dokumentasi use case. </a:t>
            </a:r>
          </a:p>
          <a:p>
            <a:pPr lvl="1"/>
            <a:r>
              <a:rPr lang="en-US"/>
              <a:t>Contoh : </a:t>
            </a:r>
            <a:r>
              <a:rPr lang="en-US" smtClean="0"/>
              <a:t>“</a:t>
            </a:r>
            <a:r>
              <a:rPr lang="en-US"/>
              <a:t>Pemakai memasukkan nm pegawai, alamat, no ktp</a:t>
            </a:r>
          </a:p>
          <a:p>
            <a:pPr lvl="1"/>
            <a:r>
              <a:rPr lang="en-US"/>
              <a:t>Di apotik “ Penjualan memasukkan data obat meliputi kode, nama, jenis”</a:t>
            </a:r>
          </a:p>
          <a:p>
            <a:pPr marL="457200" indent="-457200">
              <a:buFont typeface="+mj-lt"/>
              <a:buAutoNum type="arabicPeriod"/>
            </a:pPr>
            <a:r>
              <a:rPr lang="en-US" smtClean="0"/>
              <a:t>Dari </a:t>
            </a:r>
            <a:r>
              <a:rPr lang="en-US"/>
              <a:t>memeriksa struktur </a:t>
            </a:r>
            <a:r>
              <a:rPr lang="en-US" smtClean="0"/>
              <a:t>bas</a:t>
            </a:r>
            <a:r>
              <a:rPr lang="id-ID" smtClean="0"/>
              <a:t>is</a:t>
            </a:r>
            <a:r>
              <a:rPr lang="en-US" smtClean="0"/>
              <a:t>dat</a:t>
            </a:r>
            <a:r>
              <a:rPr lang="id-ID" smtClean="0"/>
              <a:t>a</a:t>
            </a:r>
            <a:endParaRPr lang="en-US"/>
          </a:p>
          <a:p>
            <a:endParaRPr lang="id-ID"/>
          </a:p>
        </p:txBody>
      </p:sp>
    </p:spTree>
    <p:extLst>
      <p:ext uri="{BB962C8B-B14F-4D97-AF65-F5344CB8AC3E}">
        <p14:creationId xmlns:p14="http://schemas.microsoft.com/office/powerpoint/2010/main" val="4166471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Methods / Operasi</a:t>
            </a:r>
            <a:endParaRPr lang="id-ID"/>
          </a:p>
        </p:txBody>
      </p:sp>
      <p:sp>
        <p:nvSpPr>
          <p:cNvPr id="3" name="Content Placeholder 2"/>
          <p:cNvSpPr>
            <a:spLocks noGrp="1"/>
          </p:cNvSpPr>
          <p:nvPr>
            <p:ph idx="1"/>
          </p:nvPr>
        </p:nvSpPr>
        <p:spPr/>
        <p:txBody>
          <a:bodyPr>
            <a:normAutofit fontScale="92500" lnSpcReduction="20000"/>
          </a:bodyPr>
          <a:lstStyle/>
          <a:p>
            <a:r>
              <a:rPr lang="id-ID" dirty="0" smtClean="0"/>
              <a:t>Methods / </a:t>
            </a:r>
            <a:r>
              <a:rPr lang="en-US" dirty="0" smtClean="0"/>
              <a:t>O</a:t>
            </a:r>
            <a:r>
              <a:rPr lang="id-ID" dirty="0"/>
              <a:t>perasi adalah abstraksi dari segala sesuatu yang dapat kita lakukan pada sebuah </a:t>
            </a:r>
            <a:r>
              <a:rPr lang="id-ID" i="1" dirty="0"/>
              <a:t>object</a:t>
            </a:r>
            <a:r>
              <a:rPr lang="id-ID" dirty="0"/>
              <a:t> dan ia berlaku untuk semua </a:t>
            </a:r>
            <a:r>
              <a:rPr lang="id-ID" i="1" dirty="0"/>
              <a:t>object </a:t>
            </a:r>
            <a:r>
              <a:rPr lang="id-ID" dirty="0"/>
              <a:t>yang terdapat dalam </a:t>
            </a:r>
            <a:r>
              <a:rPr lang="id-ID" i="1" dirty="0"/>
              <a:t>class</a:t>
            </a:r>
            <a:r>
              <a:rPr lang="id-ID" dirty="0"/>
              <a:t> tersebut. </a:t>
            </a:r>
            <a:endParaRPr lang="en-US" dirty="0"/>
          </a:p>
          <a:p>
            <a:r>
              <a:rPr lang="id-ID" i="1" dirty="0"/>
              <a:t>Class </a:t>
            </a:r>
            <a:r>
              <a:rPr lang="id-ID" dirty="0"/>
              <a:t>mungkin memiliki beberapa operasi atau tanpa operasi sama sekali. </a:t>
            </a:r>
            <a:endParaRPr lang="en-US" dirty="0"/>
          </a:p>
          <a:p>
            <a:r>
              <a:rPr lang="id-ID" dirty="0"/>
              <a:t>Contohnya adalah sebuah </a:t>
            </a:r>
            <a:r>
              <a:rPr lang="id-ID" i="1" dirty="0"/>
              <a:t>class</a:t>
            </a:r>
            <a:r>
              <a:rPr lang="id-ID" dirty="0"/>
              <a:t> Kotak dapat dipindahkan, diperbesar atau diperkecil.  </a:t>
            </a:r>
            <a:endParaRPr lang="en-US" dirty="0"/>
          </a:p>
          <a:p>
            <a:r>
              <a:rPr lang="id-ID" dirty="0"/>
              <a:t>Biasanya, pemanggilan operasi pada sebuah object akan mengubah data atau kondisi dari </a:t>
            </a:r>
            <a:r>
              <a:rPr lang="id-ID" i="1" dirty="0"/>
              <a:t>object</a:t>
            </a:r>
            <a:r>
              <a:rPr lang="id-ID" dirty="0"/>
              <a:t> tersebut. </a:t>
            </a:r>
            <a:endParaRPr lang="en-US" dirty="0"/>
          </a:p>
          <a:p>
            <a:endParaRPr lang="id-ID" dirty="0"/>
          </a:p>
        </p:txBody>
      </p:sp>
    </p:spTree>
    <p:extLst>
      <p:ext uri="{BB962C8B-B14F-4D97-AF65-F5344CB8AC3E}">
        <p14:creationId xmlns:p14="http://schemas.microsoft.com/office/powerpoint/2010/main" val="2744907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Visibility / Sifat Class</a:t>
            </a:r>
            <a:endParaRPr lang="id-ID"/>
          </a:p>
        </p:txBody>
      </p:sp>
      <p:sp>
        <p:nvSpPr>
          <p:cNvPr id="3" name="Content Placeholder 2"/>
          <p:cNvSpPr>
            <a:spLocks noGrp="1"/>
          </p:cNvSpPr>
          <p:nvPr>
            <p:ph idx="1"/>
          </p:nvPr>
        </p:nvSpPr>
        <p:spPr/>
        <p:txBody>
          <a:bodyPr>
            <a:normAutofit fontScale="85000" lnSpcReduction="10000"/>
          </a:bodyPr>
          <a:lstStyle/>
          <a:p>
            <a:r>
              <a:rPr lang="id-ID" i="1" dirty="0"/>
              <a:t>Visibility </a:t>
            </a:r>
            <a:r>
              <a:rPr lang="id-ID" dirty="0"/>
              <a:t>merupakan property yang sangat penting dalam pendefinisian atribut dan operasi pada suatu </a:t>
            </a:r>
            <a:r>
              <a:rPr lang="id-ID" i="1" dirty="0"/>
              <a:t>class.</a:t>
            </a:r>
            <a:endParaRPr lang="en-US" i="1" dirty="0"/>
          </a:p>
          <a:p>
            <a:r>
              <a:rPr lang="id-ID" i="1" dirty="0"/>
              <a:t>Visibility</a:t>
            </a:r>
            <a:r>
              <a:rPr lang="id-ID" dirty="0"/>
              <a:t> menspesifikasikan apakah atribut/operasi tersebut dapat digunakan/diakses oleh </a:t>
            </a:r>
            <a:r>
              <a:rPr lang="id-ID" i="1" dirty="0"/>
              <a:t>class</a:t>
            </a:r>
            <a:r>
              <a:rPr lang="id-ID" dirty="0"/>
              <a:t> lain. UML menyediakan 3 buah tingkat </a:t>
            </a:r>
            <a:r>
              <a:rPr lang="id-ID" i="1" dirty="0"/>
              <a:t>visibility</a:t>
            </a:r>
            <a:r>
              <a:rPr lang="id-ID" dirty="0"/>
              <a:t>, yaitu</a:t>
            </a:r>
            <a:r>
              <a:rPr lang="id-ID" dirty="0" smtClean="0"/>
              <a:t>:</a:t>
            </a:r>
          </a:p>
          <a:p>
            <a:pPr lvl="1"/>
            <a:r>
              <a:rPr lang="id-ID" i="1" dirty="0" smtClean="0"/>
              <a:t>Private (-)</a:t>
            </a:r>
            <a:r>
              <a:rPr lang="id-ID" dirty="0" smtClean="0"/>
              <a:t>, </a:t>
            </a:r>
            <a:r>
              <a:rPr lang="id-ID" dirty="0"/>
              <a:t>tidak dapat dipanggil dari luar </a:t>
            </a:r>
            <a:r>
              <a:rPr lang="id-ID" i="1" dirty="0"/>
              <a:t>class </a:t>
            </a:r>
            <a:r>
              <a:rPr lang="id-ID" dirty="0"/>
              <a:t>yang bersangkutan</a:t>
            </a:r>
          </a:p>
          <a:p>
            <a:pPr lvl="1"/>
            <a:r>
              <a:rPr lang="id-ID" i="1" dirty="0" smtClean="0"/>
              <a:t>Protected (#)</a:t>
            </a:r>
            <a:r>
              <a:rPr lang="id-ID" dirty="0" smtClean="0"/>
              <a:t>, </a:t>
            </a:r>
            <a:r>
              <a:rPr lang="id-ID" dirty="0"/>
              <a:t>hanya dapat dipanggil oleh </a:t>
            </a:r>
            <a:r>
              <a:rPr lang="id-ID" i="1" dirty="0"/>
              <a:t>class </a:t>
            </a:r>
            <a:r>
              <a:rPr lang="id-ID" dirty="0"/>
              <a:t>yang bersangkutan dan anak-anak yang mewarisinya</a:t>
            </a:r>
          </a:p>
          <a:p>
            <a:pPr lvl="1"/>
            <a:r>
              <a:rPr lang="id-ID" i="1" dirty="0" smtClean="0"/>
              <a:t>Public (+)</a:t>
            </a:r>
            <a:r>
              <a:rPr lang="id-ID" dirty="0" smtClean="0"/>
              <a:t>, </a:t>
            </a:r>
            <a:r>
              <a:rPr lang="id-ID" dirty="0"/>
              <a:t>dapat dipanggil oleh siapa saja</a:t>
            </a:r>
          </a:p>
          <a:p>
            <a:endParaRPr lang="en-US" dirty="0"/>
          </a:p>
          <a:p>
            <a:endParaRPr lang="id-ID" dirty="0"/>
          </a:p>
        </p:txBody>
      </p:sp>
    </p:spTree>
    <p:extLst>
      <p:ext uri="{BB962C8B-B14F-4D97-AF65-F5344CB8AC3E}">
        <p14:creationId xmlns:p14="http://schemas.microsoft.com/office/powerpoint/2010/main" val="830039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Contoh sifat Class</a:t>
            </a:r>
            <a:endParaRPr lang="id-ID"/>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34247" t="27255" r="13493" b="39046"/>
          <a:stretch>
            <a:fillRect/>
          </a:stretch>
        </p:blipFill>
        <p:spPr bwMode="auto">
          <a:xfrm>
            <a:off x="1714500" y="1571625"/>
            <a:ext cx="571500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0112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Class Diagram</a:t>
            </a:r>
            <a:endParaRPr lang="id-ID" dirty="0"/>
          </a:p>
        </p:txBody>
      </p:sp>
      <p:sp>
        <p:nvSpPr>
          <p:cNvPr id="3" name="Content Placeholder 2"/>
          <p:cNvSpPr>
            <a:spLocks noGrp="1"/>
          </p:cNvSpPr>
          <p:nvPr>
            <p:ph idx="1"/>
          </p:nvPr>
        </p:nvSpPr>
        <p:spPr>
          <a:xfrm>
            <a:off x="457200" y="1295400"/>
            <a:ext cx="8610600" cy="5334000"/>
          </a:xfrm>
        </p:spPr>
        <p:txBody>
          <a:bodyPr>
            <a:noAutofit/>
          </a:bodyPr>
          <a:lstStyle/>
          <a:p>
            <a:r>
              <a:rPr lang="id-ID" sz="2400" i="1" dirty="0"/>
              <a:t>Class </a:t>
            </a:r>
            <a:r>
              <a:rPr lang="id-ID" sz="2400" dirty="0"/>
              <a:t>adalah sebuah spesifikasi yang jika </a:t>
            </a:r>
            <a:r>
              <a:rPr lang="id-ID" sz="2400" dirty="0" smtClean="0"/>
              <a:t>di-instansiasi </a:t>
            </a:r>
            <a:r>
              <a:rPr lang="id-ID" sz="2400" dirty="0"/>
              <a:t>akan menghasilkan sebuah objek </a:t>
            </a:r>
            <a:r>
              <a:rPr lang="id-ID" sz="2400" dirty="0" smtClean="0"/>
              <a:t>dan merupakan </a:t>
            </a:r>
            <a:r>
              <a:rPr lang="id-ID" sz="2400" dirty="0"/>
              <a:t>inti dari pengembangan dan desain berorientasi </a:t>
            </a:r>
            <a:r>
              <a:rPr lang="id-ID" sz="2400" dirty="0" smtClean="0"/>
              <a:t>objek.</a:t>
            </a:r>
            <a:endParaRPr lang="en-US" sz="2400" dirty="0" smtClean="0"/>
          </a:p>
          <a:p>
            <a:r>
              <a:rPr lang="id-ID" sz="2400" i="1" dirty="0" smtClean="0"/>
              <a:t>Class </a:t>
            </a:r>
            <a:r>
              <a:rPr lang="id-ID" sz="2400" dirty="0"/>
              <a:t>menggambarkan </a:t>
            </a:r>
            <a:r>
              <a:rPr lang="id-ID" sz="2400" dirty="0" smtClean="0"/>
              <a:t>keadaan (</a:t>
            </a:r>
            <a:r>
              <a:rPr lang="id-ID" sz="2400" dirty="0"/>
              <a:t>atribut/properti) suatu sistem, sekaligus menawarkan layanan untuk memanipulasi keadaan </a:t>
            </a:r>
            <a:r>
              <a:rPr lang="id-ID" sz="2400" dirty="0" smtClean="0"/>
              <a:t>tersebut (</a:t>
            </a:r>
            <a:r>
              <a:rPr lang="id-ID" sz="2400" dirty="0"/>
              <a:t>metoda/fungsi).</a:t>
            </a:r>
          </a:p>
          <a:p>
            <a:r>
              <a:rPr lang="id-ID" sz="2400" i="1" dirty="0"/>
              <a:t>Class diagram </a:t>
            </a:r>
            <a:r>
              <a:rPr lang="id-ID" sz="2400" dirty="0"/>
              <a:t>menggambarkan struktur dan deskripsi </a:t>
            </a:r>
            <a:r>
              <a:rPr lang="id-ID" sz="2400" i="1" dirty="0"/>
              <a:t>class, package </a:t>
            </a:r>
            <a:r>
              <a:rPr lang="id-ID" sz="2400" dirty="0"/>
              <a:t>dan objek beserta </a:t>
            </a:r>
            <a:r>
              <a:rPr lang="id-ID" sz="2400" dirty="0" smtClean="0"/>
              <a:t>hubungan </a:t>
            </a:r>
            <a:r>
              <a:rPr lang="fi-FI" sz="2400" dirty="0" smtClean="0"/>
              <a:t>satu </a:t>
            </a:r>
            <a:r>
              <a:rPr lang="fi-FI" sz="2400" dirty="0"/>
              <a:t>sama lain seperti </a:t>
            </a:r>
            <a:r>
              <a:rPr lang="fi-FI" sz="2400" i="1" dirty="0"/>
              <a:t>containment</a:t>
            </a:r>
            <a:r>
              <a:rPr lang="fi-FI" sz="2400" dirty="0"/>
              <a:t>, pewarisan, asosiasi, dan lain-lain.</a:t>
            </a:r>
          </a:p>
          <a:p>
            <a:r>
              <a:rPr lang="id-ID" sz="2400" dirty="0" smtClean="0"/>
              <a:t>Diagram </a:t>
            </a:r>
            <a:r>
              <a:rPr lang="id-ID" sz="2400" dirty="0"/>
              <a:t>Class memberikan pandangan secara luas dari suatu </a:t>
            </a:r>
            <a:r>
              <a:rPr lang="id-ID" sz="2400" dirty="0" smtClean="0"/>
              <a:t>sistem dengan </a:t>
            </a:r>
            <a:r>
              <a:rPr lang="id-ID" sz="2400" dirty="0"/>
              <a:t>menunjukan kelas-kelasnya dan hubungan mereka. </a:t>
            </a:r>
            <a:r>
              <a:rPr lang="id-ID" sz="2400" dirty="0" smtClean="0"/>
              <a:t>Diagram Class </a:t>
            </a:r>
            <a:r>
              <a:rPr lang="id-ID" sz="2400" dirty="0"/>
              <a:t>bersifat statis; </a:t>
            </a:r>
            <a:r>
              <a:rPr lang="id-ID" sz="2400" i="1" dirty="0">
                <a:solidFill>
                  <a:srgbClr val="C00000"/>
                </a:solidFill>
              </a:rPr>
              <a:t>menggambarkan hubungan apa yang </a:t>
            </a:r>
            <a:r>
              <a:rPr lang="id-ID" sz="2400" i="1" dirty="0" smtClean="0">
                <a:solidFill>
                  <a:srgbClr val="C00000"/>
                </a:solidFill>
              </a:rPr>
              <a:t>terjadi bukan </a:t>
            </a:r>
            <a:r>
              <a:rPr lang="id-ID" sz="2400" i="1" dirty="0">
                <a:solidFill>
                  <a:srgbClr val="C00000"/>
                </a:solidFill>
              </a:rPr>
              <a:t>apa yang terjadi jika mereka berhubungan</a:t>
            </a:r>
            <a:r>
              <a:rPr lang="id-ID" sz="2400" dirty="0">
                <a:solidFill>
                  <a:srgbClr val="C00000"/>
                </a:solidFill>
              </a:rPr>
              <a:t>.</a:t>
            </a:r>
          </a:p>
          <a:p>
            <a:pPr lvl="1"/>
            <a:endParaRPr lang="id-ID" sz="2400" dirty="0"/>
          </a:p>
          <a:p>
            <a:endParaRPr lang="id-ID" sz="2400" dirty="0"/>
          </a:p>
        </p:txBody>
      </p:sp>
    </p:spTree>
    <p:extLst>
      <p:ext uri="{BB962C8B-B14F-4D97-AF65-F5344CB8AC3E}">
        <p14:creationId xmlns:p14="http://schemas.microsoft.com/office/powerpoint/2010/main" val="1017779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Menggambar Class</a:t>
            </a:r>
            <a:endParaRPr lang="id-ID"/>
          </a:p>
        </p:txBody>
      </p:sp>
      <p:sp>
        <p:nvSpPr>
          <p:cNvPr id="3" name="Content Placeholder 2"/>
          <p:cNvSpPr>
            <a:spLocks noGrp="1"/>
          </p:cNvSpPr>
          <p:nvPr>
            <p:ph idx="1"/>
          </p:nvPr>
        </p:nvSpPr>
        <p:spPr>
          <a:xfrm>
            <a:off x="457200" y="1600200"/>
            <a:ext cx="8229600" cy="4876800"/>
          </a:xfrm>
        </p:spPr>
        <p:txBody>
          <a:bodyPr>
            <a:normAutofit/>
          </a:bodyPr>
          <a:lstStyle/>
          <a:p>
            <a:pPr>
              <a:lnSpc>
                <a:spcPct val="120000"/>
              </a:lnSpc>
            </a:pPr>
            <a:r>
              <a:rPr lang="id-ID" sz="2200" dirty="0"/>
              <a:t>Ketika menggambarkan sebuah class kita tidak perlu menampilkan seluruh atribut atau operasi. </a:t>
            </a:r>
            <a:endParaRPr lang="en-US" sz="2200" dirty="0"/>
          </a:p>
          <a:p>
            <a:pPr>
              <a:lnSpc>
                <a:spcPct val="120000"/>
              </a:lnSpc>
            </a:pPr>
            <a:r>
              <a:rPr lang="id-ID" sz="2200" dirty="0"/>
              <a:t>Karena dalam sebagian besar kasus kita tidak dapat menampilkannya dalam sebuah gambar, karena terlalu banyaknya atribut atau operasinya, bahkan terkadang tidak perlu karena kurang relevannya atribut atau operasi yang akan ditampilkan. </a:t>
            </a:r>
            <a:endParaRPr lang="en-US" sz="2200" dirty="0"/>
          </a:p>
          <a:p>
            <a:pPr>
              <a:lnSpc>
                <a:spcPct val="120000"/>
              </a:lnSpc>
            </a:pPr>
            <a:r>
              <a:rPr lang="id-ID" sz="2200" dirty="0"/>
              <a:t>Sehingga kita dapat menampilkan atribut dan operasinya hanya sebagian atau tidak sama sekali. Kosongnya tempat pengisian bukan berarti tidak ada. Karena itu kita dapat menambahkan tanda ellipsis (…) pada akhir daftar yang menunjukkan bahwa masih ada atribut atau operasi yang lain. </a:t>
            </a:r>
            <a:endParaRPr lang="en-US" sz="2200" dirty="0"/>
          </a:p>
          <a:p>
            <a:pPr>
              <a:lnSpc>
                <a:spcPct val="120000"/>
              </a:lnSpc>
            </a:pPr>
            <a:endParaRPr lang="en-US" sz="2200" dirty="0"/>
          </a:p>
          <a:p>
            <a:pPr>
              <a:lnSpc>
                <a:spcPct val="120000"/>
              </a:lnSpc>
            </a:pPr>
            <a:endParaRPr lang="id-ID" sz="2200" dirty="0"/>
          </a:p>
        </p:txBody>
      </p:sp>
    </p:spTree>
    <p:extLst>
      <p:ext uri="{BB962C8B-B14F-4D97-AF65-F5344CB8AC3E}">
        <p14:creationId xmlns:p14="http://schemas.microsoft.com/office/powerpoint/2010/main" val="586728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Stereotype Class</a:t>
            </a:r>
            <a:endParaRPr lang="id-ID"/>
          </a:p>
        </p:txBody>
      </p:sp>
      <p:sp>
        <p:nvSpPr>
          <p:cNvPr id="3" name="Content Placeholder 2"/>
          <p:cNvSpPr>
            <a:spLocks noGrp="1"/>
          </p:cNvSpPr>
          <p:nvPr>
            <p:ph idx="1"/>
          </p:nvPr>
        </p:nvSpPr>
        <p:spPr>
          <a:xfrm>
            <a:off x="457200" y="1600201"/>
            <a:ext cx="8229600" cy="3200400"/>
          </a:xfrm>
        </p:spPr>
        <p:txBody>
          <a:bodyPr>
            <a:normAutofit fontScale="85000" lnSpcReduction="10000"/>
          </a:bodyPr>
          <a:lstStyle/>
          <a:p>
            <a:r>
              <a:rPr lang="id-ID" sz="2400" i="1" dirty="0"/>
              <a:t>Stereotype</a:t>
            </a:r>
            <a:r>
              <a:rPr lang="id-ID" sz="2400" dirty="0"/>
              <a:t> adalah sebuah mekanisme yang digunakan untuk mengkategorikan sebuah </a:t>
            </a:r>
            <a:r>
              <a:rPr lang="id-ID" sz="2400" i="1" dirty="0"/>
              <a:t>class.</a:t>
            </a:r>
            <a:r>
              <a:rPr lang="id-ID" sz="2400" dirty="0"/>
              <a:t> </a:t>
            </a:r>
            <a:endParaRPr lang="en-US" sz="2400" dirty="0" smtClean="0"/>
          </a:p>
          <a:p>
            <a:r>
              <a:rPr lang="id-ID" sz="2400" dirty="0" smtClean="0"/>
              <a:t>Misal</a:t>
            </a:r>
            <a:r>
              <a:rPr lang="id-ID" sz="2400" dirty="0"/>
              <a:t>, kita ingin mencari </a:t>
            </a:r>
            <a:r>
              <a:rPr lang="id-ID" sz="2400" i="1" dirty="0"/>
              <a:t>form</a:t>
            </a:r>
            <a:r>
              <a:rPr lang="id-ID" sz="2400" dirty="0"/>
              <a:t> dalam model. Kita dapat menciptakan </a:t>
            </a:r>
            <a:r>
              <a:rPr lang="id-ID" sz="2400" i="1" dirty="0"/>
              <a:t>Form stereotype</a:t>
            </a:r>
            <a:r>
              <a:rPr lang="id-ID" sz="2400" dirty="0"/>
              <a:t>, dan dapat menemukan seluruh form dalam </a:t>
            </a:r>
            <a:r>
              <a:rPr lang="id-ID" sz="2400" i="1" dirty="0"/>
              <a:t>stereotype </a:t>
            </a:r>
            <a:r>
              <a:rPr lang="id-ID" sz="2400" dirty="0"/>
              <a:t>Form. </a:t>
            </a:r>
            <a:endParaRPr lang="en-US" sz="2400" dirty="0" smtClean="0"/>
          </a:p>
          <a:p>
            <a:r>
              <a:rPr lang="id-ID" sz="2400" dirty="0" smtClean="0"/>
              <a:t>Fitur </a:t>
            </a:r>
            <a:r>
              <a:rPr lang="id-ID" sz="2400" dirty="0"/>
              <a:t>ini memudahkan kita dalam mengorganisasi </a:t>
            </a:r>
            <a:r>
              <a:rPr lang="id-ID" sz="2400" i="1" dirty="0"/>
              <a:t>responsibility</a:t>
            </a:r>
            <a:r>
              <a:rPr lang="id-ID" sz="2400" dirty="0"/>
              <a:t> dari tiap-tiap </a:t>
            </a:r>
            <a:r>
              <a:rPr lang="id-ID" sz="2400" i="1" dirty="0"/>
              <a:t>class.</a:t>
            </a:r>
            <a:r>
              <a:rPr lang="id-ID" sz="2400" dirty="0"/>
              <a:t> Sebagai contoh, beberapa </a:t>
            </a:r>
            <a:r>
              <a:rPr lang="id-ID" sz="2400" i="1" dirty="0"/>
              <a:t>class</a:t>
            </a:r>
            <a:r>
              <a:rPr lang="id-ID" sz="2400" dirty="0"/>
              <a:t> yang memiliki stereotype Form memiliki </a:t>
            </a:r>
            <a:r>
              <a:rPr lang="id-ID" sz="2400" i="1" dirty="0"/>
              <a:t>responsibility</a:t>
            </a:r>
            <a:r>
              <a:rPr lang="id-ID" sz="2400" dirty="0"/>
              <a:t> </a:t>
            </a:r>
            <a:r>
              <a:rPr lang="id-ID" sz="2400" dirty="0" smtClean="0"/>
              <a:t>untuk menampilkan </a:t>
            </a:r>
            <a:r>
              <a:rPr lang="id-ID" sz="2400" dirty="0"/>
              <a:t>dan menerima informasi dari </a:t>
            </a:r>
            <a:r>
              <a:rPr lang="id-ID" sz="2400" i="1" dirty="0"/>
              <a:t>user.</a:t>
            </a:r>
            <a:endParaRPr lang="en-US" sz="2400" dirty="0"/>
          </a:p>
          <a:p>
            <a:r>
              <a:rPr lang="id-ID" sz="2400" dirty="0"/>
              <a:t>Terdapat 3 </a:t>
            </a:r>
            <a:r>
              <a:rPr lang="id-ID" sz="2400" i="1" dirty="0"/>
              <a:t>stereotype</a:t>
            </a:r>
            <a:r>
              <a:rPr lang="id-ID" sz="2400" dirty="0"/>
              <a:t> utama dalam UML, yaitu </a:t>
            </a:r>
            <a:r>
              <a:rPr lang="id-ID" sz="2400" i="1" dirty="0"/>
              <a:t>boundary, entity </a:t>
            </a:r>
            <a:r>
              <a:rPr lang="id-ID" sz="2400" dirty="0"/>
              <a:t>dan </a:t>
            </a:r>
            <a:r>
              <a:rPr lang="id-ID" sz="2400" i="1" dirty="0"/>
              <a:t>control.</a:t>
            </a:r>
            <a:endParaRPr lang="en-US" sz="2400" dirty="0"/>
          </a:p>
          <a:p>
            <a:endParaRPr lang="id-ID" sz="2400" dirty="0"/>
          </a:p>
        </p:txBody>
      </p:sp>
      <p:pic>
        <p:nvPicPr>
          <p:cNvPr id="3076" name="Picture 4" descr="http://t3.gstatic.com/images?q=tbn:ANd9GcQPVnYIrqAzgtQg5zv1E2cwV6ykTSSvEUhKOMBxz73mJSLlX72t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724399"/>
            <a:ext cx="5181600" cy="1476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8573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Boundary Class</a:t>
            </a:r>
            <a:endParaRPr lang="id-ID"/>
          </a:p>
        </p:txBody>
      </p:sp>
      <p:sp>
        <p:nvSpPr>
          <p:cNvPr id="3" name="Content Placeholder 2"/>
          <p:cNvSpPr>
            <a:spLocks noGrp="1"/>
          </p:cNvSpPr>
          <p:nvPr>
            <p:ph idx="1"/>
          </p:nvPr>
        </p:nvSpPr>
        <p:spPr/>
        <p:txBody>
          <a:bodyPr>
            <a:normAutofit/>
          </a:bodyPr>
          <a:lstStyle/>
          <a:p>
            <a:r>
              <a:rPr lang="id-ID" sz="2400" i="1" dirty="0"/>
              <a:t>Boundary class </a:t>
            </a:r>
            <a:r>
              <a:rPr lang="id-ID" sz="2400" dirty="0"/>
              <a:t>adalah </a:t>
            </a:r>
            <a:r>
              <a:rPr lang="id-ID" sz="2400" i="1" dirty="0"/>
              <a:t>class</a:t>
            </a:r>
            <a:r>
              <a:rPr lang="id-ID" sz="2400" dirty="0"/>
              <a:t> yang terdapat batasan sistem dan dunia nyata. Hal ini mencakup semua </a:t>
            </a:r>
            <a:r>
              <a:rPr lang="id-ID" sz="2400" i="1" dirty="0"/>
              <a:t>form, report, hardware interface</a:t>
            </a:r>
            <a:r>
              <a:rPr lang="id-ID" sz="2400" dirty="0"/>
              <a:t> seperti printer atau scanner.  </a:t>
            </a:r>
            <a:endParaRPr lang="en-US" sz="2400" dirty="0"/>
          </a:p>
          <a:p>
            <a:r>
              <a:rPr lang="id-ID" sz="2400" i="1" dirty="0"/>
              <a:t>Boundary class</a:t>
            </a:r>
            <a:r>
              <a:rPr lang="id-ID" sz="2400" dirty="0"/>
              <a:t> dapat diidentifikasi dari </a:t>
            </a:r>
            <a:r>
              <a:rPr lang="id-ID" sz="2400" i="1" dirty="0"/>
              <a:t>Use Case Diagram</a:t>
            </a:r>
            <a:r>
              <a:rPr lang="id-ID" sz="2400" dirty="0"/>
              <a:t>. Minimal terdapat satu buah </a:t>
            </a:r>
            <a:r>
              <a:rPr lang="id-ID" sz="2400" i="1" dirty="0"/>
              <a:t>boundary class</a:t>
            </a:r>
            <a:r>
              <a:rPr lang="id-ID" sz="2400" dirty="0"/>
              <a:t> dalam relasi </a:t>
            </a:r>
            <a:r>
              <a:rPr lang="id-ID" sz="2400" i="1" dirty="0"/>
              <a:t>actor </a:t>
            </a:r>
            <a:r>
              <a:rPr lang="id-ID" sz="2400" dirty="0"/>
              <a:t>dengan use case. </a:t>
            </a:r>
            <a:r>
              <a:rPr lang="id-ID" sz="2400" i="1" dirty="0"/>
              <a:t>Boundary class</a:t>
            </a:r>
            <a:r>
              <a:rPr lang="id-ID" sz="2400" dirty="0"/>
              <a:t> adalah yang mengakomodasi interaksi antara </a:t>
            </a:r>
            <a:r>
              <a:rPr lang="id-ID" sz="2400" i="1" dirty="0"/>
              <a:t>actor </a:t>
            </a:r>
            <a:r>
              <a:rPr lang="id-ID" sz="2400" dirty="0"/>
              <a:t>dengan sistem. </a:t>
            </a:r>
            <a:endParaRPr lang="en-US" sz="2400" dirty="0"/>
          </a:p>
          <a:p>
            <a:endParaRPr lang="id-ID" sz="24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23499" t="58717" r="36005" b="13419"/>
          <a:stretch>
            <a:fillRect/>
          </a:stretch>
        </p:blipFill>
        <p:spPr bwMode="auto">
          <a:xfrm>
            <a:off x="4343400" y="4242607"/>
            <a:ext cx="4509343" cy="2615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147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ba1"/>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1905000"/>
            <a:ext cx="8839200"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1371600" y="2276872"/>
            <a:ext cx="1872208" cy="25922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497542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Entity Class</a:t>
            </a:r>
            <a:endParaRPr lang="id-ID"/>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id-ID" i="1" dirty="0"/>
              <a:t>Entity class</a:t>
            </a:r>
            <a:r>
              <a:rPr lang="id-ID" dirty="0"/>
              <a:t> menyimpan informasi yang mungkin akan disimpan ke sebuah </a:t>
            </a:r>
            <a:r>
              <a:rPr lang="id-ID" i="1" dirty="0"/>
              <a:t>storage</a:t>
            </a:r>
            <a:r>
              <a:rPr lang="id-ID" dirty="0"/>
              <a:t>. </a:t>
            </a:r>
            <a:endParaRPr lang="en-US" dirty="0" smtClean="0"/>
          </a:p>
          <a:p>
            <a:r>
              <a:rPr lang="id-ID" dirty="0" smtClean="0"/>
              <a:t>Class </a:t>
            </a:r>
            <a:r>
              <a:rPr lang="id-ID" dirty="0"/>
              <a:t>dengan </a:t>
            </a:r>
            <a:r>
              <a:rPr lang="id-ID" i="1" dirty="0"/>
              <a:t>stereotype entity </a:t>
            </a:r>
            <a:r>
              <a:rPr lang="id-ID" dirty="0"/>
              <a:t>dapat ditemukan di </a:t>
            </a:r>
            <a:r>
              <a:rPr lang="id-ID" i="1" dirty="0"/>
              <a:t>flow of event </a:t>
            </a:r>
            <a:r>
              <a:rPr lang="id-ID" dirty="0"/>
              <a:t>(scenario dari </a:t>
            </a:r>
            <a:r>
              <a:rPr lang="id-ID" i="1" dirty="0"/>
              <a:t>use-case diagram</a:t>
            </a:r>
            <a:r>
              <a:rPr lang="id-ID" dirty="0"/>
              <a:t>) dan </a:t>
            </a:r>
            <a:r>
              <a:rPr lang="id-ID" i="1" dirty="0"/>
              <a:t>interaction diagram</a:t>
            </a:r>
            <a:r>
              <a:rPr lang="id-ID" dirty="0"/>
              <a:t>. </a:t>
            </a:r>
            <a:endParaRPr lang="en-US" dirty="0"/>
          </a:p>
          <a:p>
            <a:r>
              <a:rPr lang="id-ID" i="1" dirty="0"/>
              <a:t>Entity class</a:t>
            </a:r>
            <a:r>
              <a:rPr lang="id-ID" dirty="0"/>
              <a:t> dapat diidentifikasi dengan mencari kata benda (</a:t>
            </a:r>
            <a:r>
              <a:rPr lang="id-ID" i="1" dirty="0"/>
              <a:t>noun</a:t>
            </a:r>
            <a:r>
              <a:rPr lang="id-ID" dirty="0"/>
              <a:t>) yang ada pada </a:t>
            </a:r>
            <a:r>
              <a:rPr lang="id-ID" i="1" dirty="0"/>
              <a:t>flow of events. </a:t>
            </a:r>
            <a:r>
              <a:rPr lang="id-ID" dirty="0"/>
              <a:t>Selain itu, dapat juga diidentifikasi dari struktur </a:t>
            </a:r>
            <a:r>
              <a:rPr lang="id-ID" i="1" dirty="0"/>
              <a:t>database</a:t>
            </a:r>
            <a:r>
              <a:rPr lang="id-ID" dirty="0"/>
              <a:t> (dilihat dari nama-nama tabelnya)</a:t>
            </a:r>
            <a:r>
              <a:rPr lang="id-ID" i="1" dirty="0"/>
              <a:t>.</a:t>
            </a:r>
            <a:r>
              <a:rPr lang="id-ID" dirty="0"/>
              <a:t> </a:t>
            </a:r>
            <a:endParaRPr lang="en-US" dirty="0" smtClean="0"/>
          </a:p>
          <a:p>
            <a:r>
              <a:rPr lang="id-ID" dirty="0" smtClean="0"/>
              <a:t>Sebuah </a:t>
            </a:r>
            <a:r>
              <a:rPr lang="id-ID" i="1" dirty="0"/>
              <a:t>entity class</a:t>
            </a:r>
            <a:r>
              <a:rPr lang="id-ID" dirty="0"/>
              <a:t> mungkin perlu dibuat untuk sebuah tabel. Bila sebuah table menyimpan informasi secara permanen, maka </a:t>
            </a:r>
            <a:r>
              <a:rPr lang="id-ID" i="1" dirty="0"/>
              <a:t>entity class</a:t>
            </a:r>
            <a:r>
              <a:rPr lang="id-ID" dirty="0"/>
              <a:t> akan menyimpan informasi pada </a:t>
            </a:r>
            <a:r>
              <a:rPr lang="id-ID" i="1" dirty="0"/>
              <a:t>memory</a:t>
            </a:r>
            <a:r>
              <a:rPr lang="id-ID" dirty="0"/>
              <a:t> ketika sistem sedang </a:t>
            </a:r>
            <a:r>
              <a:rPr lang="id-ID" i="1" dirty="0"/>
              <a:t>running.</a:t>
            </a:r>
            <a:endParaRPr lang="en-US" dirty="0"/>
          </a:p>
          <a:p>
            <a:endParaRPr lang="id-ID" dirty="0"/>
          </a:p>
        </p:txBody>
      </p:sp>
    </p:spTree>
    <p:extLst>
      <p:ext uri="{BB962C8B-B14F-4D97-AF65-F5344CB8AC3E}">
        <p14:creationId xmlns:p14="http://schemas.microsoft.com/office/powerpoint/2010/main" val="713042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b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70" y="1295401"/>
            <a:ext cx="8416244"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2843808" y="4797152"/>
            <a:ext cx="3312368" cy="127503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8366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Control Class</a:t>
            </a:r>
            <a:endParaRPr lang="id-ID"/>
          </a:p>
        </p:txBody>
      </p:sp>
      <p:sp>
        <p:nvSpPr>
          <p:cNvPr id="3" name="Content Placeholder 2"/>
          <p:cNvSpPr>
            <a:spLocks noGrp="1"/>
          </p:cNvSpPr>
          <p:nvPr>
            <p:ph idx="1"/>
          </p:nvPr>
        </p:nvSpPr>
        <p:spPr/>
        <p:txBody>
          <a:bodyPr>
            <a:noAutofit/>
          </a:bodyPr>
          <a:lstStyle/>
          <a:p>
            <a:r>
              <a:rPr lang="id-ID" sz="2800" i="1" dirty="0"/>
              <a:t>Control class </a:t>
            </a:r>
            <a:r>
              <a:rPr lang="id-ID" sz="2800" dirty="0"/>
              <a:t>bertanggung jawab dalam mengatur kelas-kelas yang lain. Seperti yang terlihat pada gambar </a:t>
            </a:r>
            <a:r>
              <a:rPr lang="id-ID" sz="2800" dirty="0" smtClean="0"/>
              <a:t>di bawah</a:t>
            </a:r>
            <a:r>
              <a:rPr lang="id-ID" sz="2800" dirty="0"/>
              <a:t>, </a:t>
            </a:r>
            <a:r>
              <a:rPr lang="id-ID" sz="2800" i="1" dirty="0"/>
              <a:t>control class</a:t>
            </a:r>
            <a:r>
              <a:rPr lang="id-ID" sz="2800" dirty="0"/>
              <a:t> bertanggung jawab dalam mendelegasikan </a:t>
            </a:r>
            <a:r>
              <a:rPr lang="id-ID" sz="2800" i="1" dirty="0"/>
              <a:t>responsibility </a:t>
            </a:r>
            <a:r>
              <a:rPr lang="id-ID" sz="2800" dirty="0"/>
              <a:t>kepada kelas lain. </a:t>
            </a:r>
            <a:endParaRPr lang="id-ID" sz="2800" dirty="0" smtClean="0"/>
          </a:p>
          <a:p>
            <a:r>
              <a:rPr lang="id-ID" sz="2800" i="1" dirty="0" smtClean="0"/>
              <a:t>Control </a:t>
            </a:r>
            <a:r>
              <a:rPr lang="id-ID" sz="2800" i="1" dirty="0"/>
              <a:t>class </a:t>
            </a:r>
            <a:r>
              <a:rPr lang="id-ID" sz="2800" dirty="0"/>
              <a:t>juga bertanggung jawab dalam mengetahui dan menyampaikan </a:t>
            </a:r>
            <a:r>
              <a:rPr lang="id-ID" sz="2800" i="1" dirty="0"/>
              <a:t>business rule</a:t>
            </a:r>
            <a:r>
              <a:rPr lang="id-ID" sz="2800" dirty="0"/>
              <a:t> dari sebuah organisasi. </a:t>
            </a:r>
            <a:r>
              <a:rPr lang="id-ID" sz="2800" i="1" dirty="0"/>
              <a:t>Class </a:t>
            </a:r>
            <a:r>
              <a:rPr lang="id-ID" sz="2800" dirty="0"/>
              <a:t>ini menjalankan </a:t>
            </a:r>
            <a:r>
              <a:rPr lang="id-ID" sz="2800" i="1" dirty="0"/>
              <a:t>alternate flow</a:t>
            </a:r>
            <a:r>
              <a:rPr lang="id-ID" sz="2800" dirty="0"/>
              <a:t> dan mampu mengatasi </a:t>
            </a:r>
            <a:r>
              <a:rPr lang="id-ID" sz="2800" i="1" dirty="0"/>
              <a:t>error</a:t>
            </a:r>
            <a:r>
              <a:rPr lang="id-ID" sz="2800" dirty="0"/>
              <a:t>. Karena alasan ini </a:t>
            </a:r>
            <a:r>
              <a:rPr lang="id-ID" sz="2800" i="1" dirty="0"/>
              <a:t>control class</a:t>
            </a:r>
            <a:r>
              <a:rPr lang="id-ID" sz="2800" dirty="0"/>
              <a:t> sering disebut sebagai </a:t>
            </a:r>
            <a:r>
              <a:rPr lang="id-ID" sz="2800" i="1" dirty="0"/>
              <a:t>manager class. </a:t>
            </a:r>
            <a:endParaRPr lang="en-US" sz="2800" dirty="0"/>
          </a:p>
          <a:p>
            <a:endParaRPr lang="id-ID" sz="2800" dirty="0"/>
          </a:p>
        </p:txBody>
      </p:sp>
    </p:spTree>
    <p:extLst>
      <p:ext uri="{BB962C8B-B14F-4D97-AF65-F5344CB8AC3E}">
        <p14:creationId xmlns:p14="http://schemas.microsoft.com/office/powerpoint/2010/main" val="3518333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b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61" y="1828799"/>
            <a:ext cx="8070061" cy="426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707904" y="2365648"/>
            <a:ext cx="1584176" cy="136815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40714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Relationship</a:t>
            </a:r>
            <a:endParaRPr lang="id-ID"/>
          </a:p>
        </p:txBody>
      </p:sp>
      <p:sp>
        <p:nvSpPr>
          <p:cNvPr id="3" name="Content Placeholder 2"/>
          <p:cNvSpPr>
            <a:spLocks noGrp="1"/>
          </p:cNvSpPr>
          <p:nvPr>
            <p:ph idx="1"/>
          </p:nvPr>
        </p:nvSpPr>
        <p:spPr/>
        <p:txBody>
          <a:bodyPr/>
          <a:lstStyle/>
          <a:p>
            <a:r>
              <a:rPr lang="id-ID"/>
              <a:t>Relasi atau </a:t>
            </a:r>
            <a:r>
              <a:rPr lang="id-ID" i="1"/>
              <a:t>relationship</a:t>
            </a:r>
            <a:r>
              <a:rPr lang="id-ID"/>
              <a:t> menghubungkan beberapa objek sehingga memungkinkan terjadinya interaksi dan kolaborasi diantara objek-objek yang terhubung. </a:t>
            </a:r>
            <a:endParaRPr lang="en-US"/>
          </a:p>
          <a:p>
            <a:r>
              <a:rPr lang="id-ID"/>
              <a:t>Dalam pemodelan </a:t>
            </a:r>
            <a:r>
              <a:rPr lang="id-ID" i="1"/>
              <a:t>class diagram</a:t>
            </a:r>
            <a:r>
              <a:rPr lang="id-ID"/>
              <a:t>, terdapat tiga buah relasi utama yaitu </a:t>
            </a:r>
            <a:r>
              <a:rPr lang="id-ID" b="1" i="1"/>
              <a:t>association, </a:t>
            </a:r>
            <a:r>
              <a:rPr lang="id-ID" b="1" i="1" smtClean="0"/>
              <a:t>agregation </a:t>
            </a:r>
            <a:r>
              <a:rPr lang="id-ID" b="1" smtClean="0"/>
              <a:t> </a:t>
            </a:r>
            <a:r>
              <a:rPr lang="id-ID" b="1"/>
              <a:t>dan </a:t>
            </a:r>
            <a:r>
              <a:rPr lang="id-ID" b="1" i="1"/>
              <a:t>generalization.</a:t>
            </a:r>
            <a:endParaRPr lang="en-US" b="1"/>
          </a:p>
          <a:p>
            <a:endParaRPr lang="id-ID"/>
          </a:p>
        </p:txBody>
      </p:sp>
    </p:spTree>
    <p:extLst>
      <p:ext uri="{BB962C8B-B14F-4D97-AF65-F5344CB8AC3E}">
        <p14:creationId xmlns:p14="http://schemas.microsoft.com/office/powerpoint/2010/main" val="2809218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Bentuk Relationships</a:t>
            </a:r>
            <a:endParaRPr lang="id-ID"/>
          </a:p>
        </p:txBody>
      </p:sp>
      <p:sp>
        <p:nvSpPr>
          <p:cNvPr id="3" name="Content Placeholder 2"/>
          <p:cNvSpPr>
            <a:spLocks noGrp="1"/>
          </p:cNvSpPr>
          <p:nvPr>
            <p:ph idx="1"/>
          </p:nvPr>
        </p:nvSpPr>
        <p:spPr/>
        <p:txBody>
          <a:bodyPr>
            <a:normAutofit fontScale="70000" lnSpcReduction="20000"/>
          </a:bodyPr>
          <a:lstStyle/>
          <a:p>
            <a:pPr marL="0" indent="0">
              <a:buNone/>
            </a:pPr>
            <a:r>
              <a:rPr lang="id-ID"/>
              <a:t>Diagram Class mempunyai 3 macam relationships (hubungan):</a:t>
            </a:r>
          </a:p>
          <a:p>
            <a:r>
              <a:rPr lang="id-ID" b="1" smtClean="0"/>
              <a:t>Association. </a:t>
            </a:r>
            <a:r>
              <a:rPr lang="sv-SE" smtClean="0"/>
              <a:t>Suatu </a:t>
            </a:r>
            <a:r>
              <a:rPr lang="sv-SE"/>
              <a:t>hubungan antara bagian dari dua kelas. Terjadi</a:t>
            </a:r>
            <a:r>
              <a:rPr lang="id-ID"/>
              <a:t> </a:t>
            </a:r>
            <a:r>
              <a:rPr lang="id-ID" i="1"/>
              <a:t>association </a:t>
            </a:r>
            <a:r>
              <a:rPr lang="id-ID"/>
              <a:t>antara dua kelas jika salah satu bagian dari kelas mengetahui yang lainnya dalam melakukan suatu kegiatan. Di </a:t>
            </a:r>
            <a:r>
              <a:rPr lang="sv-SE"/>
              <a:t>dalam diagram, sebuah </a:t>
            </a:r>
            <a:r>
              <a:rPr lang="sv-SE" i="1"/>
              <a:t>association </a:t>
            </a:r>
            <a:r>
              <a:rPr lang="sv-SE"/>
              <a:t>adalah penghubung yang</a:t>
            </a:r>
            <a:r>
              <a:rPr lang="id-ID"/>
              <a:t> menghubungkan dua kelas</a:t>
            </a:r>
            <a:r>
              <a:rPr lang="id-ID" smtClean="0"/>
              <a:t>.</a:t>
            </a:r>
          </a:p>
          <a:p>
            <a:r>
              <a:rPr lang="id-ID" b="1" smtClean="0"/>
              <a:t>Aggregation.</a:t>
            </a:r>
            <a:r>
              <a:rPr lang="id-ID" smtClean="0"/>
              <a:t> Suatu </a:t>
            </a:r>
            <a:r>
              <a:rPr lang="id-ID"/>
              <a:t>association dimana salah satu kelasnya merupakan </a:t>
            </a:r>
            <a:r>
              <a:rPr lang="id-ID" smtClean="0"/>
              <a:t>bagian dari </a:t>
            </a:r>
            <a:r>
              <a:rPr lang="id-ID"/>
              <a:t>suatu kumpulan. Aggregation memiliki titik pusat </a:t>
            </a:r>
            <a:r>
              <a:rPr lang="id-ID" smtClean="0"/>
              <a:t>yang </a:t>
            </a:r>
            <a:r>
              <a:rPr lang="en-US" smtClean="0"/>
              <a:t>mencakup </a:t>
            </a:r>
            <a:r>
              <a:rPr lang="en-US"/>
              <a:t>keseluruhan bagian. Sebagai contoh : </a:t>
            </a:r>
            <a:r>
              <a:rPr lang="en-US" smtClean="0"/>
              <a:t>OrderDetail</a:t>
            </a:r>
            <a:r>
              <a:rPr lang="id-ID" smtClean="0"/>
              <a:t> merupakan </a:t>
            </a:r>
            <a:r>
              <a:rPr lang="id-ID"/>
              <a:t>kumpulan dari Order</a:t>
            </a:r>
            <a:r>
              <a:rPr lang="id-ID" smtClean="0"/>
              <a:t>.</a:t>
            </a:r>
          </a:p>
          <a:p>
            <a:r>
              <a:rPr lang="id-ID" b="1" smtClean="0"/>
              <a:t>Generalization. </a:t>
            </a:r>
            <a:r>
              <a:rPr lang="id-ID" smtClean="0"/>
              <a:t>Suatu </a:t>
            </a:r>
            <a:r>
              <a:rPr lang="id-ID"/>
              <a:t>hubungan turunan dengan mengasumsikan satu </a:t>
            </a:r>
            <a:r>
              <a:rPr lang="id-ID" smtClean="0"/>
              <a:t>kelas </a:t>
            </a:r>
            <a:r>
              <a:rPr lang="fi-FI" smtClean="0"/>
              <a:t>merupakan </a:t>
            </a:r>
            <a:r>
              <a:rPr lang="fi-FI"/>
              <a:t>suatu </a:t>
            </a:r>
            <a:r>
              <a:rPr lang="fi-FI" i="1"/>
              <a:t>superClass </a:t>
            </a:r>
            <a:r>
              <a:rPr lang="fi-FI" smtClean="0"/>
              <a:t>dari </a:t>
            </a:r>
            <a:r>
              <a:rPr lang="fi-FI"/>
              <a:t>kelas yang lain</a:t>
            </a:r>
            <a:r>
              <a:rPr lang="fi-FI" smtClean="0"/>
              <a:t>.</a:t>
            </a:r>
            <a:r>
              <a:rPr lang="id-ID" smtClean="0"/>
              <a:t> </a:t>
            </a:r>
            <a:r>
              <a:rPr lang="id-ID" i="1" smtClean="0"/>
              <a:t>Generalization </a:t>
            </a:r>
            <a:r>
              <a:rPr lang="id-ID"/>
              <a:t>memiliki tingkatan yang berpusat </a:t>
            </a:r>
            <a:r>
              <a:rPr lang="id-ID" smtClean="0"/>
              <a:t>pada </a:t>
            </a:r>
            <a:r>
              <a:rPr lang="id-ID" i="1" smtClean="0"/>
              <a:t>superClass</a:t>
            </a:r>
            <a:r>
              <a:rPr lang="id-ID" smtClean="0"/>
              <a:t>. </a:t>
            </a:r>
            <a:r>
              <a:rPr lang="id-ID" i="1"/>
              <a:t>Contoh </a:t>
            </a:r>
            <a:r>
              <a:rPr lang="id-ID" i="1" smtClean="0"/>
              <a:t>: </a:t>
            </a:r>
            <a:r>
              <a:rPr lang="en-US" smtClean="0"/>
              <a:t>Payment </a:t>
            </a:r>
            <a:r>
              <a:rPr lang="en-US"/>
              <a:t>adalah </a:t>
            </a:r>
            <a:r>
              <a:rPr lang="en-US" i="1"/>
              <a:t>superClass </a:t>
            </a:r>
            <a:r>
              <a:rPr lang="en-US"/>
              <a:t>dari Cash, Check, dan Credit.</a:t>
            </a:r>
          </a:p>
          <a:p>
            <a:endParaRPr lang="id-ID"/>
          </a:p>
          <a:p>
            <a:endParaRPr lang="id-ID"/>
          </a:p>
          <a:p>
            <a:endParaRPr lang="id-ID" sz="1400"/>
          </a:p>
          <a:p>
            <a:endParaRPr lang="id-ID"/>
          </a:p>
        </p:txBody>
      </p:sp>
    </p:spTree>
    <p:extLst>
      <p:ext uri="{BB962C8B-B14F-4D97-AF65-F5344CB8AC3E}">
        <p14:creationId xmlns:p14="http://schemas.microsoft.com/office/powerpoint/2010/main" val="53975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Class </a:t>
            </a:r>
            <a:r>
              <a:rPr lang="id-ID" dirty="0" smtClean="0"/>
              <a:t>Diagram</a:t>
            </a:r>
            <a:r>
              <a:rPr lang="en-US" dirty="0" smtClean="0"/>
              <a:t> [</a:t>
            </a:r>
            <a:r>
              <a:rPr lang="en-US" dirty="0" err="1" smtClean="0"/>
              <a:t>Lanjut</a:t>
            </a:r>
            <a:r>
              <a:rPr lang="en-US" dirty="0" smtClean="0"/>
              <a:t>]</a:t>
            </a:r>
            <a:endParaRPr lang="id-ID" dirty="0"/>
          </a:p>
        </p:txBody>
      </p:sp>
      <p:sp>
        <p:nvSpPr>
          <p:cNvPr id="3" name="Content Placeholder 2"/>
          <p:cNvSpPr>
            <a:spLocks noGrp="1"/>
          </p:cNvSpPr>
          <p:nvPr>
            <p:ph idx="1"/>
          </p:nvPr>
        </p:nvSpPr>
        <p:spPr>
          <a:xfrm>
            <a:off x="457200" y="1371600"/>
            <a:ext cx="8382000" cy="5181600"/>
          </a:xfrm>
        </p:spPr>
        <p:txBody>
          <a:bodyPr>
            <a:noAutofit/>
          </a:bodyPr>
          <a:lstStyle/>
          <a:p>
            <a:r>
              <a:rPr lang="id-ID" sz="2400" dirty="0"/>
              <a:t>Class diagram dapat membantu dalam memvisualisasikan struktur kelas-kelas dari suatu sistem dan merupakan tipe diagram yang paling ditemui dalam pemodelan system berbasis </a:t>
            </a:r>
            <a:r>
              <a:rPr lang="id-ID" sz="2400" i="1" dirty="0"/>
              <a:t>object-oriented</a:t>
            </a:r>
            <a:r>
              <a:rPr lang="id-ID" sz="2400" dirty="0"/>
              <a:t>. </a:t>
            </a:r>
            <a:endParaRPr lang="en-US" sz="2400" dirty="0" smtClean="0"/>
          </a:p>
          <a:p>
            <a:r>
              <a:rPr lang="id-ID" sz="2400" dirty="0" smtClean="0"/>
              <a:t>Class </a:t>
            </a:r>
            <a:r>
              <a:rPr lang="id-ID" sz="2400" dirty="0"/>
              <a:t>Diagram memperlihatkan sekumpulan </a:t>
            </a:r>
            <a:r>
              <a:rPr lang="id-ID" sz="2400" i="1" dirty="0"/>
              <a:t>class, interface</a:t>
            </a:r>
            <a:r>
              <a:rPr lang="id-ID" sz="2400" dirty="0"/>
              <a:t>, dan </a:t>
            </a:r>
            <a:r>
              <a:rPr lang="id-ID" sz="2400" i="1" dirty="0"/>
              <a:t>collaborations </a:t>
            </a:r>
            <a:r>
              <a:rPr lang="id-ID" sz="2400" dirty="0"/>
              <a:t>dan relasi yang ada didalamnya</a:t>
            </a:r>
            <a:r>
              <a:rPr lang="id-ID" sz="2400" dirty="0" smtClean="0"/>
              <a:t>.</a:t>
            </a:r>
          </a:p>
          <a:p>
            <a:r>
              <a:rPr lang="id-ID" sz="2400" dirty="0"/>
              <a:t>Selama proses analisa, class diagram memperhatikan aturan-aturan dan tanggung jawab entitas yang menentukan perilaku sistem. </a:t>
            </a:r>
            <a:endParaRPr lang="en-US" sz="2400" dirty="0" smtClean="0"/>
          </a:p>
          <a:p>
            <a:r>
              <a:rPr lang="id-ID" sz="2400" dirty="0" smtClean="0"/>
              <a:t>Selama </a:t>
            </a:r>
            <a:r>
              <a:rPr lang="id-ID" sz="2400" dirty="0"/>
              <a:t>tahap desain, class diagram berperan dalam menangkap struktur dari semua kelas yang membentuk arsitektur sistem yang dibuat. Kita memodelkan </a:t>
            </a:r>
            <a:r>
              <a:rPr lang="id-ID" sz="2400" i="1" dirty="0"/>
              <a:t>class diagram</a:t>
            </a:r>
            <a:r>
              <a:rPr lang="id-ID" sz="2400" dirty="0"/>
              <a:t> untuk memodelkan </a:t>
            </a:r>
            <a:r>
              <a:rPr lang="id-ID" sz="2400" i="1" dirty="0"/>
              <a:t>static design view</a:t>
            </a:r>
            <a:r>
              <a:rPr lang="id-ID" sz="2400" dirty="0"/>
              <a:t> dari suatu system</a:t>
            </a:r>
            <a:r>
              <a:rPr lang="id-ID" sz="2400" dirty="0" smtClean="0"/>
              <a:t>.</a:t>
            </a:r>
            <a:endParaRPr lang="en-US" sz="2400" dirty="0"/>
          </a:p>
        </p:txBody>
      </p:sp>
    </p:spTree>
    <p:extLst>
      <p:ext uri="{BB962C8B-B14F-4D97-AF65-F5344CB8AC3E}">
        <p14:creationId xmlns:p14="http://schemas.microsoft.com/office/powerpoint/2010/main" val="3947566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Asosiasi</a:t>
            </a:r>
            <a:endParaRPr lang="id-ID"/>
          </a:p>
        </p:txBody>
      </p:sp>
      <p:sp>
        <p:nvSpPr>
          <p:cNvPr id="3" name="Content Placeholder 2"/>
          <p:cNvSpPr>
            <a:spLocks noGrp="1"/>
          </p:cNvSpPr>
          <p:nvPr>
            <p:ph idx="1"/>
          </p:nvPr>
        </p:nvSpPr>
        <p:spPr/>
        <p:txBody>
          <a:bodyPr>
            <a:normAutofit fontScale="92500" lnSpcReduction="10000"/>
          </a:bodyPr>
          <a:lstStyle/>
          <a:p>
            <a:r>
              <a:rPr lang="id-ID" dirty="0"/>
              <a:t>Relasi asosiasi merupakan relasi structural yang menspesifikasikan bahwa satu objek terhubung dengan objek lainnya. </a:t>
            </a:r>
            <a:endParaRPr lang="en-US" dirty="0" smtClean="0"/>
          </a:p>
          <a:p>
            <a:r>
              <a:rPr lang="id-ID" dirty="0" smtClean="0"/>
              <a:t>Relasi </a:t>
            </a:r>
            <a:r>
              <a:rPr lang="id-ID" dirty="0"/>
              <a:t>ini tidak menggambarkan aliran data, sebagaimana yang terdapat pada pemodelan desain pada analisa terstruktur. </a:t>
            </a:r>
            <a:endParaRPr lang="id-ID" dirty="0" smtClean="0"/>
          </a:p>
          <a:p>
            <a:r>
              <a:rPr lang="id-ID" dirty="0" smtClean="0"/>
              <a:t>Relasi </a:t>
            </a:r>
            <a:r>
              <a:rPr lang="id-ID" dirty="0"/>
              <a:t>asosiasi dapat dibagi menjadi 2(dua) jenis, yaitu </a:t>
            </a:r>
            <a:endParaRPr lang="en-US" dirty="0"/>
          </a:p>
          <a:p>
            <a:pPr>
              <a:buFont typeface="Arial" charset="0"/>
              <a:buNone/>
            </a:pPr>
            <a:r>
              <a:rPr lang="en-US" i="1" dirty="0"/>
              <a:t>	</a:t>
            </a:r>
            <a:r>
              <a:rPr lang="id-ID" i="1" dirty="0"/>
              <a:t>uni-directional association</a:t>
            </a:r>
            <a:r>
              <a:rPr lang="id-ID" dirty="0"/>
              <a:t> dan</a:t>
            </a:r>
            <a:r>
              <a:rPr lang="en-US" dirty="0"/>
              <a:t> </a:t>
            </a:r>
            <a:r>
              <a:rPr lang="en-US" i="1" dirty="0"/>
              <a:t>b</a:t>
            </a:r>
            <a:r>
              <a:rPr lang="id-ID" i="1" dirty="0" smtClean="0"/>
              <a:t>i-directional association</a:t>
            </a:r>
            <a:endParaRPr lang="en-US" dirty="0"/>
          </a:p>
          <a:p>
            <a:endParaRPr lang="id-ID" dirty="0"/>
          </a:p>
        </p:txBody>
      </p:sp>
    </p:spTree>
    <p:extLst>
      <p:ext uri="{BB962C8B-B14F-4D97-AF65-F5344CB8AC3E}">
        <p14:creationId xmlns:p14="http://schemas.microsoft.com/office/powerpoint/2010/main" val="3694325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Asosiasi</a:t>
            </a:r>
            <a:r>
              <a:rPr lang="en-US" dirty="0" smtClean="0"/>
              <a:t> </a:t>
            </a:r>
            <a:r>
              <a:rPr lang="en-US" dirty="0" smtClean="0">
                <a:sym typeface="Wingdings" pitchFamily="2" charset="2"/>
              </a:rPr>
              <a:t> </a:t>
            </a:r>
            <a:r>
              <a:rPr lang="id-ID" dirty="0" smtClean="0"/>
              <a:t>Uni-directional</a:t>
            </a:r>
            <a:endParaRPr lang="id-ID" dirty="0"/>
          </a:p>
        </p:txBody>
      </p:sp>
      <p:sp>
        <p:nvSpPr>
          <p:cNvPr id="3" name="Content Placeholder 2"/>
          <p:cNvSpPr>
            <a:spLocks noGrp="1"/>
          </p:cNvSpPr>
          <p:nvPr>
            <p:ph idx="1"/>
          </p:nvPr>
        </p:nvSpPr>
        <p:spPr/>
        <p:txBody>
          <a:bodyPr>
            <a:normAutofit/>
          </a:bodyPr>
          <a:lstStyle/>
          <a:p>
            <a:r>
              <a:rPr lang="id-ID" sz="2800" dirty="0" smtClean="0"/>
              <a:t>Objek </a:t>
            </a:r>
            <a:r>
              <a:rPr lang="id-ID" sz="2800" dirty="0"/>
              <a:t>pilot memiliki </a:t>
            </a:r>
            <a:r>
              <a:rPr lang="id-ID" sz="2800" i="1" dirty="0" smtClean="0"/>
              <a:t>uni-directional association</a:t>
            </a:r>
            <a:r>
              <a:rPr lang="id-ID" sz="2800" dirty="0" smtClean="0"/>
              <a:t> </a:t>
            </a:r>
            <a:r>
              <a:rPr lang="id-ID" sz="2800" dirty="0"/>
              <a:t>dengan objek pesawat. </a:t>
            </a:r>
            <a:endParaRPr lang="en-US" sz="2800" dirty="0"/>
          </a:p>
          <a:p>
            <a:r>
              <a:rPr lang="id-ID" sz="2800" dirty="0"/>
              <a:t>Relasi </a:t>
            </a:r>
            <a:r>
              <a:rPr lang="id-ID" sz="2800" i="1" dirty="0"/>
              <a:t>uni-directional</a:t>
            </a:r>
            <a:r>
              <a:rPr lang="id-ID" sz="2800" dirty="0"/>
              <a:t> diatas memungkinkan objek pilot untuk memanggil </a:t>
            </a:r>
            <a:r>
              <a:rPr lang="id-ID" sz="2800" i="1" dirty="0"/>
              <a:t>property</a:t>
            </a:r>
            <a:r>
              <a:rPr lang="id-ID" sz="2800" dirty="0"/>
              <a:t> dari objek pesawat. Namun tidak berlaku sebaliknya. Objek pesawat tidak dapat mengakses </a:t>
            </a:r>
            <a:r>
              <a:rPr lang="id-ID" sz="2800" i="1" dirty="0"/>
              <a:t>property </a:t>
            </a:r>
            <a:r>
              <a:rPr lang="id-ID" sz="2800" dirty="0"/>
              <a:t>dari objek pilot. </a:t>
            </a:r>
            <a:endParaRPr lang="en-US" sz="2800" dirty="0"/>
          </a:p>
          <a:p>
            <a:endParaRPr lang="id-ID" sz="2800" dirty="0"/>
          </a:p>
        </p:txBody>
      </p:sp>
      <p:sp>
        <p:nvSpPr>
          <p:cNvPr id="4" name="Rectangle 3"/>
          <p:cNvSpPr/>
          <p:nvPr/>
        </p:nvSpPr>
        <p:spPr>
          <a:xfrm>
            <a:off x="805461" y="5070765"/>
            <a:ext cx="1857375"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t>PILOT</a:t>
            </a:r>
          </a:p>
        </p:txBody>
      </p:sp>
      <p:sp>
        <p:nvSpPr>
          <p:cNvPr id="5" name="Rectangle 4"/>
          <p:cNvSpPr/>
          <p:nvPr/>
        </p:nvSpPr>
        <p:spPr>
          <a:xfrm>
            <a:off x="5714831" y="5100637"/>
            <a:ext cx="23430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t>PESAWAT</a:t>
            </a:r>
          </a:p>
        </p:txBody>
      </p:sp>
      <p:cxnSp>
        <p:nvCxnSpPr>
          <p:cNvPr id="8" name="Straight Arrow Connector 7"/>
          <p:cNvCxnSpPr>
            <a:stCxn id="4" idx="3"/>
            <a:endCxn id="5" idx="1"/>
          </p:cNvCxnSpPr>
          <p:nvPr/>
        </p:nvCxnSpPr>
        <p:spPr>
          <a:xfrm>
            <a:off x="2662836" y="5606547"/>
            <a:ext cx="3051995" cy="29872"/>
          </a:xfrm>
          <a:prstGeom prst="straightConnector1">
            <a:avLst/>
          </a:prstGeom>
          <a:ln w="28575" cap="fla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5298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Asosiasi</a:t>
            </a:r>
            <a:r>
              <a:rPr lang="en-US" dirty="0" smtClean="0"/>
              <a:t> </a:t>
            </a:r>
            <a:r>
              <a:rPr lang="en-US" dirty="0" smtClean="0">
                <a:sym typeface="Wingdings" pitchFamily="2" charset="2"/>
              </a:rPr>
              <a:t> </a:t>
            </a:r>
            <a:r>
              <a:rPr lang="id-ID" dirty="0" smtClean="0"/>
              <a:t>Bi-directional</a:t>
            </a:r>
            <a:endParaRPr lang="id-ID" dirty="0"/>
          </a:p>
        </p:txBody>
      </p:sp>
      <p:sp>
        <p:nvSpPr>
          <p:cNvPr id="3" name="Content Placeholder 2"/>
          <p:cNvSpPr>
            <a:spLocks noGrp="1"/>
          </p:cNvSpPr>
          <p:nvPr>
            <p:ph idx="1"/>
          </p:nvPr>
        </p:nvSpPr>
        <p:spPr/>
        <p:txBody>
          <a:bodyPr/>
          <a:lstStyle/>
          <a:p>
            <a:r>
              <a:rPr lang="id-ID" smtClean="0"/>
              <a:t>Objek </a:t>
            </a:r>
            <a:r>
              <a:rPr lang="id-ID"/>
              <a:t>pilot dapat memanggil </a:t>
            </a:r>
            <a:r>
              <a:rPr lang="id-ID" i="1"/>
              <a:t>property </a:t>
            </a:r>
            <a:r>
              <a:rPr lang="id-ID"/>
              <a:t>yang dimiliki oleh objek pesawat. Begitu juga sebaliknya, objek pesawat juga dapat memanggil </a:t>
            </a:r>
            <a:r>
              <a:rPr lang="id-ID" i="1"/>
              <a:t>property </a:t>
            </a:r>
            <a:r>
              <a:rPr lang="id-ID"/>
              <a:t>dari objek pilot. </a:t>
            </a:r>
            <a:endParaRPr lang="en-US"/>
          </a:p>
          <a:p>
            <a:endParaRPr lang="id-ID"/>
          </a:p>
        </p:txBody>
      </p:sp>
      <p:sp>
        <p:nvSpPr>
          <p:cNvPr id="4" name="Rectangle 3"/>
          <p:cNvSpPr/>
          <p:nvPr/>
        </p:nvSpPr>
        <p:spPr>
          <a:xfrm>
            <a:off x="1000124" y="4648002"/>
            <a:ext cx="1857375"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t>PILOT</a:t>
            </a:r>
          </a:p>
        </p:txBody>
      </p:sp>
      <p:sp>
        <p:nvSpPr>
          <p:cNvPr id="5" name="Rectangle 4"/>
          <p:cNvSpPr/>
          <p:nvPr/>
        </p:nvSpPr>
        <p:spPr>
          <a:xfrm>
            <a:off x="5857874" y="4648002"/>
            <a:ext cx="2314526"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t>PESAWAT</a:t>
            </a:r>
          </a:p>
        </p:txBody>
      </p:sp>
      <p:cxnSp>
        <p:nvCxnSpPr>
          <p:cNvPr id="7" name="Straight Arrow Connector 6"/>
          <p:cNvCxnSpPr/>
          <p:nvPr/>
        </p:nvCxnSpPr>
        <p:spPr>
          <a:xfrm>
            <a:off x="2889454" y="5153911"/>
            <a:ext cx="3051995" cy="29872"/>
          </a:xfrm>
          <a:prstGeom prst="straightConnector1">
            <a:avLst/>
          </a:prstGeom>
          <a:ln w="28575" cap="flat">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68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Asosiasi</a:t>
            </a:r>
            <a:endParaRPr lang="id-ID"/>
          </a:p>
        </p:txBody>
      </p:sp>
      <p:sp>
        <p:nvSpPr>
          <p:cNvPr id="3" name="Content Placeholder 2"/>
          <p:cNvSpPr>
            <a:spLocks noGrp="1"/>
          </p:cNvSpPr>
          <p:nvPr>
            <p:ph idx="1"/>
          </p:nvPr>
        </p:nvSpPr>
        <p:spPr/>
        <p:txBody>
          <a:bodyPr>
            <a:normAutofit fontScale="77500" lnSpcReduction="20000"/>
          </a:bodyPr>
          <a:lstStyle/>
          <a:p>
            <a:r>
              <a:rPr lang="id-ID" smtClean="0"/>
              <a:t>Hubungan </a:t>
            </a:r>
            <a:r>
              <a:rPr lang="id-ID" i="1"/>
              <a:t>association </a:t>
            </a:r>
            <a:r>
              <a:rPr lang="id-ID"/>
              <a:t>mempunyai 2 titik. </a:t>
            </a:r>
            <a:r>
              <a:rPr lang="id-ID" smtClean="0"/>
              <a:t>Salah satu </a:t>
            </a:r>
            <a:r>
              <a:rPr lang="id-ID"/>
              <a:t>titik bisa memiliki label untuk menjelaskan </a:t>
            </a:r>
            <a:r>
              <a:rPr lang="id-ID" i="1" smtClean="0"/>
              <a:t>association </a:t>
            </a:r>
            <a:r>
              <a:rPr lang="id-ID" smtClean="0"/>
              <a:t>tersebut. </a:t>
            </a:r>
            <a:r>
              <a:rPr lang="id-ID" i="1" smtClean="0"/>
              <a:t>Contoh : </a:t>
            </a:r>
            <a:r>
              <a:rPr lang="id-ID" smtClean="0"/>
              <a:t>OrderDetail </a:t>
            </a:r>
            <a:r>
              <a:rPr lang="id-ID"/>
              <a:t>adalah line Item untuk setiap permintaan.</a:t>
            </a:r>
          </a:p>
          <a:p>
            <a:r>
              <a:rPr lang="id-ID"/>
              <a:t>Panah </a:t>
            </a:r>
            <a:r>
              <a:rPr lang="id-ID" i="1"/>
              <a:t>navigability </a:t>
            </a:r>
            <a:r>
              <a:rPr lang="id-ID"/>
              <a:t>(pengatur alur arah) dalam suatu </a:t>
            </a:r>
            <a:r>
              <a:rPr lang="id-ID" i="1" smtClean="0"/>
              <a:t>association </a:t>
            </a:r>
            <a:r>
              <a:rPr lang="id-ID" smtClean="0"/>
              <a:t>menggambarkan </a:t>
            </a:r>
            <a:r>
              <a:rPr lang="id-ID"/>
              <a:t>arah mana </a:t>
            </a:r>
            <a:r>
              <a:rPr lang="id-ID" i="1"/>
              <a:t>association </a:t>
            </a:r>
            <a:r>
              <a:rPr lang="id-ID"/>
              <a:t>dapat ditransfer </a:t>
            </a:r>
            <a:r>
              <a:rPr lang="id-ID" smtClean="0"/>
              <a:t>atau disusun</a:t>
            </a:r>
            <a:r>
              <a:rPr lang="id-ID"/>
              <a:t>. </a:t>
            </a:r>
            <a:endParaRPr lang="id-ID" smtClean="0"/>
          </a:p>
          <a:p>
            <a:r>
              <a:rPr lang="id-ID" smtClean="0"/>
              <a:t>Seperti </a:t>
            </a:r>
            <a:r>
              <a:rPr lang="id-ID"/>
              <a:t>dalam contoh : OrderDetail dapat disusun </a:t>
            </a:r>
            <a:r>
              <a:rPr lang="id-ID" smtClean="0"/>
              <a:t>dari item-nya</a:t>
            </a:r>
            <a:r>
              <a:rPr lang="id-ID"/>
              <a:t>, namun tidak bisa sebaliknya. Panah ini </a:t>
            </a:r>
            <a:r>
              <a:rPr lang="id-ID" smtClean="0"/>
              <a:t>juga </a:t>
            </a:r>
            <a:r>
              <a:rPr lang="it-IT" smtClean="0"/>
              <a:t>menjelaskan </a:t>
            </a:r>
            <a:r>
              <a:rPr lang="it-IT"/>
              <a:t>siapa “memiliki” implementasi dari </a:t>
            </a:r>
            <a:r>
              <a:rPr lang="it-IT" i="1"/>
              <a:t>association</a:t>
            </a:r>
            <a:r>
              <a:rPr lang="it-IT" smtClean="0"/>
              <a:t>;</a:t>
            </a:r>
            <a:r>
              <a:rPr lang="id-ID" smtClean="0"/>
              <a:t> </a:t>
            </a:r>
            <a:r>
              <a:rPr lang="sv-SE" smtClean="0"/>
              <a:t>dalam </a:t>
            </a:r>
            <a:r>
              <a:rPr lang="sv-SE"/>
              <a:t>kasus ini OrderDetail memiliki Item. </a:t>
            </a:r>
            <a:r>
              <a:rPr lang="sv-SE" i="1"/>
              <a:t>Association </a:t>
            </a:r>
            <a:r>
              <a:rPr lang="sv-SE"/>
              <a:t>tanpa </a:t>
            </a:r>
            <a:r>
              <a:rPr lang="sv-SE" smtClean="0"/>
              <a:t>arah</a:t>
            </a:r>
            <a:r>
              <a:rPr lang="id-ID" smtClean="0"/>
              <a:t> panah </a:t>
            </a:r>
            <a:r>
              <a:rPr lang="id-ID"/>
              <a:t>merupakan </a:t>
            </a:r>
            <a:r>
              <a:rPr lang="id-ID" i="1"/>
              <a:t>bidirectional </a:t>
            </a:r>
            <a:r>
              <a:rPr lang="id-ID"/>
              <a:t>(bolak-balik).</a:t>
            </a:r>
          </a:p>
          <a:p>
            <a:endParaRPr lang="id-ID"/>
          </a:p>
        </p:txBody>
      </p:sp>
    </p:spTree>
    <p:extLst>
      <p:ext uri="{BB962C8B-B14F-4D97-AF65-F5344CB8AC3E}">
        <p14:creationId xmlns:p14="http://schemas.microsoft.com/office/powerpoint/2010/main" val="33473857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Aggregation</a:t>
            </a:r>
            <a:endParaRPr lang="id-ID"/>
          </a:p>
        </p:txBody>
      </p:sp>
      <p:sp>
        <p:nvSpPr>
          <p:cNvPr id="3" name="Content Placeholder 2"/>
          <p:cNvSpPr>
            <a:spLocks noGrp="1"/>
          </p:cNvSpPr>
          <p:nvPr>
            <p:ph idx="1"/>
          </p:nvPr>
        </p:nvSpPr>
        <p:spPr/>
        <p:txBody>
          <a:bodyPr>
            <a:normAutofit lnSpcReduction="10000"/>
          </a:bodyPr>
          <a:lstStyle/>
          <a:p>
            <a:r>
              <a:rPr lang="id-ID" smtClean="0"/>
              <a:t>Aggregation merupakan bentuk </a:t>
            </a:r>
            <a:r>
              <a:rPr lang="id-ID"/>
              <a:t>khusus dari asosiasi dimana induk terhubung dengan bagian-bagiannya.</a:t>
            </a:r>
            <a:endParaRPr lang="en-US"/>
          </a:p>
          <a:p>
            <a:r>
              <a:rPr lang="id-ID" i="1"/>
              <a:t>Aggregation</a:t>
            </a:r>
            <a:r>
              <a:rPr lang="id-ID"/>
              <a:t> merepresentasikan relasi “</a:t>
            </a:r>
            <a:r>
              <a:rPr lang="id-ID" i="1"/>
              <a:t>has-a”</a:t>
            </a:r>
            <a:r>
              <a:rPr lang="id-ID"/>
              <a:t>, artinya sebuah </a:t>
            </a:r>
            <a:r>
              <a:rPr lang="id-ID" i="1"/>
              <a:t>class</a:t>
            </a:r>
            <a:r>
              <a:rPr lang="id-ID"/>
              <a:t> memiliki/terdiri dari bagian-bagian yang lebih kecil. </a:t>
            </a:r>
            <a:endParaRPr lang="en-US"/>
          </a:p>
          <a:p>
            <a:r>
              <a:rPr lang="id-ID"/>
              <a:t>Dalam UML, relasi agregasi digambarkan dengan </a:t>
            </a:r>
            <a:r>
              <a:rPr lang="id-ID" i="1"/>
              <a:t>open diamond</a:t>
            </a:r>
            <a:r>
              <a:rPr lang="id-ID"/>
              <a:t> pada sisi yang menyatakan induk (whole)</a:t>
            </a:r>
            <a:endParaRPr lang="en-US"/>
          </a:p>
          <a:p>
            <a:endParaRPr lang="id-ID"/>
          </a:p>
        </p:txBody>
      </p:sp>
    </p:spTree>
    <p:extLst>
      <p:ext uri="{BB962C8B-B14F-4D97-AF65-F5344CB8AC3E}">
        <p14:creationId xmlns:p14="http://schemas.microsoft.com/office/powerpoint/2010/main" val="3472914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32545" t="26770" r="11504" b="30753"/>
          <a:stretch>
            <a:fillRect/>
          </a:stretch>
        </p:blipFill>
        <p:spPr bwMode="auto">
          <a:xfrm>
            <a:off x="180609" y="762000"/>
            <a:ext cx="8963391"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4412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09" y="1988840"/>
            <a:ext cx="83629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63812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Multiplicity</a:t>
            </a:r>
            <a:endParaRPr lang="id-ID"/>
          </a:p>
        </p:txBody>
      </p:sp>
      <p:sp>
        <p:nvSpPr>
          <p:cNvPr id="3" name="Content Placeholder 2"/>
          <p:cNvSpPr>
            <a:spLocks noGrp="1"/>
          </p:cNvSpPr>
          <p:nvPr>
            <p:ph idx="1"/>
          </p:nvPr>
        </p:nvSpPr>
        <p:spPr/>
        <p:txBody>
          <a:bodyPr>
            <a:normAutofit/>
          </a:bodyPr>
          <a:lstStyle/>
          <a:p>
            <a:r>
              <a:rPr lang="id-ID" sz="2800" i="1" dirty="0"/>
              <a:t>Multiplicity</a:t>
            </a:r>
            <a:r>
              <a:rPr lang="id-ID" sz="2800" dirty="0"/>
              <a:t> menentukan/mendefinisikan banyaknya </a:t>
            </a:r>
            <a:r>
              <a:rPr lang="id-ID" sz="2800" i="1" dirty="0"/>
              <a:t>object</a:t>
            </a:r>
            <a:r>
              <a:rPr lang="id-ID" sz="2800" dirty="0"/>
              <a:t> yang terhubung dalam suatu relasi.</a:t>
            </a:r>
            <a:endParaRPr lang="en-US" sz="2800" dirty="0"/>
          </a:p>
          <a:p>
            <a:r>
              <a:rPr lang="id-ID" sz="2800" dirty="0"/>
              <a:t>Indikator </a:t>
            </a:r>
            <a:r>
              <a:rPr lang="id-ID" sz="2800" i="1" dirty="0"/>
              <a:t>multiplicity</a:t>
            </a:r>
            <a:r>
              <a:rPr lang="id-ID" sz="2800" dirty="0"/>
              <a:t> terdapat pada masing-masing akhir garis relasi, baik pada </a:t>
            </a:r>
            <a:r>
              <a:rPr lang="id-ID" sz="2800" b="1" dirty="0"/>
              <a:t>asosiasi</a:t>
            </a:r>
            <a:r>
              <a:rPr lang="id-ID" sz="2800" dirty="0"/>
              <a:t> maupun </a:t>
            </a:r>
            <a:r>
              <a:rPr lang="id-ID" sz="2800" b="1" dirty="0"/>
              <a:t>agregasi</a:t>
            </a:r>
            <a:endParaRPr lang="en-US" sz="2800" b="1" dirty="0"/>
          </a:p>
          <a:p>
            <a:endParaRPr lang="id-ID" sz="28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33829" t="37833" r="14389" b="26328"/>
          <a:stretch>
            <a:fillRect/>
          </a:stretch>
        </p:blipFill>
        <p:spPr bwMode="auto">
          <a:xfrm>
            <a:off x="2057400" y="3786187"/>
            <a:ext cx="4643438"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6770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Multiplicity</a:t>
            </a:r>
            <a:endParaRPr lang="id-ID"/>
          </a:p>
        </p:txBody>
      </p:sp>
      <p:sp>
        <p:nvSpPr>
          <p:cNvPr id="3" name="Content Placeholder 2"/>
          <p:cNvSpPr>
            <a:spLocks noGrp="1"/>
          </p:cNvSpPr>
          <p:nvPr>
            <p:ph idx="1"/>
          </p:nvPr>
        </p:nvSpPr>
        <p:spPr>
          <a:xfrm>
            <a:off x="457200" y="1447800"/>
            <a:ext cx="8229600" cy="4525963"/>
          </a:xfrm>
        </p:spPr>
        <p:txBody>
          <a:bodyPr>
            <a:normAutofit/>
          </a:bodyPr>
          <a:lstStyle/>
          <a:p>
            <a:r>
              <a:rPr lang="id-ID" sz="2400" i="1" dirty="0"/>
              <a:t>Multiplicity </a:t>
            </a:r>
            <a:r>
              <a:rPr lang="id-ID" sz="2400" dirty="0"/>
              <a:t>dari suatu titik </a:t>
            </a:r>
            <a:r>
              <a:rPr lang="id-ID" sz="2400" i="1" dirty="0"/>
              <a:t>association </a:t>
            </a:r>
            <a:r>
              <a:rPr lang="id-ID" sz="2400" dirty="0"/>
              <a:t>adalah angka </a:t>
            </a:r>
            <a:r>
              <a:rPr lang="id-ID" sz="2400" dirty="0" smtClean="0"/>
              <a:t>kemungkinan bagian </a:t>
            </a:r>
            <a:r>
              <a:rPr lang="id-ID" sz="2400" dirty="0"/>
              <a:t>dari hubungan kelas dengan single </a:t>
            </a:r>
            <a:r>
              <a:rPr lang="id-ID" sz="2400" i="1" dirty="0"/>
              <a:t>instance </a:t>
            </a:r>
            <a:r>
              <a:rPr lang="id-ID" sz="2400" dirty="0"/>
              <a:t>(bagian</a:t>
            </a:r>
            <a:r>
              <a:rPr lang="id-ID" sz="2400" dirty="0" smtClean="0"/>
              <a:t>) pada </a:t>
            </a:r>
            <a:r>
              <a:rPr lang="id-ID" sz="2400" dirty="0"/>
              <a:t>titik yang lain. </a:t>
            </a:r>
            <a:endParaRPr lang="id-ID" sz="2400" dirty="0" smtClean="0"/>
          </a:p>
          <a:p>
            <a:r>
              <a:rPr lang="id-ID" sz="2400" i="1" dirty="0" smtClean="0"/>
              <a:t>Multiplicity </a:t>
            </a:r>
            <a:r>
              <a:rPr lang="id-ID" sz="2400" dirty="0"/>
              <a:t>berupa single number (</a:t>
            </a:r>
            <a:r>
              <a:rPr lang="id-ID" sz="2400" dirty="0" smtClean="0"/>
              <a:t>angka tunggal</a:t>
            </a:r>
            <a:r>
              <a:rPr lang="id-ID" sz="2400" dirty="0"/>
              <a:t>) atau range number (angka batasan). Pada contoh</a:t>
            </a:r>
            <a:r>
              <a:rPr lang="id-ID" sz="2400" dirty="0" smtClean="0"/>
              <a:t>, hanya </a:t>
            </a:r>
            <a:r>
              <a:rPr lang="id-ID" sz="2400" dirty="0"/>
              <a:t>bisa satu ‘Customer’ untuk setiap ‘Order’, tapi </a:t>
            </a:r>
            <a:r>
              <a:rPr lang="id-ID" sz="2400" dirty="0" smtClean="0"/>
              <a:t>satu ‘</a:t>
            </a:r>
            <a:r>
              <a:rPr lang="id-ID" sz="2400" dirty="0"/>
              <a:t>Customer’ hanya bisa memiliki beberapa ‘Order</a:t>
            </a:r>
            <a:r>
              <a:rPr lang="id-ID" sz="2400" dirty="0" smtClean="0"/>
              <a:t>’.</a:t>
            </a:r>
          </a:p>
          <a:p>
            <a:endParaRPr lang="id-ID" sz="2400" dirty="0"/>
          </a:p>
          <a:p>
            <a:endParaRPr lang="id-ID"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509120"/>
            <a:ext cx="7832099" cy="2070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4145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24352" t="41460" r="24352" b="14346"/>
          <a:stretch>
            <a:fillRect/>
          </a:stretch>
        </p:blipFill>
        <p:spPr>
          <a:xfrm>
            <a:off x="457200" y="1447800"/>
            <a:ext cx="8174433" cy="4402088"/>
          </a:xfrm>
          <a:prstGeom prst="rect">
            <a:avLst/>
          </a:prstGeom>
          <a:noFill/>
        </p:spPr>
      </p:pic>
    </p:spTree>
    <p:extLst>
      <p:ext uri="{BB962C8B-B14F-4D97-AF65-F5344CB8AC3E}">
        <p14:creationId xmlns:p14="http://schemas.microsoft.com/office/powerpoint/2010/main" val="3054660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Object</a:t>
            </a:r>
            <a:endParaRPr lang="id-ID"/>
          </a:p>
        </p:txBody>
      </p:sp>
      <p:sp>
        <p:nvSpPr>
          <p:cNvPr id="3" name="Content Placeholder 2"/>
          <p:cNvSpPr>
            <a:spLocks noGrp="1"/>
          </p:cNvSpPr>
          <p:nvPr>
            <p:ph idx="1"/>
          </p:nvPr>
        </p:nvSpPr>
        <p:spPr/>
        <p:txBody>
          <a:bodyPr>
            <a:normAutofit fontScale="92500" lnSpcReduction="10000"/>
          </a:bodyPr>
          <a:lstStyle/>
          <a:p>
            <a:r>
              <a:rPr lang="id-ID" b="1"/>
              <a:t>Object</a:t>
            </a:r>
            <a:r>
              <a:rPr lang="id-ID"/>
              <a:t> adalah gambaran dari entity, baik dunia nyata atau konsep dengan batasan-batasan yang tepat.</a:t>
            </a:r>
            <a:endParaRPr lang="en-US"/>
          </a:p>
          <a:p>
            <a:r>
              <a:rPr lang="id-ID" smtClean="0"/>
              <a:t>Object </a:t>
            </a:r>
            <a:r>
              <a:rPr lang="id-ID"/>
              <a:t>bisa mewakili sesuatu yang nyata dalam </a:t>
            </a:r>
            <a:r>
              <a:rPr lang="id-ID" i="1"/>
              <a:t>domain problem</a:t>
            </a:r>
            <a:r>
              <a:rPr lang="id-ID"/>
              <a:t> kita seperti komputer, barang, konsumen, dapat berupa konsep seperti proses penarikan uang, pembayaran, pengembalian buku dan lain-lain.</a:t>
            </a:r>
            <a:endParaRPr lang="en-US"/>
          </a:p>
          <a:p>
            <a:r>
              <a:rPr lang="id-ID"/>
              <a:t>Dari object-object ini kita bisa mengabstraksikan candidate class yang mungkin terlibat. </a:t>
            </a:r>
            <a:endParaRPr lang="en-US"/>
          </a:p>
          <a:p>
            <a:endParaRPr lang="id-ID"/>
          </a:p>
        </p:txBody>
      </p:sp>
    </p:spTree>
    <p:extLst>
      <p:ext uri="{BB962C8B-B14F-4D97-AF65-F5344CB8AC3E}">
        <p14:creationId xmlns:p14="http://schemas.microsoft.com/office/powerpoint/2010/main" val="27652976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Dependency</a:t>
            </a:r>
            <a:endParaRPr lang="id-ID"/>
          </a:p>
        </p:txBody>
      </p:sp>
      <p:sp>
        <p:nvSpPr>
          <p:cNvPr id="3" name="Content Placeholder 2"/>
          <p:cNvSpPr>
            <a:spLocks noGrp="1"/>
          </p:cNvSpPr>
          <p:nvPr>
            <p:ph idx="1"/>
          </p:nvPr>
        </p:nvSpPr>
        <p:spPr/>
        <p:txBody>
          <a:bodyPr>
            <a:normAutofit fontScale="85000" lnSpcReduction="20000"/>
          </a:bodyPr>
          <a:lstStyle/>
          <a:p>
            <a:r>
              <a:rPr lang="id-ID" i="1"/>
              <a:t>Dependency</a:t>
            </a:r>
            <a:r>
              <a:rPr lang="id-ID"/>
              <a:t> merupakan sebuah relasi yang menyebutkan bahwa </a:t>
            </a:r>
            <a:r>
              <a:rPr lang="id-ID" b="1"/>
              <a:t>perubahan pada satu </a:t>
            </a:r>
            <a:r>
              <a:rPr lang="id-ID" b="1" i="1"/>
              <a:t>class </a:t>
            </a:r>
            <a:r>
              <a:rPr lang="id-ID"/>
              <a:t>(misal </a:t>
            </a:r>
            <a:r>
              <a:rPr lang="id-ID" i="1"/>
              <a:t>class </a:t>
            </a:r>
            <a:r>
              <a:rPr lang="id-ID"/>
              <a:t>event), </a:t>
            </a:r>
            <a:r>
              <a:rPr lang="id-ID" b="1"/>
              <a:t>maka akan mempengaruhi </a:t>
            </a:r>
            <a:r>
              <a:rPr lang="id-ID" b="1" i="1"/>
              <a:t>class </a:t>
            </a:r>
            <a:r>
              <a:rPr lang="id-ID" b="1"/>
              <a:t>lain yang menggunakannya </a:t>
            </a:r>
            <a:r>
              <a:rPr lang="id-ID"/>
              <a:t>(misal </a:t>
            </a:r>
            <a:r>
              <a:rPr lang="id-ID" i="1"/>
              <a:t>class</a:t>
            </a:r>
            <a:r>
              <a:rPr lang="id-ID"/>
              <a:t> window), tetapi tidak berlaku sebaliknya. </a:t>
            </a:r>
            <a:endParaRPr lang="en-US"/>
          </a:p>
          <a:p>
            <a:r>
              <a:rPr lang="id-ID"/>
              <a:t>Pada umumnya, relasi </a:t>
            </a:r>
            <a:r>
              <a:rPr lang="id-ID" i="1"/>
              <a:t>dependency</a:t>
            </a:r>
            <a:r>
              <a:rPr lang="id-ID"/>
              <a:t> dalam konteks </a:t>
            </a:r>
            <a:r>
              <a:rPr lang="id-ID" i="1"/>
              <a:t>Class </a:t>
            </a:r>
            <a:r>
              <a:rPr lang="id-ID"/>
              <a:t>Diagram, digunakan apabila terdapat satu </a:t>
            </a:r>
            <a:r>
              <a:rPr lang="id-ID" i="1"/>
              <a:t>class</a:t>
            </a:r>
            <a:r>
              <a:rPr lang="id-ID"/>
              <a:t> yang menggunakan / meng-</a:t>
            </a:r>
            <a:r>
              <a:rPr lang="id-ID" i="1"/>
              <a:t>instance</a:t>
            </a:r>
            <a:r>
              <a:rPr lang="en-US" i="1"/>
              <a:t> </a:t>
            </a:r>
            <a:r>
              <a:rPr lang="id-ID" i="1"/>
              <a:t>class</a:t>
            </a:r>
            <a:r>
              <a:rPr lang="id-ID"/>
              <a:t> lain </a:t>
            </a:r>
            <a:r>
              <a:rPr lang="id-ID" b="1"/>
              <a:t>sebagai argumen dari sebuah method</a:t>
            </a:r>
            <a:r>
              <a:rPr lang="id-ID"/>
              <a:t>. </a:t>
            </a:r>
            <a:endParaRPr lang="en-US"/>
          </a:p>
          <a:p>
            <a:r>
              <a:rPr lang="id-ID"/>
              <a:t>Perhatikan contoh dibawah, bila spesifikasi dari </a:t>
            </a:r>
            <a:r>
              <a:rPr lang="id-ID" i="1"/>
              <a:t>class</a:t>
            </a:r>
            <a:r>
              <a:rPr lang="id-ID"/>
              <a:t> Channel berubah, maka method playOn pada </a:t>
            </a:r>
            <a:r>
              <a:rPr lang="id-ID" i="1"/>
              <a:t>class</a:t>
            </a:r>
            <a:r>
              <a:rPr lang="id-ID"/>
              <a:t> FilmClip juga akan berubah. </a:t>
            </a:r>
            <a:endParaRPr lang="en-US"/>
          </a:p>
          <a:p>
            <a:endParaRPr lang="id-ID"/>
          </a:p>
        </p:txBody>
      </p:sp>
    </p:spTree>
    <p:extLst>
      <p:ext uri="{BB962C8B-B14F-4D97-AF65-F5344CB8AC3E}">
        <p14:creationId xmlns:p14="http://schemas.microsoft.com/office/powerpoint/2010/main" val="8753970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33333" t="43362" r="14262" b="26991"/>
          <a:stretch>
            <a:fillRect/>
          </a:stretch>
        </p:blipFill>
        <p:spPr bwMode="auto">
          <a:xfrm>
            <a:off x="0" y="1600200"/>
            <a:ext cx="855434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05411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Inheritance</a:t>
            </a:r>
            <a:endParaRPr lang="id-ID"/>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id-ID" i="1" dirty="0"/>
              <a:t>Inheritance </a:t>
            </a:r>
            <a:r>
              <a:rPr lang="id-ID" dirty="0"/>
              <a:t>merupakan salah satu karakteristik dalam pemrograman berorientasi objek, dimana sebuah </a:t>
            </a:r>
            <a:r>
              <a:rPr lang="id-ID" i="1" dirty="0"/>
              <a:t>class</a:t>
            </a:r>
            <a:r>
              <a:rPr lang="id-ID" dirty="0"/>
              <a:t> mewarisi </a:t>
            </a:r>
            <a:r>
              <a:rPr lang="id-ID" dirty="0" smtClean="0"/>
              <a:t>/ </a:t>
            </a:r>
            <a:r>
              <a:rPr lang="id-ID" i="1" dirty="0" smtClean="0"/>
              <a:t>inherit</a:t>
            </a:r>
            <a:r>
              <a:rPr lang="id-ID" dirty="0" smtClean="0"/>
              <a:t> </a:t>
            </a:r>
            <a:r>
              <a:rPr lang="id-ID" dirty="0"/>
              <a:t>sifat-sifat (dalam hal ini atribut &amp; operasi) dari </a:t>
            </a:r>
            <a:r>
              <a:rPr lang="id-ID" i="1" dirty="0"/>
              <a:t>class</a:t>
            </a:r>
            <a:r>
              <a:rPr lang="id-ID" dirty="0"/>
              <a:t> lain yang merupakan </a:t>
            </a:r>
            <a:r>
              <a:rPr lang="id-ID" i="1" dirty="0"/>
              <a:t>parent</a:t>
            </a:r>
            <a:r>
              <a:rPr lang="id-ID" dirty="0"/>
              <a:t> dari </a:t>
            </a:r>
            <a:r>
              <a:rPr lang="id-ID" i="1" dirty="0"/>
              <a:t>class</a:t>
            </a:r>
            <a:r>
              <a:rPr lang="id-ID" dirty="0"/>
              <a:t> tadi. </a:t>
            </a:r>
            <a:r>
              <a:rPr lang="id-ID" i="1" dirty="0"/>
              <a:t>Class </a:t>
            </a:r>
            <a:r>
              <a:rPr lang="id-ID" dirty="0"/>
              <a:t>yang menurunkan sifat-sifatnya disebut </a:t>
            </a:r>
            <a:r>
              <a:rPr lang="id-ID" b="1" i="1" dirty="0"/>
              <a:t>superclass</a:t>
            </a:r>
            <a:r>
              <a:rPr lang="id-ID" b="1" dirty="0"/>
              <a:t>, </a:t>
            </a:r>
            <a:r>
              <a:rPr lang="id-ID" dirty="0"/>
              <a:t>sedangkan </a:t>
            </a:r>
            <a:r>
              <a:rPr lang="id-ID" i="1" dirty="0"/>
              <a:t>class</a:t>
            </a:r>
            <a:r>
              <a:rPr lang="id-ID" dirty="0"/>
              <a:t> yang mewarisi sifat dari </a:t>
            </a:r>
            <a:r>
              <a:rPr lang="id-ID" i="1" dirty="0"/>
              <a:t>superclass</a:t>
            </a:r>
            <a:r>
              <a:rPr lang="id-ID" dirty="0"/>
              <a:t> disebut </a:t>
            </a:r>
            <a:r>
              <a:rPr lang="id-ID" b="1" i="1" dirty="0"/>
              <a:t>subclass</a:t>
            </a:r>
            <a:r>
              <a:rPr lang="id-ID" b="1" dirty="0"/>
              <a:t>. </a:t>
            </a:r>
            <a:endParaRPr lang="en-US" b="1" dirty="0"/>
          </a:p>
          <a:p>
            <a:r>
              <a:rPr lang="id-ID" i="1" dirty="0"/>
              <a:t>Inheritance</a:t>
            </a:r>
            <a:r>
              <a:rPr lang="id-ID" dirty="0"/>
              <a:t> disebut juga hierarki “is-a” (adalah sebuah) atau “</a:t>
            </a:r>
            <a:r>
              <a:rPr lang="id-ID" i="1" dirty="0"/>
              <a:t>kind-of”</a:t>
            </a:r>
            <a:r>
              <a:rPr lang="id-ID" dirty="0"/>
              <a:t> (sejenis). </a:t>
            </a:r>
            <a:r>
              <a:rPr lang="id-ID" i="1" dirty="0"/>
              <a:t>Subclass </a:t>
            </a:r>
            <a:r>
              <a:rPr lang="id-ID" dirty="0"/>
              <a:t>dapat memiliki atau menggunakan atribut &amp; operasi tambahan yang hanya berlaku pada tingkat hierarkinya. </a:t>
            </a:r>
            <a:endParaRPr lang="en-US" dirty="0"/>
          </a:p>
          <a:p>
            <a:r>
              <a:rPr lang="id-ID" dirty="0"/>
              <a:t>Karena </a:t>
            </a:r>
            <a:r>
              <a:rPr lang="id-ID" i="1" dirty="0"/>
              <a:t>inheritance relationship</a:t>
            </a:r>
            <a:r>
              <a:rPr lang="id-ID" dirty="0"/>
              <a:t> </a:t>
            </a:r>
            <a:r>
              <a:rPr lang="id-ID" dirty="0">
                <a:solidFill>
                  <a:srgbClr val="FF0000"/>
                </a:solidFill>
              </a:rPr>
              <a:t>bukan merupakan </a:t>
            </a:r>
            <a:r>
              <a:rPr lang="id-ID" i="1" dirty="0">
                <a:solidFill>
                  <a:srgbClr val="FF0000"/>
                </a:solidFill>
              </a:rPr>
              <a:t>relationship </a:t>
            </a:r>
            <a:r>
              <a:rPr lang="id-ID" dirty="0">
                <a:solidFill>
                  <a:srgbClr val="FF0000"/>
                </a:solidFill>
              </a:rPr>
              <a:t>diantara objek yang berbeda</a:t>
            </a:r>
            <a:r>
              <a:rPr lang="id-ID" dirty="0"/>
              <a:t>, </a:t>
            </a:r>
            <a:r>
              <a:rPr lang="id-ID" dirty="0">
                <a:solidFill>
                  <a:srgbClr val="FF0000"/>
                </a:solidFill>
              </a:rPr>
              <a:t>maka </a:t>
            </a:r>
            <a:r>
              <a:rPr lang="id-ID" i="1" dirty="0">
                <a:solidFill>
                  <a:srgbClr val="FF0000"/>
                </a:solidFill>
              </a:rPr>
              <a:t>relationship</a:t>
            </a:r>
            <a:r>
              <a:rPr lang="id-ID" dirty="0">
                <a:solidFill>
                  <a:srgbClr val="FF0000"/>
                </a:solidFill>
              </a:rPr>
              <a:t> ini tidak diberi nama. Begitu pula dengan penamaan </a:t>
            </a:r>
            <a:r>
              <a:rPr lang="id-ID" i="1" dirty="0">
                <a:solidFill>
                  <a:srgbClr val="FF0000"/>
                </a:solidFill>
              </a:rPr>
              <a:t>role</a:t>
            </a:r>
            <a:r>
              <a:rPr lang="id-ID" dirty="0">
                <a:solidFill>
                  <a:srgbClr val="FF0000"/>
                </a:solidFill>
              </a:rPr>
              <a:t> dan </a:t>
            </a:r>
            <a:r>
              <a:rPr lang="id-ID" i="1" dirty="0">
                <a:solidFill>
                  <a:srgbClr val="FF0000"/>
                </a:solidFill>
              </a:rPr>
              <a:t>multiplicity</a:t>
            </a:r>
            <a:endParaRPr lang="en-US" dirty="0">
              <a:solidFill>
                <a:srgbClr val="FF0000"/>
              </a:solidFill>
            </a:endParaRPr>
          </a:p>
          <a:p>
            <a:endParaRPr lang="id-ID" dirty="0"/>
          </a:p>
        </p:txBody>
      </p:sp>
    </p:spTree>
    <p:extLst>
      <p:ext uri="{BB962C8B-B14F-4D97-AF65-F5344CB8AC3E}">
        <p14:creationId xmlns:p14="http://schemas.microsoft.com/office/powerpoint/2010/main" val="34225352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Generalization</a:t>
            </a:r>
            <a:endParaRPr lang="id-ID"/>
          </a:p>
        </p:txBody>
      </p:sp>
      <p:sp>
        <p:nvSpPr>
          <p:cNvPr id="3" name="Content Placeholder 2"/>
          <p:cNvSpPr>
            <a:spLocks noGrp="1"/>
          </p:cNvSpPr>
          <p:nvPr>
            <p:ph idx="1"/>
          </p:nvPr>
        </p:nvSpPr>
        <p:spPr/>
        <p:txBody>
          <a:bodyPr>
            <a:normAutofit/>
          </a:bodyPr>
          <a:lstStyle/>
          <a:p>
            <a:pPr fontAlgn="auto">
              <a:spcAft>
                <a:spcPts val="0"/>
              </a:spcAft>
              <a:defRPr/>
            </a:pPr>
            <a:r>
              <a:rPr lang="en-US" sz="3600" dirty="0"/>
              <a:t>Abstract class: </a:t>
            </a:r>
            <a:r>
              <a:rPr lang="en-US" sz="3600" dirty="0" err="1"/>
              <a:t>jika</a:t>
            </a:r>
            <a:r>
              <a:rPr lang="en-US" sz="3600" dirty="0"/>
              <a:t> </a:t>
            </a:r>
            <a:r>
              <a:rPr lang="en-US" sz="3600" dirty="0" err="1"/>
              <a:t>satu</a:t>
            </a:r>
            <a:r>
              <a:rPr lang="en-US" sz="3600" dirty="0"/>
              <a:t> class </a:t>
            </a:r>
            <a:r>
              <a:rPr lang="en-US" sz="3600" dirty="0" err="1"/>
              <a:t>hanya</a:t>
            </a:r>
            <a:r>
              <a:rPr lang="en-US" sz="3600" dirty="0"/>
              <a:t> </a:t>
            </a:r>
            <a:r>
              <a:rPr lang="en-US" sz="3600" dirty="0" err="1"/>
              <a:t>diperlukan</a:t>
            </a:r>
            <a:r>
              <a:rPr lang="en-US" sz="3600" dirty="0"/>
              <a:t> </a:t>
            </a:r>
            <a:r>
              <a:rPr lang="en-US" sz="3600" dirty="0" err="1"/>
              <a:t>sebagai</a:t>
            </a:r>
            <a:r>
              <a:rPr lang="en-US" sz="3600" dirty="0"/>
              <a:t> template </a:t>
            </a:r>
            <a:r>
              <a:rPr lang="en-US" sz="3600" dirty="0" err="1"/>
              <a:t>untuk</a:t>
            </a:r>
            <a:r>
              <a:rPr lang="en-US" sz="3600" dirty="0"/>
              <a:t> class-class yang </a:t>
            </a:r>
            <a:r>
              <a:rPr lang="en-US" sz="3600" dirty="0" err="1"/>
              <a:t>lebih</a:t>
            </a:r>
            <a:r>
              <a:rPr lang="en-US" sz="3600" dirty="0"/>
              <a:t> </a:t>
            </a:r>
            <a:r>
              <a:rPr lang="nn-NO" sz="3600" dirty="0"/>
              <a:t>spesifik (dalam sistem tidak akan ada object dari </a:t>
            </a:r>
            <a:r>
              <a:rPr lang="en-US" sz="3600" dirty="0"/>
              <a:t>class </a:t>
            </a:r>
            <a:r>
              <a:rPr lang="en-US" sz="3600" dirty="0" err="1"/>
              <a:t>tsb</a:t>
            </a:r>
            <a:r>
              <a:rPr lang="en-US" sz="3600" dirty="0"/>
              <a:t>)</a:t>
            </a:r>
          </a:p>
          <a:p>
            <a:pPr fontAlgn="auto">
              <a:spcAft>
                <a:spcPts val="0"/>
              </a:spcAft>
              <a:defRPr/>
            </a:pPr>
            <a:r>
              <a:rPr lang="en-US" sz="3600" dirty="0" err="1"/>
              <a:t>Tidak</a:t>
            </a:r>
            <a:r>
              <a:rPr lang="en-US" sz="3600" dirty="0"/>
              <a:t> </a:t>
            </a:r>
            <a:r>
              <a:rPr lang="en-US" sz="3600" dirty="0" err="1"/>
              <a:t>memiliki</a:t>
            </a:r>
            <a:r>
              <a:rPr lang="en-US" sz="3600" dirty="0"/>
              <a:t> instance</a:t>
            </a:r>
          </a:p>
          <a:p>
            <a:pPr fontAlgn="auto">
              <a:spcAft>
                <a:spcPts val="0"/>
              </a:spcAft>
              <a:defRPr/>
            </a:pPr>
            <a:r>
              <a:rPr lang="sv-SE" sz="3600" dirty="0"/>
              <a:t>Dalam notasi namanya dituliskan huruf miring </a:t>
            </a:r>
            <a:r>
              <a:rPr lang="en-US" sz="3600" dirty="0"/>
              <a:t>(italic)</a:t>
            </a:r>
          </a:p>
          <a:p>
            <a:endParaRPr lang="id-ID" sz="3600" dirty="0"/>
          </a:p>
        </p:txBody>
      </p:sp>
    </p:spTree>
    <p:extLst>
      <p:ext uri="{BB962C8B-B14F-4D97-AF65-F5344CB8AC3E}">
        <p14:creationId xmlns:p14="http://schemas.microsoft.com/office/powerpoint/2010/main" val="19402957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p:cNvPicPr>
          <p:nvPr/>
        </p:nvPicPr>
        <p:blipFill>
          <a:blip r:embed="rId2">
            <a:extLst>
              <a:ext uri="{28A0092B-C50C-407E-A947-70E740481C1C}">
                <a14:useLocalDpi xmlns:a14="http://schemas.microsoft.com/office/drawing/2010/main" val="0"/>
              </a:ext>
            </a:extLst>
          </a:blip>
          <a:srcRect l="34241" t="25250" r="14088" b="15231"/>
          <a:stretch>
            <a:fillRect/>
          </a:stretch>
        </p:blipFill>
        <p:spPr>
          <a:xfrm>
            <a:off x="533400" y="786581"/>
            <a:ext cx="7524750" cy="5453063"/>
          </a:xfrm>
          <a:prstGeom prst="rect">
            <a:avLst/>
          </a:prstGeom>
        </p:spPr>
      </p:pic>
    </p:spTree>
    <p:extLst>
      <p:ext uri="{BB962C8B-B14F-4D97-AF65-F5344CB8AC3E}">
        <p14:creationId xmlns:p14="http://schemas.microsoft.com/office/powerpoint/2010/main" val="25546402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r>
              <a:rPr lang="en-US" dirty="0" err="1" smtClean="0"/>
              <a:t>dan</a:t>
            </a:r>
            <a:r>
              <a:rPr lang="en-US" dirty="0" smtClean="0"/>
              <a:t> Concrete Class</a:t>
            </a:r>
            <a:endParaRPr lang="id-ID" dirty="0"/>
          </a:p>
        </p:txBody>
      </p:sp>
      <p:sp>
        <p:nvSpPr>
          <p:cNvPr id="3" name="Content Placeholder 2"/>
          <p:cNvSpPr>
            <a:spLocks noGrp="1"/>
          </p:cNvSpPr>
          <p:nvPr>
            <p:ph idx="1"/>
          </p:nvPr>
        </p:nvSpPr>
        <p:spPr>
          <a:xfrm>
            <a:off x="457200" y="1600200"/>
            <a:ext cx="3322712" cy="4876800"/>
          </a:xfrm>
        </p:spPr>
        <p:txBody>
          <a:bodyPr>
            <a:normAutofit fontScale="70000" lnSpcReduction="20000"/>
          </a:bodyPr>
          <a:lstStyle/>
          <a:p>
            <a:r>
              <a:rPr lang="id-ID" dirty="0"/>
              <a:t>class person merupakan generalisasi, class doctor dan class patient adalah spesialisasi. </a:t>
            </a:r>
            <a:endParaRPr lang="en-US" dirty="0"/>
          </a:p>
          <a:p>
            <a:r>
              <a:rPr lang="en-US" dirty="0"/>
              <a:t>c</a:t>
            </a:r>
            <a:r>
              <a:rPr lang="id-ID" dirty="0"/>
              <a:t>lass yang menjadi superclass (dalam hal ini adalah class person) dinamakan abstract class, sedangkan class yang menjadi subclass (class doctor dan class patient) dinamakan concrete class</a:t>
            </a:r>
            <a:endParaRPr lang="en-US" dirty="0"/>
          </a:p>
          <a:p>
            <a:endParaRPr lang="id-ID" dirty="0"/>
          </a:p>
        </p:txBody>
      </p:sp>
      <p:pic>
        <p:nvPicPr>
          <p:cNvPr id="4" name="Picture 3" descr="k.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3902558" y="1844824"/>
            <a:ext cx="5241442" cy="4659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46184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09600"/>
            <a:ext cx="4591397" cy="5217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55772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Simbol Class Diagram</a:t>
            </a:r>
            <a:endParaRPr lang="id-ID"/>
          </a:p>
        </p:txBody>
      </p:sp>
      <p:graphicFrame>
        <p:nvGraphicFramePr>
          <p:cNvPr id="4" name="Object 3"/>
          <p:cNvGraphicFramePr>
            <a:graphicFrameLocks noChangeAspect="1"/>
          </p:cNvGraphicFramePr>
          <p:nvPr>
            <p:extLst>
              <p:ext uri="{D42A27DB-BD31-4B8C-83A1-F6EECF244321}">
                <p14:modId xmlns:p14="http://schemas.microsoft.com/office/powerpoint/2010/main" val="2466342489"/>
              </p:ext>
            </p:extLst>
          </p:nvPr>
        </p:nvGraphicFramePr>
        <p:xfrm>
          <a:off x="1436688" y="1290638"/>
          <a:ext cx="6183312" cy="5395462"/>
        </p:xfrm>
        <a:graphic>
          <a:graphicData uri="http://schemas.openxmlformats.org/presentationml/2006/ole">
            <mc:AlternateContent xmlns:mc="http://schemas.openxmlformats.org/markup-compatibility/2006">
              <mc:Choice xmlns:v="urn:schemas-microsoft-com:vml" Requires="v">
                <p:oleObj spid="_x0000_s1055" name="Document" r:id="rId3" imgW="4038407" imgH="3521423" progId="Word.Document.12">
                  <p:embed/>
                </p:oleObj>
              </mc:Choice>
              <mc:Fallback>
                <p:oleObj name="Document" r:id="rId3" imgW="4038407" imgH="3521423" progId="Word.Document.12">
                  <p:embed/>
                  <p:pic>
                    <p:nvPicPr>
                      <p:cNvPr id="0" name=""/>
                      <p:cNvPicPr>
                        <a:picLocks noChangeAspect="1" noChangeArrowheads="1"/>
                      </p:cNvPicPr>
                      <p:nvPr/>
                    </p:nvPicPr>
                    <p:blipFill>
                      <a:blip r:embed="rId4"/>
                      <a:srcRect/>
                      <a:stretch>
                        <a:fillRect/>
                      </a:stretch>
                    </p:blipFill>
                    <p:spPr bwMode="auto">
                      <a:xfrm>
                        <a:off x="1436688" y="1290638"/>
                        <a:ext cx="6183312" cy="53954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287529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id-ID" smtClean="0"/>
              <a:t>Simbol (2)</a:t>
            </a:r>
            <a:endParaRPr lang="id-ID"/>
          </a:p>
        </p:txBody>
      </p:sp>
      <p:graphicFrame>
        <p:nvGraphicFramePr>
          <p:cNvPr id="4" name="Object 3"/>
          <p:cNvGraphicFramePr>
            <a:graphicFrameLocks noChangeAspect="1"/>
          </p:cNvGraphicFramePr>
          <p:nvPr>
            <p:extLst>
              <p:ext uri="{D42A27DB-BD31-4B8C-83A1-F6EECF244321}">
                <p14:modId xmlns:p14="http://schemas.microsoft.com/office/powerpoint/2010/main" val="489699123"/>
              </p:ext>
            </p:extLst>
          </p:nvPr>
        </p:nvGraphicFramePr>
        <p:xfrm>
          <a:off x="1257300" y="1524000"/>
          <a:ext cx="6988175" cy="4522788"/>
        </p:xfrm>
        <a:graphic>
          <a:graphicData uri="http://schemas.openxmlformats.org/presentationml/2006/ole">
            <mc:AlternateContent xmlns:mc="http://schemas.openxmlformats.org/markup-compatibility/2006">
              <mc:Choice xmlns:v="urn:schemas-microsoft-com:vml" Requires="v">
                <p:oleObj spid="_x0000_s2079" name="Document" r:id="rId3" imgW="4383850" imgH="2845554" progId="Word.Document.12">
                  <p:embed/>
                </p:oleObj>
              </mc:Choice>
              <mc:Fallback>
                <p:oleObj name="Document" r:id="rId3" imgW="4383850" imgH="2845554" progId="Word.Document.12">
                  <p:embed/>
                  <p:pic>
                    <p:nvPicPr>
                      <p:cNvPr id="0" name=""/>
                      <p:cNvPicPr>
                        <a:picLocks noChangeAspect="1" noChangeArrowheads="1"/>
                      </p:cNvPicPr>
                      <p:nvPr/>
                    </p:nvPicPr>
                    <p:blipFill>
                      <a:blip r:embed="rId4"/>
                      <a:srcRect/>
                      <a:stretch>
                        <a:fillRect/>
                      </a:stretch>
                    </p:blipFill>
                    <p:spPr bwMode="auto">
                      <a:xfrm>
                        <a:off x="1257300" y="1524000"/>
                        <a:ext cx="6988175" cy="452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900279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Contoh class diagram</a:t>
            </a:r>
            <a:endParaRPr lang="id-ID"/>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171"/>
          <a:stretch/>
        </p:blipFill>
        <p:spPr bwMode="auto">
          <a:xfrm>
            <a:off x="228600" y="1268362"/>
            <a:ext cx="8748241"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547841" y="1752600"/>
            <a:ext cx="2590800" cy="1676400"/>
          </a:xfrm>
        </p:spPr>
        <p:txBody>
          <a:bodyPr>
            <a:normAutofit/>
          </a:bodyPr>
          <a:lstStyle/>
          <a:p>
            <a:r>
              <a:rPr lang="id-ID" sz="1400" dirty="0"/>
              <a:t>Setiap diagram Class memiliki </a:t>
            </a:r>
            <a:r>
              <a:rPr lang="id-ID" sz="1400" i="1" dirty="0"/>
              <a:t>Class </a:t>
            </a:r>
            <a:r>
              <a:rPr lang="id-ID" sz="1400" dirty="0"/>
              <a:t>(kelas), </a:t>
            </a:r>
            <a:r>
              <a:rPr lang="id-ID" sz="1400" i="1" dirty="0"/>
              <a:t>association</a:t>
            </a:r>
            <a:r>
              <a:rPr lang="id-ID" sz="1400" dirty="0"/>
              <a:t>, </a:t>
            </a:r>
            <a:r>
              <a:rPr lang="id-ID" sz="1400" dirty="0" smtClean="0"/>
              <a:t>dan </a:t>
            </a:r>
            <a:r>
              <a:rPr lang="id-ID" sz="1400" i="1" dirty="0" smtClean="0"/>
              <a:t>multiplicity</a:t>
            </a:r>
            <a:r>
              <a:rPr lang="id-ID" sz="1400" dirty="0"/>
              <a:t>. Sedangkan </a:t>
            </a:r>
            <a:r>
              <a:rPr lang="id-ID" sz="1400" i="1" dirty="0"/>
              <a:t>navigability </a:t>
            </a:r>
            <a:r>
              <a:rPr lang="id-ID" sz="1400" dirty="0"/>
              <a:t>(alur arah) dan </a:t>
            </a:r>
            <a:r>
              <a:rPr lang="id-ID" sz="1400" i="1" dirty="0"/>
              <a:t>role </a:t>
            </a:r>
            <a:r>
              <a:rPr lang="id-ID" sz="1400" dirty="0"/>
              <a:t>(kegiatan</a:t>
            </a:r>
            <a:r>
              <a:rPr lang="id-ID" sz="1400" dirty="0" smtClean="0"/>
              <a:t>) merupakan </a:t>
            </a:r>
            <a:r>
              <a:rPr lang="id-ID" sz="1400" b="1" dirty="0"/>
              <a:t>optional </a:t>
            </a:r>
            <a:r>
              <a:rPr lang="id-ID" sz="1400" dirty="0"/>
              <a:t>(tidak diharuskan).</a:t>
            </a:r>
          </a:p>
          <a:p>
            <a:endParaRPr lang="id-ID" sz="1400" dirty="0"/>
          </a:p>
        </p:txBody>
      </p:sp>
    </p:spTree>
    <p:extLst>
      <p:ext uri="{BB962C8B-B14F-4D97-AF65-F5344CB8AC3E}">
        <p14:creationId xmlns:p14="http://schemas.microsoft.com/office/powerpoint/2010/main" val="4240918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Karakteristik Object</a:t>
            </a:r>
            <a:endParaRPr lang="id-ID"/>
          </a:p>
        </p:txBody>
      </p:sp>
      <p:sp>
        <p:nvSpPr>
          <p:cNvPr id="3" name="Content Placeholder 2"/>
          <p:cNvSpPr>
            <a:spLocks noGrp="1"/>
          </p:cNvSpPr>
          <p:nvPr>
            <p:ph idx="1"/>
          </p:nvPr>
        </p:nvSpPr>
        <p:spPr/>
        <p:txBody>
          <a:bodyPr>
            <a:normAutofit fontScale="85000" lnSpcReduction="10000"/>
          </a:bodyPr>
          <a:lstStyle/>
          <a:p>
            <a:pPr marL="457200" indent="-457200">
              <a:buFont typeface="+mj-lt"/>
              <a:buAutoNum type="arabicPeriod"/>
            </a:pPr>
            <a:r>
              <a:rPr lang="id-ID" b="1" smtClean="0"/>
              <a:t>State</a:t>
            </a:r>
            <a:r>
              <a:rPr lang="id-ID" b="1"/>
              <a:t>, </a:t>
            </a:r>
            <a:r>
              <a:rPr lang="id-ID"/>
              <a:t>merupakan </a:t>
            </a:r>
            <a:r>
              <a:rPr lang="id-ID" smtClean="0"/>
              <a:t>suatu </a:t>
            </a:r>
            <a:r>
              <a:rPr lang="id-ID"/>
              <a:t>kondisi / keadaan dari object yang mungkin ada. Status dari object akan berubah setiap waktu dan ditentukan oleh sejumlah property dan relasi dengan object lainnya. </a:t>
            </a:r>
            <a:endParaRPr lang="en-US"/>
          </a:p>
          <a:p>
            <a:pPr marL="457200" indent="-457200">
              <a:buFont typeface="+mj-lt"/>
              <a:buAutoNum type="arabicPeriod"/>
            </a:pPr>
            <a:r>
              <a:rPr lang="id-ID" b="1"/>
              <a:t>Behavior (sifat)</a:t>
            </a:r>
            <a:r>
              <a:rPr lang="id-ID"/>
              <a:t> menentukan bagaimana object merespon permintaan dari object lain dan melambangkan setiap hal yang dapat dilakukan. Sifat ini diimplementasikan dengan sejumlah operasi untuk object. </a:t>
            </a:r>
            <a:endParaRPr lang="en-US"/>
          </a:p>
          <a:p>
            <a:pPr marL="457200" indent="-457200">
              <a:buFont typeface="+mj-lt"/>
              <a:buAutoNum type="arabicPeriod"/>
            </a:pPr>
            <a:r>
              <a:rPr lang="id-ID" b="1"/>
              <a:t>Identity (identitas) </a:t>
            </a:r>
            <a:r>
              <a:rPr lang="id-ID"/>
              <a:t>artinya setiap object yang ada dalam suatu system adalah “unik”. </a:t>
            </a:r>
            <a:endParaRPr lang="en-US"/>
          </a:p>
          <a:p>
            <a:endParaRPr lang="id-ID"/>
          </a:p>
        </p:txBody>
      </p:sp>
    </p:spTree>
    <p:extLst>
      <p:ext uri="{BB962C8B-B14F-4D97-AF65-F5344CB8AC3E}">
        <p14:creationId xmlns:p14="http://schemas.microsoft.com/office/powerpoint/2010/main" val="14416251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Package Diagram</a:t>
            </a:r>
            <a:endParaRPr lang="id-ID"/>
          </a:p>
        </p:txBody>
      </p:sp>
      <p:sp>
        <p:nvSpPr>
          <p:cNvPr id="3" name="Content Placeholder 2"/>
          <p:cNvSpPr>
            <a:spLocks noGrp="1"/>
          </p:cNvSpPr>
          <p:nvPr>
            <p:ph idx="1"/>
          </p:nvPr>
        </p:nvSpPr>
        <p:spPr/>
        <p:txBody>
          <a:bodyPr>
            <a:normAutofit/>
          </a:bodyPr>
          <a:lstStyle/>
          <a:p>
            <a:r>
              <a:rPr lang="id-ID" sz="2400" dirty="0" smtClean="0"/>
              <a:t>Untuk </a:t>
            </a:r>
            <a:r>
              <a:rPr lang="id-ID" sz="2400" dirty="0"/>
              <a:t>mengatur pengorganisasian diagram Class yang </a:t>
            </a:r>
            <a:r>
              <a:rPr lang="id-ID" sz="2400" i="1" dirty="0"/>
              <a:t>kompleks</a:t>
            </a:r>
            <a:r>
              <a:rPr lang="id-ID" sz="2400" dirty="0" smtClean="0"/>
              <a:t>, </a:t>
            </a:r>
            <a:r>
              <a:rPr lang="sv-SE" sz="2400" dirty="0" smtClean="0"/>
              <a:t>dapat </a:t>
            </a:r>
            <a:r>
              <a:rPr lang="sv-SE" sz="2400" dirty="0"/>
              <a:t>dilakukan pengelompokan kelas-kelas berupa </a:t>
            </a:r>
            <a:r>
              <a:rPr lang="sv-SE" sz="2400" i="1" dirty="0"/>
              <a:t>packag</a:t>
            </a:r>
            <a:r>
              <a:rPr lang="sv-SE" sz="2400" dirty="0"/>
              <a:t>e (</a:t>
            </a:r>
            <a:r>
              <a:rPr lang="sv-SE" sz="2400" dirty="0" smtClean="0"/>
              <a:t>paket).</a:t>
            </a:r>
            <a:endParaRPr lang="sv-SE" sz="2400" dirty="0"/>
          </a:p>
          <a:p>
            <a:r>
              <a:rPr lang="id-ID" sz="2400" i="1" dirty="0"/>
              <a:t>Package </a:t>
            </a:r>
            <a:r>
              <a:rPr lang="id-ID" sz="2400" dirty="0"/>
              <a:t>adalah kumpulan elemen-elemen logika UML.</a:t>
            </a:r>
          </a:p>
          <a:p>
            <a:r>
              <a:rPr lang="id-ID" sz="2400" dirty="0"/>
              <a:t>Gambar di bawah ini mengenai model bisnis dengan </a:t>
            </a:r>
            <a:r>
              <a:rPr lang="id-ID" sz="2400" dirty="0" smtClean="0"/>
              <a:t>pengelompokan kelas-kelas </a:t>
            </a:r>
            <a:r>
              <a:rPr lang="id-ID" sz="2400" dirty="0"/>
              <a:t>dalam bentuk paket-paket :</a:t>
            </a:r>
          </a:p>
          <a:p>
            <a:endParaRPr lang="id-ID" sz="2400" dirty="0"/>
          </a:p>
          <a:p>
            <a:endParaRPr lang="id-ID" sz="2400"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8802"/>
          <a:stretch/>
        </p:blipFill>
        <p:spPr bwMode="auto">
          <a:xfrm>
            <a:off x="2286000" y="3962400"/>
            <a:ext cx="60647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1124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Case (1) : Perpustakaan</a:t>
            </a:r>
            <a:endParaRPr lang="id-ID"/>
          </a:p>
        </p:txBody>
      </p:sp>
      <p:pic>
        <p:nvPicPr>
          <p:cNvPr id="4" name="Picture 3"/>
          <p:cNvPicPr/>
          <p:nvPr/>
        </p:nvPicPr>
        <p:blipFill rotWithShape="1">
          <a:blip r:embed="rId2"/>
          <a:srcRect l="6401" r="12180" b="9490"/>
          <a:stretch/>
        </p:blipFill>
        <p:spPr bwMode="auto">
          <a:xfrm>
            <a:off x="609600" y="1295400"/>
            <a:ext cx="7964130" cy="5229200"/>
          </a:xfrm>
          <a:prstGeom prst="rect">
            <a:avLst/>
          </a:prstGeom>
          <a:noFill/>
          <a:ln w="9525">
            <a:noFill/>
            <a:miter lim="800000"/>
            <a:headEnd/>
            <a:tailEnd/>
          </a:ln>
        </p:spPr>
      </p:pic>
    </p:spTree>
    <p:extLst>
      <p:ext uri="{BB962C8B-B14F-4D97-AF65-F5344CB8AC3E}">
        <p14:creationId xmlns:p14="http://schemas.microsoft.com/office/powerpoint/2010/main" val="28689953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ass Diagram Perpus.jpg"/>
          <p:cNvPicPr/>
          <p:nvPr/>
        </p:nvPicPr>
        <p:blipFill>
          <a:blip r:embed="rId2"/>
          <a:srcRect l="4154" t="7447" r="17222" b="5851"/>
          <a:stretch>
            <a:fillRect/>
          </a:stretch>
        </p:blipFill>
        <p:spPr bwMode="auto">
          <a:xfrm>
            <a:off x="304800" y="304800"/>
            <a:ext cx="8305800" cy="6400800"/>
          </a:xfrm>
          <a:prstGeom prst="rect">
            <a:avLst/>
          </a:prstGeom>
          <a:noFill/>
          <a:ln w="9525">
            <a:noFill/>
            <a:miter lim="800000"/>
            <a:headEnd/>
            <a:tailEnd/>
          </a:ln>
        </p:spPr>
      </p:pic>
    </p:spTree>
    <p:extLst>
      <p:ext uri="{BB962C8B-B14F-4D97-AF65-F5344CB8AC3E}">
        <p14:creationId xmlns:p14="http://schemas.microsoft.com/office/powerpoint/2010/main" val="4918148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lstStyle/>
          <a:p>
            <a:r>
              <a:rPr lang="en-US" dirty="0" err="1" smtClean="0"/>
              <a:t>Ujian</a:t>
            </a:r>
            <a:r>
              <a:rPr lang="en-US" dirty="0" smtClean="0"/>
              <a:t> MID APBO</a:t>
            </a:r>
            <a:br>
              <a:rPr lang="en-US" dirty="0" smtClean="0"/>
            </a:br>
            <a:r>
              <a:rPr lang="en-US" dirty="0" err="1" smtClean="0"/>
              <a:t>Kamis</a:t>
            </a:r>
            <a:r>
              <a:rPr lang="en-US" dirty="0" smtClean="0"/>
              <a:t>/5 </a:t>
            </a:r>
            <a:r>
              <a:rPr lang="en-US" dirty="0" err="1" smtClean="0"/>
              <a:t>Juni</a:t>
            </a:r>
            <a:r>
              <a:rPr lang="en-US" dirty="0" smtClean="0"/>
              <a:t> 2014</a:t>
            </a:r>
            <a:br>
              <a:rPr lang="en-US" dirty="0" smtClean="0"/>
            </a:br>
            <a:r>
              <a:rPr lang="en-US" dirty="0" err="1" smtClean="0"/>
              <a:t>Materi</a:t>
            </a:r>
            <a:r>
              <a:rPr lang="en-US" dirty="0" smtClean="0"/>
              <a:t>:</a:t>
            </a:r>
            <a:br>
              <a:rPr lang="en-US" dirty="0" smtClean="0"/>
            </a:br>
            <a:r>
              <a:rPr lang="en-US" dirty="0" smtClean="0"/>
              <a:t>Use Case</a:t>
            </a:r>
            <a:r>
              <a:rPr lang="en-US" smtClean="0"/>
              <a:t/>
            </a:r>
            <a:br>
              <a:rPr lang="en-US" smtClean="0"/>
            </a:br>
            <a:r>
              <a:rPr lang="en-US" smtClean="0"/>
              <a:t>|</a:t>
            </a:r>
            <a:br>
              <a:rPr lang="en-US" smtClean="0"/>
            </a:br>
            <a:r>
              <a:rPr lang="en-US"/>
              <a:t>v</a:t>
            </a:r>
            <a:r>
              <a:rPr lang="en-US" dirty="0" smtClean="0"/>
              <a:t/>
            </a:r>
            <a:br>
              <a:rPr lang="en-US" dirty="0" smtClean="0"/>
            </a:br>
            <a:r>
              <a:rPr lang="en-US" smtClean="0"/>
              <a:t>Class Diagram</a:t>
            </a:r>
            <a:endParaRPr lang="en-US" dirty="0"/>
          </a:p>
        </p:txBody>
      </p:sp>
    </p:spTree>
    <p:extLst>
      <p:ext uri="{BB962C8B-B14F-4D97-AF65-F5344CB8AC3E}">
        <p14:creationId xmlns:p14="http://schemas.microsoft.com/office/powerpoint/2010/main" val="583589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Cara menemukan Object</a:t>
            </a:r>
            <a:endParaRPr lang="id-ID"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marL="457200" indent="-457200">
              <a:buFont typeface="+mj-lt"/>
              <a:buAutoNum type="arabicPeriod"/>
              <a:defRPr/>
            </a:pPr>
            <a:r>
              <a:rPr lang="sv-SE" sz="2800" dirty="0" smtClean="0"/>
              <a:t>Pengelompokan </a:t>
            </a:r>
            <a:r>
              <a:rPr lang="sv-SE" sz="2800" dirty="0"/>
              <a:t>berdasarkan kata/frasa benda pada </a:t>
            </a:r>
            <a:r>
              <a:rPr lang="en-US" sz="2800" dirty="0" err="1"/>
              <a:t>skenario</a:t>
            </a:r>
            <a:r>
              <a:rPr lang="en-US" sz="2800" dirty="0"/>
              <a:t> / </a:t>
            </a:r>
            <a:r>
              <a:rPr lang="en-US" sz="2800" dirty="0" err="1"/>
              <a:t>dokumentasi</a:t>
            </a:r>
            <a:r>
              <a:rPr lang="en-US" sz="2800" dirty="0"/>
              <a:t> use case</a:t>
            </a:r>
          </a:p>
          <a:p>
            <a:pPr marL="514350" indent="-514350">
              <a:buFont typeface="+mj-lt"/>
              <a:buAutoNum type="arabicPeriod"/>
              <a:defRPr/>
            </a:pPr>
            <a:r>
              <a:rPr lang="en-US" sz="2800" dirty="0" err="1" smtClean="0"/>
              <a:t>Berdasarkan</a:t>
            </a:r>
            <a:r>
              <a:rPr lang="en-US" sz="2800" dirty="0" smtClean="0"/>
              <a:t> </a:t>
            </a:r>
            <a:r>
              <a:rPr lang="en-US" sz="2800" dirty="0" err="1"/>
              <a:t>daftar</a:t>
            </a:r>
            <a:r>
              <a:rPr lang="en-US" sz="2800" dirty="0"/>
              <a:t> </a:t>
            </a:r>
            <a:r>
              <a:rPr lang="en-US" sz="2800" dirty="0" err="1"/>
              <a:t>kategori</a:t>
            </a:r>
            <a:r>
              <a:rPr lang="en-US" sz="2800" dirty="0"/>
              <a:t> </a:t>
            </a:r>
            <a:r>
              <a:rPr lang="en-US" sz="2800" dirty="0" err="1"/>
              <a:t>objek</a:t>
            </a:r>
            <a:r>
              <a:rPr lang="en-US" sz="2800" dirty="0"/>
              <a:t>, </a:t>
            </a:r>
            <a:r>
              <a:rPr lang="en-US" sz="2800" dirty="0" err="1"/>
              <a:t>antara</a:t>
            </a:r>
            <a:r>
              <a:rPr lang="en-US" sz="2800" dirty="0"/>
              <a:t> lain:</a:t>
            </a:r>
          </a:p>
          <a:p>
            <a:pPr lvl="1">
              <a:defRPr/>
            </a:pPr>
            <a:r>
              <a:rPr lang="en-US" dirty="0" err="1" smtClean="0"/>
              <a:t>Objek</a:t>
            </a:r>
            <a:r>
              <a:rPr lang="en-US" dirty="0" smtClean="0"/>
              <a:t> </a:t>
            </a:r>
            <a:r>
              <a:rPr lang="en-US" dirty="0" err="1" smtClean="0"/>
              <a:t>fisik</a:t>
            </a:r>
            <a:r>
              <a:rPr lang="id-ID" dirty="0" smtClean="0"/>
              <a:t> : </a:t>
            </a:r>
            <a:r>
              <a:rPr lang="en-US" dirty="0" err="1" smtClean="0"/>
              <a:t>pesawatTelepon</a:t>
            </a:r>
            <a:endParaRPr lang="en-US" dirty="0"/>
          </a:p>
          <a:p>
            <a:pPr lvl="1">
              <a:defRPr/>
            </a:pPr>
            <a:r>
              <a:rPr lang="en-US" dirty="0" err="1" smtClean="0"/>
              <a:t>Spesifikasi</a:t>
            </a:r>
            <a:r>
              <a:rPr lang="en-US" dirty="0" smtClean="0"/>
              <a:t>/</a:t>
            </a:r>
            <a:r>
              <a:rPr lang="en-US" dirty="0" err="1" smtClean="0"/>
              <a:t>rancangan</a:t>
            </a:r>
            <a:r>
              <a:rPr lang="en-US" dirty="0" smtClean="0"/>
              <a:t>/</a:t>
            </a:r>
            <a:r>
              <a:rPr lang="en-US" dirty="0" err="1" smtClean="0"/>
              <a:t>deskripsi</a:t>
            </a:r>
            <a:r>
              <a:rPr lang="id-ID" dirty="0" smtClean="0"/>
              <a:t> : </a:t>
            </a:r>
            <a:r>
              <a:rPr lang="en-US" dirty="0" err="1" smtClean="0"/>
              <a:t>deskripsiPesawat</a:t>
            </a:r>
            <a:endParaRPr lang="en-US" dirty="0"/>
          </a:p>
          <a:p>
            <a:pPr lvl="1">
              <a:defRPr/>
            </a:pPr>
            <a:r>
              <a:rPr lang="en-US" dirty="0" err="1" smtClean="0"/>
              <a:t>Tempat</a:t>
            </a:r>
            <a:r>
              <a:rPr lang="id-ID" dirty="0" smtClean="0"/>
              <a:t> : </a:t>
            </a:r>
            <a:r>
              <a:rPr lang="en-US" dirty="0" err="1" smtClean="0"/>
              <a:t>gudang</a:t>
            </a:r>
            <a:endParaRPr lang="en-US" dirty="0"/>
          </a:p>
          <a:p>
            <a:pPr lvl="1">
              <a:defRPr/>
            </a:pPr>
            <a:r>
              <a:rPr lang="en-US" dirty="0" err="1" smtClean="0"/>
              <a:t>Transaksi</a:t>
            </a:r>
            <a:r>
              <a:rPr lang="id-ID" dirty="0" smtClean="0"/>
              <a:t> : </a:t>
            </a:r>
            <a:r>
              <a:rPr lang="en-US" dirty="0" err="1" smtClean="0"/>
              <a:t>penjualan</a:t>
            </a:r>
            <a:endParaRPr lang="id-ID" dirty="0" smtClean="0"/>
          </a:p>
          <a:p>
            <a:pPr lvl="1"/>
            <a:r>
              <a:rPr lang="en-US" dirty="0" err="1"/>
              <a:t>Butir</a:t>
            </a:r>
            <a:r>
              <a:rPr lang="en-US" dirty="0"/>
              <a:t> yang </a:t>
            </a:r>
            <a:r>
              <a:rPr lang="en-US" dirty="0" err="1"/>
              <a:t>terlibat</a:t>
            </a:r>
            <a:r>
              <a:rPr lang="en-US" dirty="0"/>
              <a:t> </a:t>
            </a:r>
            <a:r>
              <a:rPr lang="en-US" dirty="0" err="1"/>
              <a:t>pada</a:t>
            </a:r>
            <a:r>
              <a:rPr lang="en-US" dirty="0"/>
              <a:t> </a:t>
            </a:r>
            <a:r>
              <a:rPr lang="en-US" dirty="0" err="1"/>
              <a:t>transaksi</a:t>
            </a:r>
            <a:r>
              <a:rPr lang="id-ID" dirty="0"/>
              <a:t> : </a:t>
            </a:r>
            <a:r>
              <a:rPr lang="en-US" dirty="0" err="1"/>
              <a:t>barang</a:t>
            </a:r>
            <a:r>
              <a:rPr lang="en-US" dirty="0"/>
              <a:t> </a:t>
            </a:r>
            <a:r>
              <a:rPr lang="en-US" dirty="0" err="1"/>
              <a:t>jualan</a:t>
            </a:r>
            <a:endParaRPr lang="en-US" dirty="0"/>
          </a:p>
          <a:p>
            <a:pPr lvl="1"/>
            <a:r>
              <a:rPr lang="en-US" dirty="0" err="1"/>
              <a:t>Peran</a:t>
            </a:r>
            <a:r>
              <a:rPr lang="id-ID" dirty="0"/>
              <a:t> : </a:t>
            </a:r>
            <a:r>
              <a:rPr lang="en-US" dirty="0" err="1"/>
              <a:t>pelanggan</a:t>
            </a:r>
            <a:endParaRPr lang="en-US" dirty="0"/>
          </a:p>
          <a:p>
            <a:pPr lvl="1"/>
            <a:r>
              <a:rPr lang="en-US" dirty="0" err="1"/>
              <a:t>Wadah</a:t>
            </a:r>
            <a:r>
              <a:rPr lang="id-ID" dirty="0"/>
              <a:t> : </a:t>
            </a:r>
            <a:r>
              <a:rPr lang="en-US" dirty="0" err="1"/>
              <a:t>pesawatTerbang</a:t>
            </a:r>
            <a:endParaRPr lang="en-US" dirty="0"/>
          </a:p>
          <a:p>
            <a:pPr lvl="1"/>
            <a:r>
              <a:rPr lang="en-US" dirty="0"/>
              <a:t>Benda yang </a:t>
            </a:r>
            <a:r>
              <a:rPr lang="en-US" dirty="0" err="1"/>
              <a:t>diwadahi</a:t>
            </a:r>
            <a:r>
              <a:rPr lang="id-ID" dirty="0"/>
              <a:t> : </a:t>
            </a:r>
            <a:r>
              <a:rPr lang="en-US" dirty="0" err="1"/>
              <a:t>penumpang</a:t>
            </a:r>
            <a:endParaRPr lang="en-US" dirty="0"/>
          </a:p>
          <a:p>
            <a:endParaRPr lang="id-ID" dirty="0"/>
          </a:p>
        </p:txBody>
      </p:sp>
    </p:spTree>
    <p:extLst>
      <p:ext uri="{BB962C8B-B14F-4D97-AF65-F5344CB8AC3E}">
        <p14:creationId xmlns:p14="http://schemas.microsoft.com/office/powerpoint/2010/main" val="292123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Cara menemukan </a:t>
            </a:r>
            <a:r>
              <a:rPr lang="id-ID" dirty="0" smtClean="0"/>
              <a:t>Object</a:t>
            </a:r>
            <a:r>
              <a:rPr lang="en-US" dirty="0" smtClean="0"/>
              <a:t> [</a:t>
            </a:r>
            <a:r>
              <a:rPr lang="en-US" dirty="0" err="1" smtClean="0"/>
              <a:t>lanj</a:t>
            </a:r>
            <a:r>
              <a:rPr lang="en-US" dirty="0" smtClean="0"/>
              <a:t>.]</a:t>
            </a:r>
            <a:endParaRPr lang="id-ID" dirty="0"/>
          </a:p>
        </p:txBody>
      </p:sp>
      <p:sp>
        <p:nvSpPr>
          <p:cNvPr id="3" name="Content Placeholder 2"/>
          <p:cNvSpPr>
            <a:spLocks noGrp="1"/>
          </p:cNvSpPr>
          <p:nvPr>
            <p:ph idx="1"/>
          </p:nvPr>
        </p:nvSpPr>
        <p:spPr/>
        <p:txBody>
          <a:bodyPr>
            <a:normAutofit/>
          </a:bodyPr>
          <a:lstStyle/>
          <a:p>
            <a:r>
              <a:rPr lang="en-US" smtClean="0"/>
              <a:t>Organisasi</a:t>
            </a:r>
            <a:r>
              <a:rPr lang="id-ID" smtClean="0"/>
              <a:t> : </a:t>
            </a:r>
            <a:r>
              <a:rPr lang="en-US" smtClean="0"/>
              <a:t>departemen</a:t>
            </a:r>
            <a:endParaRPr lang="en-US"/>
          </a:p>
          <a:p>
            <a:r>
              <a:rPr lang="en-US" smtClean="0"/>
              <a:t>Kejadian</a:t>
            </a:r>
            <a:r>
              <a:rPr lang="id-ID" smtClean="0"/>
              <a:t> : </a:t>
            </a:r>
            <a:r>
              <a:rPr lang="en-US" smtClean="0"/>
              <a:t>pendaratan</a:t>
            </a:r>
            <a:endParaRPr lang="en-US"/>
          </a:p>
          <a:p>
            <a:r>
              <a:rPr lang="en-US" smtClean="0"/>
              <a:t>Proses</a:t>
            </a:r>
            <a:r>
              <a:rPr lang="id-ID" smtClean="0"/>
              <a:t> : </a:t>
            </a:r>
            <a:r>
              <a:rPr lang="en-US" smtClean="0"/>
              <a:t>reservasi</a:t>
            </a:r>
            <a:endParaRPr lang="en-US"/>
          </a:p>
          <a:p>
            <a:r>
              <a:rPr lang="en-US" smtClean="0"/>
              <a:t>Aturan </a:t>
            </a:r>
            <a:r>
              <a:rPr lang="en-US"/>
              <a:t>atau </a:t>
            </a:r>
            <a:r>
              <a:rPr lang="en-US" smtClean="0"/>
              <a:t>kebijakan</a:t>
            </a:r>
            <a:r>
              <a:rPr lang="id-ID" smtClean="0"/>
              <a:t> : </a:t>
            </a:r>
            <a:r>
              <a:rPr lang="en-US" smtClean="0"/>
              <a:t>aturanDiskon</a:t>
            </a:r>
            <a:endParaRPr lang="en-US"/>
          </a:p>
          <a:p>
            <a:r>
              <a:rPr lang="en-US" smtClean="0"/>
              <a:t>Katalog </a:t>
            </a:r>
            <a:r>
              <a:rPr lang="en-US"/>
              <a:t>atau </a:t>
            </a:r>
            <a:r>
              <a:rPr lang="en-US" smtClean="0"/>
              <a:t>rujukan</a:t>
            </a:r>
            <a:r>
              <a:rPr lang="id-ID" smtClean="0"/>
              <a:t> : </a:t>
            </a:r>
            <a:r>
              <a:rPr lang="en-US" smtClean="0"/>
              <a:t>daftarPelanggan</a:t>
            </a:r>
            <a:endParaRPr lang="en-US"/>
          </a:p>
          <a:p>
            <a:endParaRPr lang="en-US"/>
          </a:p>
          <a:p>
            <a:endParaRPr lang="id-ID"/>
          </a:p>
        </p:txBody>
      </p:sp>
    </p:spTree>
    <p:extLst>
      <p:ext uri="{BB962C8B-B14F-4D97-AF65-F5344CB8AC3E}">
        <p14:creationId xmlns:p14="http://schemas.microsoft.com/office/powerpoint/2010/main" val="1153291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Candidate Class</a:t>
            </a:r>
            <a:endParaRPr lang="id-ID"/>
          </a:p>
        </p:txBody>
      </p:sp>
      <p:sp>
        <p:nvSpPr>
          <p:cNvPr id="3" name="Content Placeholder 2"/>
          <p:cNvSpPr>
            <a:spLocks noGrp="1"/>
          </p:cNvSpPr>
          <p:nvPr>
            <p:ph idx="1"/>
          </p:nvPr>
        </p:nvSpPr>
        <p:spPr>
          <a:xfrm>
            <a:off x="457200" y="1219200"/>
            <a:ext cx="8229600" cy="4906963"/>
          </a:xfrm>
        </p:spPr>
        <p:txBody>
          <a:bodyPr>
            <a:normAutofit/>
          </a:bodyPr>
          <a:lstStyle/>
          <a:p>
            <a:r>
              <a:rPr lang="id-ID" sz="2800" i="1" dirty="0"/>
              <a:t>Candidate class </a:t>
            </a:r>
            <a:r>
              <a:rPr lang="id-ID" sz="2800" dirty="0"/>
              <a:t>dapat kita tentukan dengan melihat skenario use case yang telah kita buat. Candidate class tersebut dapat diambil dari kata benda yang muncul pada skenario use case</a:t>
            </a:r>
            <a:r>
              <a:rPr lang="en-US" sz="2800" dirty="0"/>
              <a:t>.</a:t>
            </a:r>
          </a:p>
          <a:p>
            <a:endParaRPr lang="id-ID" sz="2800" dirty="0"/>
          </a:p>
        </p:txBody>
      </p:sp>
      <p:pic>
        <p:nvPicPr>
          <p:cNvPr id="4" name="Picture 3" descr="candida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200400"/>
            <a:ext cx="4362976"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218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Class</a:t>
            </a:r>
            <a:endParaRPr lang="id-ID"/>
          </a:p>
        </p:txBody>
      </p:sp>
      <p:sp>
        <p:nvSpPr>
          <p:cNvPr id="3" name="Content Placeholder 2"/>
          <p:cNvSpPr>
            <a:spLocks noGrp="1"/>
          </p:cNvSpPr>
          <p:nvPr>
            <p:ph idx="1"/>
          </p:nvPr>
        </p:nvSpPr>
        <p:spPr/>
        <p:txBody>
          <a:bodyPr/>
          <a:lstStyle/>
          <a:p>
            <a:r>
              <a:rPr lang="id-ID" b="1"/>
              <a:t>Class </a:t>
            </a:r>
            <a:r>
              <a:rPr lang="id-ID"/>
              <a:t>adalah deskripsi sekelompok </a:t>
            </a:r>
            <a:r>
              <a:rPr lang="id-ID" i="1"/>
              <a:t>object </a:t>
            </a:r>
            <a:r>
              <a:rPr lang="id-ID"/>
              <a:t>dari property (atribut), sifat (operasi), relasi antar </a:t>
            </a:r>
            <a:r>
              <a:rPr lang="id-ID" i="1"/>
              <a:t>object </a:t>
            </a:r>
            <a:r>
              <a:rPr lang="id-ID"/>
              <a:t>dan </a:t>
            </a:r>
            <a:r>
              <a:rPr lang="id-ID" smtClean="0"/>
              <a:t>semantik </a:t>
            </a:r>
            <a:r>
              <a:rPr lang="id-ID"/>
              <a:t>yang umum. </a:t>
            </a:r>
            <a:endParaRPr lang="en-US"/>
          </a:p>
          <a:p>
            <a:r>
              <a:rPr lang="id-ID" i="1"/>
              <a:t>class</a:t>
            </a:r>
            <a:r>
              <a:rPr lang="id-ID"/>
              <a:t> merupakan </a:t>
            </a:r>
            <a:r>
              <a:rPr lang="id-ID" i="1"/>
              <a:t>blueprint</a:t>
            </a:r>
            <a:r>
              <a:rPr lang="id-ID"/>
              <a:t> / </a:t>
            </a:r>
            <a:r>
              <a:rPr lang="id-ID" i="1"/>
              <a:t>template </a:t>
            </a:r>
            <a:r>
              <a:rPr lang="id-ID"/>
              <a:t>/ cetakan dari satu atau lebih </a:t>
            </a:r>
            <a:r>
              <a:rPr lang="id-ID" i="1"/>
              <a:t>object</a:t>
            </a:r>
            <a:r>
              <a:rPr lang="id-ID"/>
              <a:t>. </a:t>
            </a:r>
            <a:endParaRPr lang="en-US"/>
          </a:p>
          <a:p>
            <a:r>
              <a:rPr lang="id-ID"/>
              <a:t>Setiap </a:t>
            </a:r>
            <a:r>
              <a:rPr lang="id-ID" i="1"/>
              <a:t>object </a:t>
            </a:r>
            <a:r>
              <a:rPr lang="id-ID"/>
              <a:t>merupakan contoh dari beberapa </a:t>
            </a:r>
            <a:r>
              <a:rPr lang="id-ID" i="1"/>
              <a:t>class </a:t>
            </a:r>
            <a:r>
              <a:rPr lang="id-ID"/>
              <a:t>dan </a:t>
            </a:r>
            <a:r>
              <a:rPr lang="id-ID" i="1"/>
              <a:t>object </a:t>
            </a:r>
            <a:r>
              <a:rPr lang="id-ID"/>
              <a:t>tidak dapat menjadi contoh lebih dari satu </a:t>
            </a:r>
            <a:r>
              <a:rPr lang="id-ID" i="1"/>
              <a:t>class</a:t>
            </a:r>
            <a:r>
              <a:rPr lang="id-ID"/>
              <a:t>. </a:t>
            </a:r>
            <a:endParaRPr lang="en-US"/>
          </a:p>
          <a:p>
            <a:endParaRPr lang="id-ID"/>
          </a:p>
        </p:txBody>
      </p:sp>
    </p:spTree>
    <p:extLst>
      <p:ext uri="{BB962C8B-B14F-4D97-AF65-F5344CB8AC3E}">
        <p14:creationId xmlns:p14="http://schemas.microsoft.com/office/powerpoint/2010/main" val="3128834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2228</Words>
  <Application>Microsoft Office PowerPoint</Application>
  <PresentationFormat>On-screen Show (4:3)</PresentationFormat>
  <Paragraphs>170</Paragraphs>
  <Slides>53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Office Theme</vt:lpstr>
      <vt:lpstr>Document</vt:lpstr>
      <vt:lpstr>Class Diagram</vt:lpstr>
      <vt:lpstr>Class Diagram</vt:lpstr>
      <vt:lpstr>Class Diagram [Lanjut]</vt:lpstr>
      <vt:lpstr>Object</vt:lpstr>
      <vt:lpstr>Karakteristik Object</vt:lpstr>
      <vt:lpstr>Cara menemukan Object</vt:lpstr>
      <vt:lpstr>Cara menemukan Object [lanj.]</vt:lpstr>
      <vt:lpstr>Candidate Class</vt:lpstr>
      <vt:lpstr>Class</vt:lpstr>
      <vt:lpstr>Notasi Class</vt:lpstr>
      <vt:lpstr>Struktur Class</vt:lpstr>
      <vt:lpstr>Instance</vt:lpstr>
      <vt:lpstr>Penamaan Class</vt:lpstr>
      <vt:lpstr>Contoh penamaan Class</vt:lpstr>
      <vt:lpstr>Attribute</vt:lpstr>
      <vt:lpstr>Cara menemukan atribut</vt:lpstr>
      <vt:lpstr>Methods / Operasi</vt:lpstr>
      <vt:lpstr>Visibility / Sifat Class</vt:lpstr>
      <vt:lpstr>Contoh sifat Class</vt:lpstr>
      <vt:lpstr>Menggambar Class</vt:lpstr>
      <vt:lpstr>Stereotype Class</vt:lpstr>
      <vt:lpstr>Boundary Class</vt:lpstr>
      <vt:lpstr>PowerPoint Presentation</vt:lpstr>
      <vt:lpstr>Entity Class</vt:lpstr>
      <vt:lpstr>PowerPoint Presentation</vt:lpstr>
      <vt:lpstr>Control Class</vt:lpstr>
      <vt:lpstr>PowerPoint Presentation</vt:lpstr>
      <vt:lpstr>Relationship</vt:lpstr>
      <vt:lpstr>Bentuk Relationships</vt:lpstr>
      <vt:lpstr>Asosiasi</vt:lpstr>
      <vt:lpstr>Asosiasi  Uni-directional</vt:lpstr>
      <vt:lpstr>Asosiasi  Bi-directional</vt:lpstr>
      <vt:lpstr>Asosiasi</vt:lpstr>
      <vt:lpstr>Aggregation</vt:lpstr>
      <vt:lpstr>PowerPoint Presentation</vt:lpstr>
      <vt:lpstr>PowerPoint Presentation</vt:lpstr>
      <vt:lpstr>Multiplicity</vt:lpstr>
      <vt:lpstr>Multiplicity</vt:lpstr>
      <vt:lpstr>PowerPoint Presentation</vt:lpstr>
      <vt:lpstr>Dependency</vt:lpstr>
      <vt:lpstr>PowerPoint Presentation</vt:lpstr>
      <vt:lpstr>Inheritance</vt:lpstr>
      <vt:lpstr>Generalization</vt:lpstr>
      <vt:lpstr>PowerPoint Presentation</vt:lpstr>
      <vt:lpstr>Abstract dan Concrete Class</vt:lpstr>
      <vt:lpstr>PowerPoint Presentation</vt:lpstr>
      <vt:lpstr>Simbol Class Diagram</vt:lpstr>
      <vt:lpstr>Simbol (2)</vt:lpstr>
      <vt:lpstr>Contoh class diagram</vt:lpstr>
      <vt:lpstr>Package Diagram</vt:lpstr>
      <vt:lpstr>Case (1) : Perpustakaan</vt:lpstr>
      <vt:lpstr>PowerPoint Presentation</vt:lpstr>
      <vt:lpstr>Ujian MID APBO Kamis/5 Juni 2014 Materi: Use Case | v Class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dc:title>
  <dc:creator>lenovo</dc:creator>
  <cp:lastModifiedBy>lenovo</cp:lastModifiedBy>
  <cp:revision>28</cp:revision>
  <dcterms:created xsi:type="dcterms:W3CDTF">2006-08-16T00:00:00Z</dcterms:created>
  <dcterms:modified xsi:type="dcterms:W3CDTF">2014-05-22T13:35:00Z</dcterms:modified>
</cp:coreProperties>
</file>