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76" r:id="rId17"/>
    <p:sldId id="277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9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F31F1AA-EB4F-4EF6-B368-46C4FE214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ghgfhjghj</a:t>
            </a:r>
          </a:p>
        </p:txBody>
      </p:sp>
    </p:spTree>
    <p:extLst>
      <p:ext uri="{BB962C8B-B14F-4D97-AF65-F5344CB8AC3E}">
        <p14:creationId xmlns:p14="http://schemas.microsoft.com/office/powerpoint/2010/main" val="3844387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0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0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3350"/>
            <a:ext cx="4038600" cy="2190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3350"/>
            <a:ext cx="4038600" cy="2190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D31E047-6D93-4EFF-B46C-14B8A72563A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ghgfhjghj</a:t>
            </a:r>
          </a:p>
        </p:txBody>
      </p:sp>
    </p:spTree>
    <p:extLst>
      <p:ext uri="{BB962C8B-B14F-4D97-AF65-F5344CB8AC3E}">
        <p14:creationId xmlns:p14="http://schemas.microsoft.com/office/powerpoint/2010/main" val="94601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emf"/><Relationship Id="rId11" Type="http://schemas.openxmlformats.org/officeDocument/2006/relationships/image" Target="../media/image15.e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2.emf"/><Relationship Id="rId9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jpeg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8077200" cy="3352800"/>
          </a:xfrm>
        </p:spPr>
        <p:txBody>
          <a:bodyPr>
            <a:normAutofit/>
          </a:bodyPr>
          <a:lstStyle/>
          <a:p>
            <a:r>
              <a:rPr lang="en-US" dirty="0" smtClean="0"/>
              <a:t>(1) Collaboration/Communication</a:t>
            </a:r>
            <a:br>
              <a:rPr lang="en-US" dirty="0" smtClean="0"/>
            </a:br>
            <a:r>
              <a:rPr lang="en-US" dirty="0" smtClean="0"/>
              <a:t>(2) State Machine</a:t>
            </a:r>
            <a:br>
              <a:rPr lang="en-US" dirty="0" smtClean="0"/>
            </a:br>
            <a:r>
              <a:rPr lang="en-US" dirty="0" smtClean="0"/>
              <a:t>(3) Interaction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3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/>
              <a:t>Sequence Diagram</a:t>
            </a:r>
            <a:endParaRPr lang="id-ID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3568" y="2276872"/>
            <a:ext cx="7772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6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552" y="2132856"/>
            <a:ext cx="7772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3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smtClean="0"/>
              <a:t>Collaboration</a:t>
            </a:r>
          </a:p>
          <a:p>
            <a:pPr marL="0" indent="0">
              <a:buNone/>
            </a:pPr>
            <a:r>
              <a:rPr lang="id-ID" smtClean="0"/>
              <a:t>Diagram</a:t>
            </a:r>
            <a:endParaRPr lang="id-ID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11760" y="1484784"/>
            <a:ext cx="60452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8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</a:t>
            </a:r>
            <a:r>
              <a:rPr lang="en-US" dirty="0" smtClean="0"/>
              <a:t>2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id-ID" dirty="0" smtClean="0"/>
              <a:t>Sequence Diagram</a:t>
            </a:r>
            <a:endParaRPr lang="id-ID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951912" cy="5350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501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990600"/>
            <a:ext cx="7696200" cy="5135563"/>
          </a:xfrm>
        </p:spPr>
        <p:txBody>
          <a:bodyPr/>
          <a:lstStyle/>
          <a:p>
            <a:r>
              <a:rPr lang="id-ID" dirty="0" smtClean="0"/>
              <a:t>Collaboration Diagram</a:t>
            </a:r>
            <a:endParaRPr lang="id-ID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77" y="1447800"/>
            <a:ext cx="77724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65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304800" y="2286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 b="1" dirty="0"/>
              <a:t>State Machine Diagram </a:t>
            </a:r>
            <a:endParaRPr lang="en-US" sz="3200" b="1" dirty="0" smtClean="0"/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 b="1" dirty="0" smtClean="0"/>
              <a:t>(</a:t>
            </a:r>
            <a:r>
              <a:rPr lang="en-US" sz="3200" b="1" dirty="0" err="1"/>
              <a:t>Statechart</a:t>
            </a:r>
            <a:r>
              <a:rPr lang="en-US" sz="3200" b="1" dirty="0"/>
              <a:t> diagram in </a:t>
            </a:r>
            <a:r>
              <a:rPr lang="en-US" sz="3200" b="1" dirty="0" err="1"/>
              <a:t>versi</a:t>
            </a:r>
            <a:r>
              <a:rPr lang="en-US" sz="3200" b="1" dirty="0"/>
              <a:t> 1.x)</a:t>
            </a:r>
          </a:p>
        </p:txBody>
      </p:sp>
      <p:sp>
        <p:nvSpPr>
          <p:cNvPr id="151563" name="Rectangle 11"/>
          <p:cNvSpPr>
            <a:spLocks noChangeArrowheads="1"/>
          </p:cNvSpPr>
          <p:nvPr/>
        </p:nvSpPr>
        <p:spPr bwMode="auto">
          <a:xfrm>
            <a:off x="282677" y="2133600"/>
            <a:ext cx="8610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en-US" sz="2000" b="0" dirty="0" err="1">
                <a:solidFill>
                  <a:schemeClr val="tx1"/>
                </a:solidFill>
              </a:rPr>
              <a:t>Untuk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memodelkan</a:t>
            </a:r>
            <a:r>
              <a:rPr lang="en-US" sz="2000" b="0" dirty="0">
                <a:solidFill>
                  <a:schemeClr val="tx1"/>
                </a:solidFill>
              </a:rPr>
              <a:t> behavior/</a:t>
            </a:r>
            <a:r>
              <a:rPr lang="en-US" sz="2000" b="0" dirty="0" err="1">
                <a:solidFill>
                  <a:schemeClr val="tx1"/>
                </a:solidFill>
              </a:rPr>
              <a:t>methode</a:t>
            </a:r>
            <a:r>
              <a:rPr lang="en-US" sz="2000" b="0" dirty="0">
                <a:solidFill>
                  <a:schemeClr val="tx1"/>
                </a:solidFill>
              </a:rPr>
              <a:t> (lifecycle) </a:t>
            </a:r>
            <a:r>
              <a:rPr lang="en-US" sz="2000" b="0" dirty="0" err="1">
                <a:solidFill>
                  <a:schemeClr val="tx1"/>
                </a:solidFill>
              </a:rPr>
              <a:t>sebuah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kelas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atau</a:t>
            </a:r>
            <a:r>
              <a:rPr lang="en-US" sz="2000" b="0" dirty="0">
                <a:solidFill>
                  <a:schemeClr val="tx1"/>
                </a:solidFill>
              </a:rPr>
              <a:t> object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en-US" sz="2000" b="0" dirty="0" err="1">
                <a:solidFill>
                  <a:schemeClr val="tx1"/>
                </a:solidFill>
              </a:rPr>
              <a:t>Memperlihatkan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urutan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kejadian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sesaat</a:t>
            </a:r>
            <a:r>
              <a:rPr lang="en-US" sz="2000" b="0" dirty="0">
                <a:solidFill>
                  <a:schemeClr val="tx1"/>
                </a:solidFill>
              </a:rPr>
              <a:t> (state) yang </a:t>
            </a:r>
            <a:r>
              <a:rPr lang="en-US" sz="2000" b="0" dirty="0" err="1">
                <a:solidFill>
                  <a:schemeClr val="tx1"/>
                </a:solidFill>
              </a:rPr>
              <a:t>dilalui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sebuah</a:t>
            </a:r>
            <a:r>
              <a:rPr lang="en-US" sz="2000" b="0" dirty="0">
                <a:solidFill>
                  <a:schemeClr val="tx1"/>
                </a:solidFill>
              </a:rPr>
              <a:t> object, </a:t>
            </a:r>
            <a:r>
              <a:rPr lang="en-US" sz="2000" b="0" dirty="0" err="1">
                <a:solidFill>
                  <a:schemeClr val="tx1"/>
                </a:solidFill>
              </a:rPr>
              <a:t>transisi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dari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sebuah</a:t>
            </a:r>
            <a:r>
              <a:rPr lang="en-US" sz="2000" b="0" dirty="0">
                <a:solidFill>
                  <a:schemeClr val="tx1"/>
                </a:solidFill>
              </a:rPr>
              <a:t> state </a:t>
            </a:r>
            <a:r>
              <a:rPr lang="en-US" sz="2000" b="0" dirty="0" err="1">
                <a:solidFill>
                  <a:schemeClr val="tx1"/>
                </a:solidFill>
              </a:rPr>
              <a:t>ke</a:t>
            </a:r>
            <a:r>
              <a:rPr lang="en-US" sz="2000" b="0" dirty="0">
                <a:solidFill>
                  <a:schemeClr val="tx1"/>
                </a:solidFill>
              </a:rPr>
              <a:t> state </a:t>
            </a:r>
            <a:r>
              <a:rPr lang="en-US" sz="2000" b="0" dirty="0" err="1">
                <a:solidFill>
                  <a:schemeClr val="tx1"/>
                </a:solidFill>
              </a:rPr>
              <a:t>lainnya</a:t>
            </a:r>
            <a:endParaRPr lang="en-US" sz="2000" b="0" dirty="0">
              <a:solidFill>
                <a:schemeClr val="tx1"/>
              </a:solidFill>
            </a:endParaRPr>
          </a:p>
          <a:p>
            <a:pPr marL="342900" indent="-342900">
              <a:spcBef>
                <a:spcPct val="0"/>
              </a:spcBef>
              <a:buClr>
                <a:schemeClr val="hlink"/>
              </a:buClr>
              <a:buFont typeface="Arial" pitchFamily="34" charset="0"/>
              <a:buChar char="•"/>
            </a:pPr>
            <a:endParaRPr lang="de-DE" sz="2000" b="0" dirty="0">
              <a:solidFill>
                <a:schemeClr val="tx1"/>
              </a:solidFill>
            </a:endParaRPr>
          </a:p>
        </p:txBody>
      </p:sp>
      <p:pic>
        <p:nvPicPr>
          <p:cNvPr id="151577" name="Picture 25" descr="stateMachineSeminarRegistration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3429000"/>
            <a:ext cx="8077200" cy="28956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78259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1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1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1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1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15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228600" y="152400"/>
            <a:ext cx="70104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b="1" dirty="0"/>
              <a:t>State Machine Diagram (</a:t>
            </a:r>
            <a:r>
              <a:rPr lang="en-US" sz="2000" b="1" dirty="0" err="1"/>
              <a:t>Statechart</a:t>
            </a:r>
            <a:r>
              <a:rPr lang="en-US" sz="2000" b="1" dirty="0"/>
              <a:t> diagram in </a:t>
            </a:r>
            <a:r>
              <a:rPr lang="en-US" sz="2000" b="1" dirty="0" err="1"/>
              <a:t>versi</a:t>
            </a:r>
            <a:r>
              <a:rPr lang="en-US" sz="2000" b="1" dirty="0"/>
              <a:t> 1.x)</a:t>
            </a:r>
          </a:p>
        </p:txBody>
      </p:sp>
      <p:sp>
        <p:nvSpPr>
          <p:cNvPr id="207877" name="Rectangle 5"/>
          <p:cNvSpPr>
            <a:spLocks noChangeArrowheads="1"/>
          </p:cNvSpPr>
          <p:nvPr/>
        </p:nvSpPr>
        <p:spPr bwMode="auto">
          <a:xfrm>
            <a:off x="0" y="6096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b="0" dirty="0" err="1">
                <a:solidFill>
                  <a:schemeClr val="tx1"/>
                </a:solidFill>
              </a:rPr>
              <a:t>Sebuah</a:t>
            </a:r>
            <a:r>
              <a:rPr lang="en-US" sz="2000" b="0" dirty="0">
                <a:solidFill>
                  <a:schemeClr val="tx1"/>
                </a:solidFill>
              </a:rPr>
              <a:t> state machine diagram </a:t>
            </a:r>
            <a:r>
              <a:rPr lang="en-US" sz="2000" b="0" dirty="0" err="1">
                <a:solidFill>
                  <a:schemeClr val="tx1"/>
                </a:solidFill>
              </a:rPr>
              <a:t>mempunyai</a:t>
            </a:r>
            <a:r>
              <a:rPr lang="en-US" sz="2000" b="0" dirty="0">
                <a:solidFill>
                  <a:schemeClr val="tx1"/>
                </a:solidFill>
              </a:rPr>
              <a:t> :</a:t>
            </a:r>
          </a:p>
          <a:p>
            <a:pPr marL="342900" indent="-342900">
              <a:spcBef>
                <a:spcPct val="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</a:rPr>
              <a:t>state (</a:t>
            </a:r>
            <a:r>
              <a:rPr lang="en-US" sz="2000" b="0" dirty="0" err="1">
                <a:solidFill>
                  <a:schemeClr val="tx1"/>
                </a:solidFill>
              </a:rPr>
              <a:t>kejadian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sesaat</a:t>
            </a:r>
            <a:r>
              <a:rPr lang="en-US" sz="2000" b="0" dirty="0">
                <a:solidFill>
                  <a:schemeClr val="tx1"/>
                </a:solidFill>
              </a:rPr>
              <a:t>) are represented by the values of attributes of an object</a:t>
            </a:r>
          </a:p>
          <a:p>
            <a:pPr marL="742950" lvl="1" indent="-285750">
              <a:spcBef>
                <a:spcPct val="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sz="2000" b="0" dirty="0">
                <a:solidFill>
                  <a:schemeClr val="tx1"/>
                </a:solidFill>
              </a:rPr>
              <a:t>State </a:t>
            </a:r>
            <a:r>
              <a:rPr lang="en-US" sz="2000" b="0" dirty="0" err="1">
                <a:solidFill>
                  <a:schemeClr val="tx1"/>
                </a:solidFill>
              </a:rPr>
              <a:t>digambarkan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dengan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bentukData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Kosong</a:t>
            </a:r>
            <a:endParaRPr lang="en-US" sz="2000" b="0" dirty="0">
              <a:solidFill>
                <a:schemeClr val="tx1"/>
              </a:solidFill>
            </a:endParaRPr>
          </a:p>
          <a:p>
            <a:pPr marL="342900" indent="-342900">
              <a:spcBef>
                <a:spcPct val="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b="0" dirty="0">
                <a:solidFill>
                  <a:schemeClr val="tx1"/>
                </a:solidFill>
              </a:rPr>
              <a:t>   </a:t>
            </a:r>
          </a:p>
          <a:p>
            <a:pPr marL="342900" indent="-342900">
              <a:spcBef>
                <a:spcPct val="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b="0" dirty="0">
                <a:solidFill>
                  <a:schemeClr val="tx1"/>
                </a:solidFill>
              </a:rPr>
              <a:t>					</a:t>
            </a:r>
            <a:r>
              <a:rPr lang="en-US" sz="2000" b="0" dirty="0" err="1">
                <a:solidFill>
                  <a:schemeClr val="tx1"/>
                </a:solidFill>
              </a:rPr>
              <a:t>atau</a:t>
            </a:r>
            <a:r>
              <a:rPr lang="en-US" sz="2000" b="0" dirty="0">
                <a:solidFill>
                  <a:schemeClr val="tx1"/>
                </a:solidFill>
              </a:rPr>
              <a:t>	</a:t>
            </a:r>
          </a:p>
          <a:p>
            <a:pPr marL="342900" indent="-342900">
              <a:spcBef>
                <a:spcPct val="0"/>
              </a:spcBef>
              <a:buClr>
                <a:schemeClr val="hlink"/>
              </a:buClr>
              <a:buFont typeface="Wingdings" pitchFamily="2" charset="2"/>
              <a:buNone/>
            </a:pPr>
            <a:endParaRPr lang="en-US" sz="2000" b="0" dirty="0">
              <a:solidFill>
                <a:schemeClr val="tx1"/>
              </a:solidFill>
            </a:endParaRPr>
          </a:p>
          <a:p>
            <a:pPr marL="742950" lvl="1" indent="-285750">
              <a:spcBef>
                <a:spcPct val="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sz="2000" b="0" dirty="0">
                <a:solidFill>
                  <a:schemeClr val="tx1"/>
                </a:solidFill>
              </a:rPr>
              <a:t>“Black Hole” states </a:t>
            </a:r>
          </a:p>
          <a:p>
            <a:pPr marL="742950" lvl="1" indent="-285750">
              <a:spcBef>
                <a:spcPct val="0"/>
              </a:spcBef>
              <a:buClr>
                <a:schemeClr val="folHlink"/>
              </a:buClr>
              <a:buSzPct val="50000"/>
              <a:buFont typeface="Wingdings" pitchFamily="2" charset="2"/>
              <a:buNone/>
            </a:pPr>
            <a:r>
              <a:rPr lang="en-US" sz="2000" b="0" dirty="0">
                <a:solidFill>
                  <a:schemeClr val="tx1"/>
                </a:solidFill>
              </a:rPr>
              <a:t>	is state has transitions into it but none out</a:t>
            </a:r>
          </a:p>
          <a:p>
            <a:pPr marL="742950" lvl="1" indent="-285750">
              <a:spcBef>
                <a:spcPct val="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sz="2000" b="0" dirty="0" smtClean="0">
                <a:solidFill>
                  <a:schemeClr val="tx1"/>
                </a:solidFill>
              </a:rPr>
              <a:t>Miracle </a:t>
            </a:r>
            <a:r>
              <a:rPr lang="en-US" sz="2000" b="0" dirty="0">
                <a:solidFill>
                  <a:schemeClr val="tx1"/>
                </a:solidFill>
              </a:rPr>
              <a:t>states</a:t>
            </a:r>
          </a:p>
          <a:p>
            <a:pPr marL="742950" lvl="1" indent="-285750">
              <a:spcBef>
                <a:spcPct val="0"/>
              </a:spcBef>
              <a:buClr>
                <a:schemeClr val="folHlink"/>
              </a:buClr>
              <a:buSzPct val="50000"/>
              <a:buFont typeface="Wingdings" pitchFamily="2" charset="2"/>
              <a:buNone/>
            </a:pPr>
            <a:r>
              <a:rPr lang="en-US" sz="2000" b="0" dirty="0">
                <a:solidFill>
                  <a:schemeClr val="tx1"/>
                </a:solidFill>
              </a:rPr>
              <a:t>	is state has transitions out of it but none into </a:t>
            </a:r>
            <a:r>
              <a:rPr lang="en-US" sz="2000" b="0" dirty="0" smtClean="0">
                <a:solidFill>
                  <a:schemeClr val="tx1"/>
                </a:solidFill>
              </a:rPr>
              <a:t>it</a:t>
            </a:r>
          </a:p>
          <a:p>
            <a:pPr marL="742950" lvl="1" indent="-285750">
              <a:spcBef>
                <a:spcPct val="0"/>
              </a:spcBef>
              <a:buClr>
                <a:schemeClr val="folHlink"/>
              </a:buClr>
              <a:buSzPct val="50000"/>
              <a:buFont typeface="Wingdings" pitchFamily="2" charset="2"/>
              <a:buNone/>
            </a:pPr>
            <a:endParaRPr lang="en-US" sz="2000" b="0" dirty="0">
              <a:solidFill>
                <a:schemeClr val="tx1"/>
              </a:solidFill>
            </a:endParaRPr>
          </a:p>
          <a:p>
            <a:pPr marL="342900" indent="-342900">
              <a:spcBef>
                <a:spcPct val="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en-US" sz="1600" b="0" dirty="0" smtClean="0">
                <a:solidFill>
                  <a:schemeClr val="tx1"/>
                </a:solidFill>
              </a:rPr>
              <a:t>initial </a:t>
            </a:r>
            <a:r>
              <a:rPr lang="en-US" sz="1600" b="0" dirty="0">
                <a:solidFill>
                  <a:schemeClr val="tx1"/>
                </a:solidFill>
              </a:rPr>
              <a:t>state / creation state </a:t>
            </a:r>
            <a:r>
              <a:rPr lang="en-US" sz="1600" b="0" dirty="0" err="1">
                <a:solidFill>
                  <a:schemeClr val="tx1"/>
                </a:solidFill>
              </a:rPr>
              <a:t>dengan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tanda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spcBef>
                <a:spcPct val="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0" dirty="0">
                <a:solidFill>
                  <a:schemeClr val="tx1"/>
                </a:solidFill>
              </a:rPr>
              <a:t>	</a:t>
            </a:r>
            <a:r>
              <a:rPr lang="en-US" sz="1600" b="0" dirty="0" err="1">
                <a:solidFill>
                  <a:schemeClr val="tx1"/>
                </a:solidFill>
              </a:rPr>
              <a:t>Untuk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memulai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sebuah</a:t>
            </a:r>
            <a:r>
              <a:rPr lang="en-US" sz="1600" b="0" dirty="0">
                <a:solidFill>
                  <a:schemeClr val="tx1"/>
                </a:solidFill>
              </a:rPr>
              <a:t> state machine diagram</a:t>
            </a:r>
          </a:p>
          <a:p>
            <a:pPr marL="342900" indent="-342900">
              <a:spcBef>
                <a:spcPct val="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0" dirty="0">
                <a:solidFill>
                  <a:schemeClr val="tx1"/>
                </a:solidFill>
              </a:rPr>
              <a:t>	 (in western culture people read from left to right, top to bottom, starting in the top-left corner)</a:t>
            </a:r>
          </a:p>
          <a:p>
            <a:pPr marL="342900" indent="-342900">
              <a:spcBef>
                <a:spcPct val="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</a:rPr>
              <a:t>Final state </a:t>
            </a:r>
            <a:r>
              <a:rPr lang="en-US" sz="1600" b="0" dirty="0" err="1">
                <a:solidFill>
                  <a:schemeClr val="tx1"/>
                </a:solidFill>
              </a:rPr>
              <a:t>dengan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tanda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spcBef>
                <a:spcPct val="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0" dirty="0">
                <a:solidFill>
                  <a:schemeClr val="tx1"/>
                </a:solidFill>
              </a:rPr>
              <a:t>	</a:t>
            </a:r>
            <a:r>
              <a:rPr lang="en-US" sz="1600" b="0" dirty="0" err="1">
                <a:solidFill>
                  <a:schemeClr val="tx1"/>
                </a:solidFill>
              </a:rPr>
              <a:t>Untuk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mengakhiri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sebuah</a:t>
            </a:r>
            <a:r>
              <a:rPr lang="en-US" sz="1600" b="0" dirty="0">
                <a:solidFill>
                  <a:schemeClr val="tx1"/>
                </a:solidFill>
              </a:rPr>
              <a:t> state machine diagram</a:t>
            </a:r>
          </a:p>
          <a:p>
            <a:pPr marL="342900" indent="-342900">
              <a:spcBef>
                <a:spcPct val="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0" dirty="0">
                <a:solidFill>
                  <a:schemeClr val="tx1"/>
                </a:solidFill>
              </a:rPr>
              <a:t>	</a:t>
            </a:r>
            <a:r>
              <a:rPr lang="en-US" sz="1600" b="0" dirty="0" err="1">
                <a:solidFill>
                  <a:schemeClr val="tx1"/>
                </a:solidFill>
              </a:rPr>
              <a:t>Letakkan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pada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pojok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kanan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bawah</a:t>
            </a:r>
            <a:r>
              <a:rPr lang="en-US" sz="1600" b="0" dirty="0">
                <a:solidFill>
                  <a:schemeClr val="tx1"/>
                </a:solidFill>
              </a:rPr>
              <a:t>(in western culture people read from left to right, top to bottom, starting in the top-left corner)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</a:rPr>
              <a:t>Simple </a:t>
            </a:r>
            <a:r>
              <a:rPr lang="en-US" sz="1600" b="0" dirty="0" smtClean="0">
                <a:solidFill>
                  <a:schemeClr val="tx1"/>
                </a:solidFill>
              </a:rPr>
              <a:t>State: </a:t>
            </a:r>
            <a:r>
              <a:rPr lang="en-US" sz="1600" b="0" dirty="0" err="1" smtClean="0">
                <a:solidFill>
                  <a:schemeClr val="tx1"/>
                </a:solidFill>
              </a:rPr>
              <a:t>Sebuah</a:t>
            </a:r>
            <a:r>
              <a:rPr lang="en-US" sz="1600" b="0" dirty="0" smtClean="0">
                <a:solidFill>
                  <a:schemeClr val="tx1"/>
                </a:solidFill>
              </a:rPr>
              <a:t> </a:t>
            </a:r>
            <a:r>
              <a:rPr lang="en-US" sz="1600" b="0" dirty="0">
                <a:solidFill>
                  <a:schemeClr val="tx1"/>
                </a:solidFill>
              </a:rPr>
              <a:t>State yang </a:t>
            </a:r>
            <a:r>
              <a:rPr lang="en-US" sz="1600" b="0" dirty="0" err="1">
                <a:solidFill>
                  <a:schemeClr val="tx1"/>
                </a:solidFill>
              </a:rPr>
              <a:t>tidak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mempunyai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2000" b="0" dirty="0">
                <a:solidFill>
                  <a:schemeClr val="tx1"/>
                </a:solidFill>
              </a:rPr>
              <a:t>Sub States/region/</a:t>
            </a:r>
            <a:r>
              <a:rPr lang="en-US" sz="2000" b="0" dirty="0" err="1">
                <a:solidFill>
                  <a:schemeClr val="tx1"/>
                </a:solidFill>
              </a:rPr>
              <a:t>submachines</a:t>
            </a:r>
            <a:endParaRPr lang="de-DE" sz="2000" b="0" dirty="0">
              <a:solidFill>
                <a:schemeClr val="tx1"/>
              </a:solidFill>
            </a:endParaRPr>
          </a:p>
        </p:txBody>
      </p:sp>
      <p:graphicFrame>
        <p:nvGraphicFramePr>
          <p:cNvPr id="207878" name="Object 6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676400" y="1600200"/>
          <a:ext cx="109696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Visio" r:id="rId3" imgW="1096366" imgH="670560" progId="Visio.Drawing.11">
                  <p:embed/>
                </p:oleObj>
              </mc:Choice>
              <mc:Fallback>
                <p:oleObj name="Visio" r:id="rId3" imgW="1096366" imgH="6705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00200"/>
                        <a:ext cx="109696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80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648200" y="1600200"/>
          <a:ext cx="129381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Visio" r:id="rId5" imgW="1483462" imgH="999744" progId="Visio.Drawing.11">
                  <p:embed/>
                </p:oleObj>
              </mc:Choice>
              <mc:Fallback>
                <p:oleObj name="Visio" r:id="rId5" imgW="1483462" imgH="99974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600200"/>
                        <a:ext cx="1293813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85" name="Object 1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934200" y="3276600"/>
          <a:ext cx="762000" cy="15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Visio" r:id="rId7" imgW="515722" imgH="101498" progId="Visio.Drawing.11">
                  <p:embed/>
                </p:oleObj>
              </mc:Choice>
              <mc:Fallback>
                <p:oleObj name="Visio" r:id="rId7" imgW="515722" imgH="10149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276600"/>
                        <a:ext cx="762000" cy="15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88" name="Object 16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5715000" y="2514600"/>
          <a:ext cx="754063" cy="14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Visio" r:id="rId9" imgW="515722" imgH="101498" progId="Visio.Drawing.11">
                  <p:embed/>
                </p:oleObj>
              </mc:Choice>
              <mc:Fallback>
                <p:oleObj name="Visio" r:id="rId9" imgW="515722" imgH="10149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14600"/>
                        <a:ext cx="754063" cy="14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83" name="AutoShape 11"/>
          <p:cNvSpPr>
            <a:spLocks noChangeArrowheads="1"/>
          </p:cNvSpPr>
          <p:nvPr/>
        </p:nvSpPr>
        <p:spPr bwMode="auto">
          <a:xfrm>
            <a:off x="6477000" y="2362200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884" name="AutoShape 12"/>
          <p:cNvSpPr>
            <a:spLocks noChangeArrowheads="1"/>
          </p:cNvSpPr>
          <p:nvPr/>
        </p:nvSpPr>
        <p:spPr bwMode="auto">
          <a:xfrm>
            <a:off x="6248400" y="3124200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891" name="Oval 19"/>
          <p:cNvSpPr>
            <a:spLocks noChangeArrowheads="1"/>
          </p:cNvSpPr>
          <p:nvPr/>
        </p:nvSpPr>
        <p:spPr bwMode="auto">
          <a:xfrm>
            <a:off x="4038600" y="40386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893" name="Rectangle 21"/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7892" name="Object 20"/>
          <p:cNvGraphicFramePr>
            <a:graphicFrameLocks noChangeAspect="1"/>
          </p:cNvGraphicFramePr>
          <p:nvPr/>
        </p:nvGraphicFramePr>
        <p:xfrm>
          <a:off x="2590800" y="4724400"/>
          <a:ext cx="2286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Visio" r:id="rId10" imgW="379440" imgH="379440" progId="Visio.Drawing.11">
                  <p:embed/>
                </p:oleObj>
              </mc:Choice>
              <mc:Fallback>
                <p:oleObj name="Visio" r:id="rId10" imgW="379440" imgH="3794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724400"/>
                        <a:ext cx="22860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37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7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7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7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78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78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78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78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78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78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78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78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787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787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787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ChangeArrowheads="1"/>
          </p:cNvSpPr>
          <p:nvPr/>
        </p:nvSpPr>
        <p:spPr bwMode="auto">
          <a:xfrm>
            <a:off x="304800" y="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3600" b="1" dirty="0"/>
              <a:t>Interaction Overview Diagram</a:t>
            </a:r>
          </a:p>
        </p:txBody>
      </p:sp>
      <p:sp>
        <p:nvSpPr>
          <p:cNvPr id="252931" name="Rectangle 3"/>
          <p:cNvSpPr>
            <a:spLocks noChangeArrowheads="1"/>
          </p:cNvSpPr>
          <p:nvPr/>
        </p:nvSpPr>
        <p:spPr bwMode="auto">
          <a:xfrm>
            <a:off x="5029200" y="5791200"/>
            <a:ext cx="3276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en-US" sz="2000" b="0" dirty="0" err="1">
                <a:solidFill>
                  <a:schemeClr val="tx1"/>
                </a:solidFill>
              </a:rPr>
              <a:t>Sd</a:t>
            </a:r>
            <a:r>
              <a:rPr lang="en-US" sz="2000" b="0" dirty="0">
                <a:solidFill>
                  <a:schemeClr val="tx1"/>
                </a:solidFill>
              </a:rPr>
              <a:t> = sequence diagram</a:t>
            </a:r>
          </a:p>
        </p:txBody>
      </p:sp>
      <p:graphicFrame>
        <p:nvGraphicFramePr>
          <p:cNvPr id="252933" name="Object 5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0869677"/>
              </p:ext>
            </p:extLst>
          </p:nvPr>
        </p:nvGraphicFramePr>
        <p:xfrm>
          <a:off x="3733800" y="5626894"/>
          <a:ext cx="104775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Visio" r:id="rId3" imgW="1048207" imgH="709270" progId="Visio.Drawing.11">
                  <p:embed/>
                </p:oleObj>
              </mc:Choice>
              <mc:Fallback>
                <p:oleObj name="Visio" r:id="rId3" imgW="1048207" imgH="70927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626894"/>
                        <a:ext cx="1047750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2935" name="Picture 7" descr="interactionOverviewDiagram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3200400" y="685800"/>
            <a:ext cx="5943600" cy="4457700"/>
          </a:xfrm>
          <a:noFill/>
          <a:ln/>
        </p:spPr>
      </p:pic>
      <p:sp>
        <p:nvSpPr>
          <p:cNvPr id="252938" name="Rectangle 10"/>
          <p:cNvSpPr>
            <a:spLocks noChangeArrowheads="1"/>
          </p:cNvSpPr>
          <p:nvPr/>
        </p:nvSpPr>
        <p:spPr bwMode="auto">
          <a:xfrm>
            <a:off x="0" y="685800"/>
            <a:ext cx="3124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en-US" sz="2000" b="0" dirty="0" err="1">
                <a:solidFill>
                  <a:schemeClr val="tx1"/>
                </a:solidFill>
              </a:rPr>
              <a:t>Sebuah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jenis</a:t>
            </a:r>
            <a:r>
              <a:rPr lang="en-US" sz="2000" b="0" dirty="0">
                <a:solidFill>
                  <a:schemeClr val="tx1"/>
                </a:solidFill>
              </a:rPr>
              <a:t> activity Diagram yang </a:t>
            </a:r>
            <a:r>
              <a:rPr lang="en-US" sz="2000" b="0" dirty="0" err="1">
                <a:solidFill>
                  <a:schemeClr val="tx1"/>
                </a:solidFill>
              </a:rPr>
              <a:t>memperlihatkan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alur</a:t>
            </a:r>
            <a:r>
              <a:rPr lang="en-US" sz="2000" b="0" dirty="0">
                <a:solidFill>
                  <a:schemeClr val="tx1"/>
                </a:solidFill>
              </a:rPr>
              <a:t> control </a:t>
            </a:r>
            <a:r>
              <a:rPr lang="en-US" sz="2000" b="0" dirty="0" err="1">
                <a:solidFill>
                  <a:schemeClr val="tx1"/>
                </a:solidFill>
              </a:rPr>
              <a:t>dalam</a:t>
            </a:r>
            <a:r>
              <a:rPr lang="en-US" sz="2000" b="0" dirty="0">
                <a:solidFill>
                  <a:schemeClr val="tx1"/>
                </a:solidFill>
              </a:rPr>
              <a:t> system </a:t>
            </a:r>
            <a:r>
              <a:rPr lang="en-US" sz="2000" b="0" dirty="0" err="1">
                <a:solidFill>
                  <a:schemeClr val="tx1"/>
                </a:solidFill>
              </a:rPr>
              <a:t>atau</a:t>
            </a:r>
            <a:r>
              <a:rPr lang="en-US" sz="2000" b="0" dirty="0">
                <a:solidFill>
                  <a:schemeClr val="tx1"/>
                </a:solidFill>
              </a:rPr>
              <a:t> business process.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en-US" sz="2000" b="0" dirty="0" err="1">
                <a:solidFill>
                  <a:schemeClr val="tx1"/>
                </a:solidFill>
              </a:rPr>
              <a:t>Setiap</a:t>
            </a:r>
            <a:r>
              <a:rPr lang="en-US" sz="2000" b="0" dirty="0">
                <a:solidFill>
                  <a:schemeClr val="tx1"/>
                </a:solidFill>
              </a:rPr>
              <a:t> node/activity </a:t>
            </a:r>
            <a:r>
              <a:rPr lang="en-US" sz="2000" b="0" dirty="0" err="1">
                <a:solidFill>
                  <a:schemeClr val="tx1"/>
                </a:solidFill>
              </a:rPr>
              <a:t>didalam</a:t>
            </a:r>
            <a:r>
              <a:rPr lang="en-US" sz="2000" b="0" dirty="0">
                <a:solidFill>
                  <a:schemeClr val="tx1"/>
                </a:solidFill>
              </a:rPr>
              <a:t> diagram </a:t>
            </a:r>
            <a:r>
              <a:rPr lang="en-US" sz="2000" b="0" dirty="0" err="1">
                <a:solidFill>
                  <a:schemeClr val="tx1"/>
                </a:solidFill>
              </a:rPr>
              <a:t>mewakili</a:t>
            </a:r>
            <a:r>
              <a:rPr lang="en-US" sz="2000" b="0" dirty="0">
                <a:solidFill>
                  <a:schemeClr val="tx1"/>
                </a:solidFill>
              </a:rPr>
              <a:t> interaction diagram yang lain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</a:rPr>
              <a:t>Interaction Overview Diagram </a:t>
            </a:r>
            <a:r>
              <a:rPr lang="en-US" sz="2000" b="0" dirty="0" err="1">
                <a:solidFill>
                  <a:schemeClr val="tx1"/>
                </a:solidFill>
              </a:rPr>
              <a:t>menggunakan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notasi</a:t>
            </a:r>
            <a:r>
              <a:rPr lang="en-US" sz="2000" b="0" dirty="0">
                <a:solidFill>
                  <a:schemeClr val="tx1"/>
                </a:solidFill>
              </a:rPr>
              <a:t> yang </a:t>
            </a:r>
            <a:r>
              <a:rPr lang="en-US" sz="2000" b="0" dirty="0" err="1">
                <a:solidFill>
                  <a:schemeClr val="tx1"/>
                </a:solidFill>
              </a:rPr>
              <a:t>dipakai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pada</a:t>
            </a:r>
            <a:r>
              <a:rPr lang="en-US" sz="2000" b="0" dirty="0">
                <a:solidFill>
                  <a:schemeClr val="tx1"/>
                </a:solidFill>
              </a:rPr>
              <a:t> Activity diagram </a:t>
            </a:r>
            <a:r>
              <a:rPr lang="en-US" sz="2000" b="0" dirty="0" err="1">
                <a:solidFill>
                  <a:schemeClr val="tx1"/>
                </a:solidFill>
              </a:rPr>
              <a:t>dan</a:t>
            </a:r>
            <a:r>
              <a:rPr lang="en-US" sz="2000" b="0" dirty="0">
                <a:solidFill>
                  <a:schemeClr val="tx1"/>
                </a:solidFill>
              </a:rPr>
              <a:t> Sequence Diagram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</a:rPr>
              <a:t>Interaction, </a:t>
            </a:r>
            <a:r>
              <a:rPr lang="en-US" sz="2000" b="0" dirty="0" err="1">
                <a:solidFill>
                  <a:schemeClr val="tx1"/>
                </a:solidFill>
              </a:rPr>
              <a:t>dilambangkan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dengan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gambar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dibawah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ini</a:t>
            </a:r>
            <a:endParaRPr lang="en-US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9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2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2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2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304800" y="0"/>
            <a:ext cx="38862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dirty="0"/>
              <a:t>Interaction Overview Diagram</a:t>
            </a:r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0" y="6096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b="0" dirty="0" err="1">
                <a:solidFill>
                  <a:schemeClr val="tx1"/>
                </a:solidFill>
              </a:rPr>
              <a:t>Contoh</a:t>
            </a:r>
            <a:endParaRPr lang="de-DE" sz="2000" b="0" dirty="0">
              <a:solidFill>
                <a:schemeClr val="tx1"/>
              </a:solidFill>
            </a:endParaRPr>
          </a:p>
        </p:txBody>
      </p:sp>
      <p:sp>
        <p:nvSpPr>
          <p:cNvPr id="264197" name="Rectangle 5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64196" name="Object 4"/>
          <p:cNvGraphicFramePr>
            <a:graphicFrameLocks noChangeAspect="1"/>
          </p:cNvGraphicFramePr>
          <p:nvPr/>
        </p:nvGraphicFramePr>
        <p:xfrm>
          <a:off x="0" y="1600200"/>
          <a:ext cx="44958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Visio" r:id="rId3" imgW="5713171" imgH="3765499" progId="Visio.Drawing.11">
                  <p:embed/>
                </p:oleObj>
              </mc:Choice>
              <mc:Fallback>
                <p:oleObj name="Visio" r:id="rId3" imgW="5713171" imgH="376549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00200"/>
                        <a:ext cx="4495800" cy="419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199" name="Rectangle 7"/>
          <p:cNvSpPr>
            <a:spLocks noChangeArrowheads="1"/>
          </p:cNvSpPr>
          <p:nvPr/>
        </p:nvSpPr>
        <p:spPr bwMode="auto">
          <a:xfrm>
            <a:off x="0" y="14954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64198" name="Object 6"/>
          <p:cNvGraphicFramePr>
            <a:graphicFrameLocks noChangeAspect="1"/>
          </p:cNvGraphicFramePr>
          <p:nvPr/>
        </p:nvGraphicFramePr>
        <p:xfrm>
          <a:off x="4572000" y="1600200"/>
          <a:ext cx="4572000" cy="485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Visio" r:id="rId5" imgW="5655259" imgH="3854501" progId="Visio.Drawing.11">
                  <p:embed/>
                </p:oleObj>
              </mc:Choice>
              <mc:Fallback>
                <p:oleObj name="Visio" r:id="rId5" imgW="5655259" imgH="385450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00200"/>
                        <a:ext cx="4572000" cy="485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00" name="Rectangle 8"/>
          <p:cNvSpPr>
            <a:spLocks noChangeArrowheads="1"/>
          </p:cNvSpPr>
          <p:nvPr/>
        </p:nvSpPr>
        <p:spPr bwMode="auto">
          <a:xfrm>
            <a:off x="0" y="12192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7"/>
              </a:buBlip>
            </a:pPr>
            <a:r>
              <a:rPr lang="en-US" sz="2000" b="0" dirty="0">
                <a:solidFill>
                  <a:schemeClr val="tx1"/>
                </a:solidFill>
              </a:rPr>
              <a:t>Sequence diagram</a:t>
            </a:r>
            <a:endParaRPr lang="de-DE" sz="2000" b="0" dirty="0">
              <a:solidFill>
                <a:schemeClr val="tx1"/>
              </a:solidFill>
            </a:endParaRPr>
          </a:p>
        </p:txBody>
      </p:sp>
      <p:sp>
        <p:nvSpPr>
          <p:cNvPr id="264201" name="Rectangle 9"/>
          <p:cNvSpPr>
            <a:spLocks noChangeArrowheads="1"/>
          </p:cNvSpPr>
          <p:nvPr/>
        </p:nvSpPr>
        <p:spPr bwMode="auto">
          <a:xfrm>
            <a:off x="4572000" y="1143000"/>
            <a:ext cx="403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7"/>
              </a:buBlip>
            </a:pPr>
            <a:r>
              <a:rPr lang="en-US" sz="2000" b="0" dirty="0">
                <a:solidFill>
                  <a:schemeClr val="tx1"/>
                </a:solidFill>
              </a:rPr>
              <a:t>Interaction overview diagram</a:t>
            </a:r>
            <a:endParaRPr lang="de-DE" sz="2000" b="0" dirty="0">
              <a:solidFill>
                <a:schemeClr val="tx1"/>
              </a:solidFill>
            </a:endParaRPr>
          </a:p>
        </p:txBody>
      </p:sp>
      <p:sp>
        <p:nvSpPr>
          <p:cNvPr id="264203" name="Oval 11"/>
          <p:cNvSpPr>
            <a:spLocks noChangeArrowheads="1"/>
          </p:cNvSpPr>
          <p:nvPr/>
        </p:nvSpPr>
        <p:spPr bwMode="auto">
          <a:xfrm>
            <a:off x="-228600" y="2514600"/>
            <a:ext cx="4648200" cy="1371600"/>
          </a:xfrm>
          <a:prstGeom prst="ellipse">
            <a:avLst/>
          </a:prstGeom>
          <a:noFill/>
          <a:ln w="9525" algn="ctr">
            <a:solidFill>
              <a:srgbClr val="00FF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0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4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42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42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42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42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42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42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42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42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4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Collaboration Diagram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smtClean="0"/>
              <a:t>CD merupakan </a:t>
            </a:r>
            <a:r>
              <a:rPr lang="id-ID"/>
              <a:t>cara alternatif untuk </a:t>
            </a:r>
            <a:r>
              <a:rPr lang="id-ID" smtClean="0"/>
              <a:t>menggambarkan suatu skenario dari sistem</a:t>
            </a:r>
            <a:endParaRPr lang="id-ID"/>
          </a:p>
          <a:p>
            <a:r>
              <a:rPr lang="id-ID" smtClean="0"/>
              <a:t>CD </a:t>
            </a:r>
            <a:r>
              <a:rPr lang="en-US" smtClean="0"/>
              <a:t>juga </a:t>
            </a:r>
            <a:r>
              <a:rPr lang="en-US"/>
              <a:t>menggambarkan interaksi antar objek seperti sequence diagram, tetapi lebih menekankan pada peran masing-masing objek dan bukan pada waktu penyampaian message. </a:t>
            </a:r>
            <a:endParaRPr lang="id-ID" smtClean="0"/>
          </a:p>
          <a:p>
            <a:r>
              <a:rPr lang="en-US" smtClean="0"/>
              <a:t>Setiap </a:t>
            </a:r>
            <a:r>
              <a:rPr lang="en-US"/>
              <a:t>message memiliki sequence number</a:t>
            </a:r>
            <a:r>
              <a:rPr lang="id-ID"/>
              <a:t>.</a:t>
            </a:r>
            <a:endParaRPr lang="en-US"/>
          </a:p>
          <a:p>
            <a:r>
              <a:rPr lang="id-ID" smtClean="0"/>
              <a:t>Collaboration Diagram berisi :</a:t>
            </a:r>
            <a:endParaRPr lang="id-ID"/>
          </a:p>
          <a:p>
            <a:pPr marL="457200" lvl="2"/>
            <a:r>
              <a:rPr lang="id-ID" sz="2200"/>
              <a:t>Obyek, yang digambarkan dalam </a:t>
            </a:r>
            <a:r>
              <a:rPr lang="id-ID" sz="2200" smtClean="0"/>
              <a:t>segi empat/rectangle</a:t>
            </a:r>
            <a:endParaRPr lang="id-ID" sz="2200"/>
          </a:p>
          <a:p>
            <a:pPr marL="457200" lvl="2"/>
            <a:r>
              <a:rPr lang="id-ID" sz="2200" smtClean="0"/>
              <a:t>Hubungan/Link antar </a:t>
            </a:r>
            <a:r>
              <a:rPr lang="id-ID" sz="2200"/>
              <a:t>obyek, diperlihatkan sebagai garis yang menghubungkan dengan obyek lain.</a:t>
            </a:r>
          </a:p>
          <a:p>
            <a:pPr marL="457200" lvl="2"/>
            <a:r>
              <a:rPr lang="id-ID" sz="2200" smtClean="0"/>
              <a:t>Pesan/Message </a:t>
            </a:r>
            <a:r>
              <a:rPr lang="id-ID" sz="2200"/>
              <a:t>ditunjukkan sebagai teks dan panah yang </a:t>
            </a:r>
            <a:r>
              <a:rPr lang="id-ID" sz="2200" smtClean="0"/>
              <a:t>mengirim pesan ke penerima pesan</a:t>
            </a:r>
            <a:endParaRPr lang="id-ID" sz="2200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024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Collaboration vs Sequence Diagram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3810000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dirty="0" smtClean="0">
                <a:solidFill>
                  <a:srgbClr val="C00000"/>
                </a:solidFill>
              </a:rPr>
              <a:t>Collaboration Diagram</a:t>
            </a:r>
          </a:p>
          <a:p>
            <a:pPr lvl="1" eaLnBrk="1" hangingPunct="1"/>
            <a:r>
              <a:rPr lang="en-US" sz="2000" dirty="0" err="1" smtClean="0"/>
              <a:t>Menunjukkan</a:t>
            </a:r>
            <a:r>
              <a:rPr lang="en-US" sz="2000" dirty="0" smtClean="0"/>
              <a:t> </a:t>
            </a:r>
            <a:r>
              <a:rPr lang="en-US" sz="2000" dirty="0" err="1" smtClean="0"/>
              <a:t>hubungan</a:t>
            </a:r>
            <a:r>
              <a:rPr lang="en-US" sz="2000" dirty="0" smtClean="0"/>
              <a:t> </a:t>
            </a:r>
            <a:r>
              <a:rPr lang="en-US" sz="2000" dirty="0" err="1" smtClean="0"/>
              <a:t>disamping</a:t>
            </a:r>
            <a:r>
              <a:rPr lang="en-US" sz="2000" dirty="0" smtClean="0"/>
              <a:t> </a:t>
            </a:r>
            <a:r>
              <a:rPr lang="en-US" sz="2000" dirty="0" err="1" smtClean="0"/>
              <a:t>interaksi</a:t>
            </a:r>
            <a:endParaRPr lang="en-US" sz="2000" dirty="0" smtClean="0"/>
          </a:p>
          <a:p>
            <a:pPr lvl="1" eaLnBrk="1" hangingPunct="1"/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baik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memvisualisasikan</a:t>
            </a:r>
            <a:r>
              <a:rPr lang="en-US" sz="2000" dirty="0" smtClean="0"/>
              <a:t> pattern of collaboration</a:t>
            </a:r>
          </a:p>
          <a:p>
            <a:pPr lvl="1" eaLnBrk="1" hangingPunct="1"/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baik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memvisualisasikan</a:t>
            </a:r>
            <a:r>
              <a:rPr lang="en-US" sz="2000" dirty="0" smtClean="0"/>
              <a:t> </a:t>
            </a:r>
            <a:r>
              <a:rPr lang="en-US" sz="2000" dirty="0" err="1" smtClean="0"/>
              <a:t>semua</a:t>
            </a:r>
            <a:r>
              <a:rPr lang="en-US" sz="2000" dirty="0" smtClean="0"/>
              <a:t> </a:t>
            </a:r>
            <a:r>
              <a:rPr lang="en-US" sz="2000" dirty="0" err="1" smtClean="0"/>
              <a:t>efek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object yang </a:t>
            </a:r>
            <a:r>
              <a:rPr lang="en-US" sz="2000" dirty="0" err="1" smtClean="0"/>
              <a:t>diberikan</a:t>
            </a:r>
            <a:endParaRPr lang="en-US" sz="2000" dirty="0" smtClean="0"/>
          </a:p>
          <a:p>
            <a:pPr lvl="1" eaLnBrk="1" hangingPunct="1"/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mudah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sesi</a:t>
            </a:r>
            <a:r>
              <a:rPr lang="en-US" sz="2000" dirty="0" smtClean="0"/>
              <a:t> brainstorming</a:t>
            </a:r>
            <a:r>
              <a:rPr lang="id-ID" sz="2000" dirty="0" smtClean="0"/>
              <a:t>/fase desain</a:t>
            </a:r>
            <a:endParaRPr lang="en-US" sz="2000" dirty="0" smtClean="0"/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676400"/>
            <a:ext cx="3810000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dirty="0" smtClean="0">
                <a:solidFill>
                  <a:srgbClr val="C00000"/>
                </a:solidFill>
              </a:rPr>
              <a:t>Sequence Diagram</a:t>
            </a:r>
          </a:p>
          <a:p>
            <a:pPr lvl="1" eaLnBrk="1" hangingPunct="1"/>
            <a:r>
              <a:rPr lang="en-US" sz="2000" dirty="0" err="1" smtClean="0"/>
              <a:t>Menunjukkan</a:t>
            </a:r>
            <a:r>
              <a:rPr lang="en-US" sz="2000" dirty="0" smtClean="0"/>
              <a:t> </a:t>
            </a:r>
            <a:r>
              <a:rPr lang="en-US" sz="2000" dirty="0" err="1" smtClean="0"/>
              <a:t>urutan</a:t>
            </a:r>
            <a:r>
              <a:rPr lang="en-US" sz="2000" dirty="0" smtClean="0"/>
              <a:t> message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eksplisit</a:t>
            </a:r>
            <a:endParaRPr lang="en-US" sz="2000" dirty="0" smtClean="0"/>
          </a:p>
          <a:p>
            <a:pPr lvl="1" eaLnBrk="1" hangingPunct="1"/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baik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memvisualisasikan</a:t>
            </a:r>
            <a:r>
              <a:rPr lang="en-US" sz="2000" dirty="0" smtClean="0"/>
              <a:t> </a:t>
            </a:r>
            <a:r>
              <a:rPr lang="en-US" sz="2000" dirty="0" err="1" smtClean="0"/>
              <a:t>keseluruhan</a:t>
            </a:r>
            <a:r>
              <a:rPr lang="en-US" sz="2000" dirty="0" smtClean="0"/>
              <a:t> </a:t>
            </a:r>
            <a:r>
              <a:rPr lang="en-US" sz="2000" dirty="0" err="1" smtClean="0"/>
              <a:t>aliran</a:t>
            </a:r>
            <a:endParaRPr lang="en-US" sz="2000" dirty="0" smtClean="0"/>
          </a:p>
          <a:p>
            <a:pPr lvl="1" eaLnBrk="1" hangingPunct="1"/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baik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memvisualisasikan</a:t>
            </a:r>
            <a:r>
              <a:rPr lang="en-US" sz="2000" dirty="0" smtClean="0"/>
              <a:t> </a:t>
            </a:r>
            <a:r>
              <a:rPr lang="en-US" sz="2000" dirty="0" err="1" smtClean="0"/>
              <a:t>spesifikasi</a:t>
            </a:r>
            <a:r>
              <a:rPr lang="en-US" sz="2000" dirty="0" smtClean="0"/>
              <a:t> yang real time </a:t>
            </a:r>
            <a:r>
              <a:rPr lang="en-US" sz="2000" dirty="0" err="1" smtClean="0"/>
              <a:t>dan</a:t>
            </a:r>
            <a:r>
              <a:rPr lang="en-US" sz="2000" dirty="0" smtClean="0"/>
              <a:t> s</a:t>
            </a:r>
            <a:r>
              <a:rPr lang="id-ID" sz="2000" dirty="0" smtClean="0"/>
              <a:t>k</a:t>
            </a:r>
            <a:r>
              <a:rPr lang="en-US" sz="2000" dirty="0" err="1" smtClean="0"/>
              <a:t>enario</a:t>
            </a:r>
            <a:r>
              <a:rPr lang="en-US" sz="2000" dirty="0" smtClean="0"/>
              <a:t> yang </a:t>
            </a:r>
            <a:r>
              <a:rPr lang="en-US" sz="2000" dirty="0" err="1" smtClean="0"/>
              <a:t>kompleks</a:t>
            </a:r>
            <a:endParaRPr lang="id-ID" sz="2000" dirty="0" smtClean="0"/>
          </a:p>
          <a:p>
            <a:pPr lvl="1" eaLnBrk="1" hangingPunct="1"/>
            <a:r>
              <a:rPr lang="id-ID" sz="2000" dirty="0" smtClean="0"/>
              <a:t>Cocok untuk fase analisa sistem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8237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Komponen CD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 b="1" dirty="0"/>
              <a:t>Collaboration Diagram </a:t>
            </a:r>
            <a:r>
              <a:rPr lang="en-US" sz="2200" dirty="0" err="1"/>
              <a:t>mendeskripsikan</a:t>
            </a:r>
            <a:r>
              <a:rPr lang="en-US" sz="2200" dirty="0"/>
              <a:t> </a:t>
            </a:r>
            <a:r>
              <a:rPr lang="en-US" sz="2200" dirty="0" err="1"/>
              <a:t>pola</a:t>
            </a:r>
            <a:r>
              <a:rPr lang="en-US" sz="2200" dirty="0"/>
              <a:t> </a:t>
            </a:r>
            <a:r>
              <a:rPr lang="en-US" sz="2200" dirty="0" err="1"/>
              <a:t>interaksi</a:t>
            </a:r>
            <a:r>
              <a:rPr lang="en-US" sz="2200" dirty="0"/>
              <a:t> </a:t>
            </a:r>
            <a:r>
              <a:rPr lang="en-US" sz="2200" dirty="0" err="1"/>
              <a:t>antar</a:t>
            </a:r>
            <a:r>
              <a:rPr lang="en-US" sz="2200" dirty="0"/>
              <a:t> object. Diagram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menunjukkan</a:t>
            </a:r>
            <a:r>
              <a:rPr lang="en-US" sz="2200" dirty="0"/>
              <a:t> object-object yang </a:t>
            </a:r>
            <a:r>
              <a:rPr lang="en-US" sz="2200" dirty="0" err="1"/>
              <a:t>terlibat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interaksi</a:t>
            </a:r>
            <a:r>
              <a:rPr lang="en-US" sz="2200" dirty="0"/>
              <a:t> </a:t>
            </a:r>
            <a:r>
              <a:rPr lang="en-US" sz="2200" dirty="0" err="1"/>
              <a:t>melalui</a:t>
            </a:r>
            <a:r>
              <a:rPr lang="en-US" sz="2200" dirty="0"/>
              <a:t> link </a:t>
            </a:r>
            <a:r>
              <a:rPr lang="en-US" sz="2200" dirty="0" err="1"/>
              <a:t>dan</a:t>
            </a:r>
            <a:r>
              <a:rPr lang="en-US" sz="2200" dirty="0"/>
              <a:t> message yang </a:t>
            </a:r>
            <a:r>
              <a:rPr lang="en-US" sz="2200" dirty="0" err="1"/>
              <a:t>dikirim</a:t>
            </a:r>
            <a:r>
              <a:rPr lang="en-US" sz="2200" dirty="0"/>
              <a:t> </a:t>
            </a:r>
            <a:r>
              <a:rPr lang="en-US" sz="2200" dirty="0" err="1"/>
              <a:t>antar</a:t>
            </a:r>
            <a:r>
              <a:rPr lang="en-US" sz="2200" dirty="0"/>
              <a:t> object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 b="1" dirty="0"/>
              <a:t>Object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direpresentasikan</a:t>
            </a:r>
            <a:r>
              <a:rPr lang="en-US" sz="2200" dirty="0"/>
              <a:t>:</a:t>
            </a:r>
          </a:p>
          <a:p>
            <a:pPr lvl="2" indent="-4572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sz="2200" dirty="0" err="1"/>
              <a:t>NamaObject:NamaClass</a:t>
            </a:r>
            <a:endParaRPr lang="en-US" sz="2200" dirty="0"/>
          </a:p>
          <a:p>
            <a:pPr lvl="2" indent="-4572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sz="2200" dirty="0" err="1"/>
              <a:t>NamaObject</a:t>
            </a:r>
            <a:endParaRPr lang="en-US" sz="2200" dirty="0"/>
          </a:p>
          <a:p>
            <a:pPr lvl="2" indent="-4572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sz="2200" dirty="0"/>
              <a:t>:</a:t>
            </a:r>
            <a:r>
              <a:rPr lang="en-US" sz="2200" dirty="0" err="1"/>
              <a:t>NamaClass</a:t>
            </a:r>
            <a:endParaRPr lang="en-US" sz="2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 b="1" dirty="0"/>
              <a:t>Link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hubungan</a:t>
            </a:r>
            <a:r>
              <a:rPr lang="en-US" sz="2200" dirty="0"/>
              <a:t> </a:t>
            </a:r>
            <a:r>
              <a:rPr lang="en-US" sz="2200" dirty="0" err="1"/>
              <a:t>antar</a:t>
            </a:r>
            <a:r>
              <a:rPr lang="en-US" sz="2200" dirty="0"/>
              <a:t> object yang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mengirim</a:t>
            </a:r>
            <a:r>
              <a:rPr lang="en-US" sz="2200" dirty="0"/>
              <a:t> message. Link </a:t>
            </a:r>
            <a:r>
              <a:rPr lang="en-US" sz="2200" dirty="0" err="1"/>
              <a:t>digambarkan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garis</a:t>
            </a:r>
            <a:r>
              <a:rPr lang="en-US" sz="2200" dirty="0"/>
              <a:t> solid </a:t>
            </a:r>
            <a:r>
              <a:rPr lang="en-US" sz="2200" dirty="0" err="1"/>
              <a:t>antar</a:t>
            </a:r>
            <a:r>
              <a:rPr lang="en-US" sz="2200" dirty="0"/>
              <a:t> </a:t>
            </a:r>
            <a:r>
              <a:rPr lang="en-US" sz="2200" dirty="0" err="1"/>
              <a:t>dua</a:t>
            </a:r>
            <a:r>
              <a:rPr lang="en-US" sz="2200" dirty="0"/>
              <a:t> object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 b="1" dirty="0"/>
              <a:t>Message</a:t>
            </a:r>
            <a:r>
              <a:rPr lang="en-US" sz="2200" dirty="0"/>
              <a:t> : </a:t>
            </a:r>
            <a:r>
              <a:rPr lang="en-US" sz="2200" dirty="0" err="1"/>
              <a:t>pengertiannya</a:t>
            </a:r>
            <a:r>
              <a:rPr lang="en-US" sz="2200" dirty="0"/>
              <a:t> </a:t>
            </a:r>
            <a:r>
              <a:rPr lang="en-US" sz="2200" dirty="0" err="1"/>
              <a:t>sama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message </a:t>
            </a:r>
            <a:r>
              <a:rPr lang="en-US" sz="2200" dirty="0" err="1"/>
              <a:t>pada</a:t>
            </a:r>
            <a:r>
              <a:rPr lang="en-US" sz="2200" dirty="0"/>
              <a:t> sequence diagram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29231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023329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82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492067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913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Contoh 1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Sequence </a:t>
            </a:r>
          </a:p>
          <a:p>
            <a:pPr marL="0" indent="0">
              <a:buNone/>
            </a:pPr>
            <a:r>
              <a:rPr lang="id-ID" dirty="0" smtClean="0"/>
              <a:t>diagram</a:t>
            </a:r>
            <a:endParaRPr lang="id-ID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447800"/>
            <a:ext cx="6372225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033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id-ID" dirty="0" smtClean="0"/>
              <a:t>Collaboration Diagram</a:t>
            </a:r>
            <a:endParaRPr lang="id-ID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7896646" cy="5057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406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id-ID" smtClean="0"/>
              <a:t>Fun Example</a:t>
            </a:r>
            <a:endParaRPr lang="id-ID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295400"/>
            <a:ext cx="6656388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8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365</Words>
  <Application>Microsoft Office PowerPoint</Application>
  <PresentationFormat>On-screen Show (4:3)</PresentationFormat>
  <Paragraphs>72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Visio</vt:lpstr>
      <vt:lpstr>(1) Collaboration/Communication (2) State Machine (3) Interaction Overview</vt:lpstr>
      <vt:lpstr>Collaboration Diagram</vt:lpstr>
      <vt:lpstr>Collaboration vs Sequence Diagram</vt:lpstr>
      <vt:lpstr>Komponen CD</vt:lpstr>
      <vt:lpstr>PowerPoint Presentation</vt:lpstr>
      <vt:lpstr>PowerPoint Presentation</vt:lpstr>
      <vt:lpstr>Contoh 1</vt:lpstr>
      <vt:lpstr>PowerPoint Presentation</vt:lpstr>
      <vt:lpstr>Fun Example</vt:lpstr>
      <vt:lpstr>PowerPoint Presentation</vt:lpstr>
      <vt:lpstr>PowerPoint Presentation</vt:lpstr>
      <vt:lpstr>PowerPoint Presentation</vt:lpstr>
      <vt:lpstr>Contoh 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(1) Collaboration/Communication (2) State Machine (3) Interaction Overview</dc:title>
  <dc:creator>lenovo</dc:creator>
  <cp:lastModifiedBy>lenovo</cp:lastModifiedBy>
  <cp:revision>7</cp:revision>
  <dcterms:created xsi:type="dcterms:W3CDTF">2006-08-16T00:00:00Z</dcterms:created>
  <dcterms:modified xsi:type="dcterms:W3CDTF">2014-05-21T00:58:37Z</dcterms:modified>
</cp:coreProperties>
</file>