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3"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311"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7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A01A0-ABC7-4FED-A379-797C7949C521}" type="datetimeFigureOut">
              <a:rPr lang="en-US" smtClean="0"/>
              <a:t>6/4/2014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2148F-29BE-4F1B-A4AB-E2AFBC45E168}" type="slidenum">
              <a:rPr lang="en-US" smtClean="0"/>
              <a:t>‹#›</a:t>
            </a:fld>
            <a:endParaRPr lang="en-US"/>
          </a:p>
        </p:txBody>
      </p:sp>
    </p:spTree>
    <p:extLst>
      <p:ext uri="{BB962C8B-B14F-4D97-AF65-F5344CB8AC3E}">
        <p14:creationId xmlns:p14="http://schemas.microsoft.com/office/powerpoint/2010/main" val="99812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1304C9D-0782-4102-BB33-F2A94F12A0D8}" type="slidenum">
              <a:rPr lang="en-US" smtClean="0"/>
              <a:pPr eaLnBrk="1" hangingPunct="1"/>
              <a:t>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BE98EE-BA2F-400E-84C1-2757DA9E85EF}" type="slidenum">
              <a:rPr lang="en-US" smtClean="0"/>
              <a:pPr eaLnBrk="1" hangingPunct="1"/>
              <a:t>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4E69F7-F1E2-4DC0-8A5C-6C605A239DB3}"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66482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4E69F7-F1E2-4DC0-8A5C-6C605A239DB3}"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342473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4E69F7-F1E2-4DC0-8A5C-6C605A239DB3}"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2264309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BE04442C-871A-4B68-90A2-7CF02B7E2EA1}" type="datetimeFigureOut">
              <a:rPr lang="id-ID"/>
              <a:pPr>
                <a:defRPr/>
              </a:pPr>
              <a:t>04/06/2014</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6185B657-B35C-42C5-88ED-4F2966BCBA58}" type="slidenum">
              <a:rPr lang="id-ID"/>
              <a:pPr>
                <a:defRPr/>
              </a:pPr>
              <a:t>‹#›</a:t>
            </a:fld>
            <a:endParaRPr lang="id-ID"/>
          </a:p>
        </p:txBody>
      </p:sp>
    </p:spTree>
    <p:extLst>
      <p:ext uri="{BB962C8B-B14F-4D97-AF65-F5344CB8AC3E}">
        <p14:creationId xmlns:p14="http://schemas.microsoft.com/office/powerpoint/2010/main" val="129135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4E69F7-F1E2-4DC0-8A5C-6C605A239DB3}"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362991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E69F7-F1E2-4DC0-8A5C-6C605A239DB3}"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169840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4E69F7-F1E2-4DC0-8A5C-6C605A239DB3}" type="datetimeFigureOut">
              <a:rPr lang="en-US" smtClean="0"/>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298022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4E69F7-F1E2-4DC0-8A5C-6C605A239DB3}" type="datetimeFigureOut">
              <a:rPr lang="en-US" smtClean="0"/>
              <a:t>6/4/2014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36328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4E69F7-F1E2-4DC0-8A5C-6C605A239DB3}" type="datetimeFigureOut">
              <a:rPr lang="en-US" smtClean="0"/>
              <a:t>6/4/2014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355691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E69F7-F1E2-4DC0-8A5C-6C605A239DB3}" type="datetimeFigureOut">
              <a:rPr lang="en-US" smtClean="0"/>
              <a:t>6/4/2014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196456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E69F7-F1E2-4DC0-8A5C-6C605A239DB3}" type="datetimeFigureOut">
              <a:rPr lang="en-US" smtClean="0"/>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93956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E69F7-F1E2-4DC0-8A5C-6C605A239DB3}" type="datetimeFigureOut">
              <a:rPr lang="en-US" smtClean="0"/>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3EB2F-E8E3-4432-BEED-85F746BBD53A}" type="slidenum">
              <a:rPr lang="en-US" smtClean="0"/>
              <a:t>‹#›</a:t>
            </a:fld>
            <a:endParaRPr lang="en-US"/>
          </a:p>
        </p:txBody>
      </p:sp>
    </p:spTree>
    <p:extLst>
      <p:ext uri="{BB962C8B-B14F-4D97-AF65-F5344CB8AC3E}">
        <p14:creationId xmlns:p14="http://schemas.microsoft.com/office/powerpoint/2010/main" val="361819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E69F7-F1E2-4DC0-8A5C-6C605A239DB3}" type="datetimeFigureOut">
              <a:rPr lang="en-US" smtClean="0"/>
              <a:t>6/4/2014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3EB2F-E8E3-4432-BEED-85F746BBD53A}" type="slidenum">
              <a:rPr lang="en-US" smtClean="0"/>
              <a:t>‹#›</a:t>
            </a:fld>
            <a:endParaRPr lang="en-US"/>
          </a:p>
        </p:txBody>
      </p:sp>
    </p:spTree>
    <p:extLst>
      <p:ext uri="{BB962C8B-B14F-4D97-AF65-F5344CB8AC3E}">
        <p14:creationId xmlns:p14="http://schemas.microsoft.com/office/powerpoint/2010/main" val="1931542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Diagram</a:t>
            </a:r>
            <a:r>
              <a:rPr lang="id-ID" sz="4400" dirty="0" smtClean="0"/>
              <a:t/>
            </a:r>
            <a:br>
              <a:rPr lang="id-ID" sz="4400" dirty="0" smtClean="0"/>
            </a:br>
            <a:r>
              <a:rPr lang="en-US" sz="4400" dirty="0" smtClean="0"/>
              <a:t>C</a:t>
            </a:r>
            <a:r>
              <a:rPr lang="id-ID" sz="4400" dirty="0" smtClean="0"/>
              <a:t>omponent </a:t>
            </a:r>
            <a:r>
              <a:rPr lang="id-ID" sz="4400" dirty="0" smtClean="0"/>
              <a:t>&amp; </a:t>
            </a:r>
            <a:r>
              <a:rPr lang="en-US" sz="4400" smtClean="0"/>
              <a:t>D</a:t>
            </a:r>
            <a:r>
              <a:rPr lang="id-ID" sz="4400" smtClean="0"/>
              <a:t>eployment</a:t>
            </a:r>
            <a:endParaRPr lang="id-ID" sz="44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3955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mendefinisikan Component</a:t>
            </a:r>
            <a:endParaRPr lang="id-ID" dirty="0"/>
          </a:p>
        </p:txBody>
      </p:sp>
      <p:sp>
        <p:nvSpPr>
          <p:cNvPr id="3" name="Content Placeholder 2"/>
          <p:cNvSpPr>
            <a:spLocks noGrp="1"/>
          </p:cNvSpPr>
          <p:nvPr>
            <p:ph idx="1"/>
          </p:nvPr>
        </p:nvSpPr>
        <p:spPr/>
        <p:txBody>
          <a:bodyPr>
            <a:normAutofit/>
          </a:bodyPr>
          <a:lstStyle/>
          <a:p>
            <a:pPr marL="0" indent="0">
              <a:buNone/>
            </a:pPr>
            <a:r>
              <a:rPr lang="id-ID" dirty="0"/>
              <a:t>Untuk mendefinisikan komponen, </a:t>
            </a:r>
            <a:r>
              <a:rPr lang="id-ID" dirty="0" smtClean="0"/>
              <a:t>ada </a:t>
            </a:r>
            <a:r>
              <a:rPr lang="id-ID" dirty="0"/>
              <a:t>beberapa hal yang </a:t>
            </a:r>
            <a:r>
              <a:rPr lang="id-ID" dirty="0" smtClean="0"/>
              <a:t>harus diidentifikasikan</a:t>
            </a:r>
            <a:r>
              <a:rPr lang="id-ID" dirty="0"/>
              <a:t>, yaitu :</a:t>
            </a:r>
          </a:p>
          <a:p>
            <a:pPr marL="457200" indent="-457200">
              <a:buFont typeface="+mj-lt"/>
              <a:buAutoNum type="alphaLcParenR"/>
            </a:pPr>
            <a:r>
              <a:rPr lang="nn-NO" dirty="0" smtClean="0"/>
              <a:t>File-file </a:t>
            </a:r>
            <a:r>
              <a:rPr lang="nn-NO" dirty="0"/>
              <a:t>apa saja yang digunakan dalam </a:t>
            </a:r>
            <a:r>
              <a:rPr lang="id-ID" dirty="0" smtClean="0"/>
              <a:t> </a:t>
            </a:r>
            <a:r>
              <a:rPr lang="nn-NO" dirty="0" smtClean="0"/>
              <a:t>sistem</a:t>
            </a:r>
            <a:r>
              <a:rPr lang="id-ID" dirty="0" smtClean="0"/>
              <a:t> </a:t>
            </a:r>
            <a:r>
              <a:rPr lang="nn-NO" dirty="0" smtClean="0"/>
              <a:t>/</a:t>
            </a:r>
            <a:r>
              <a:rPr lang="id-ID" dirty="0" smtClean="0"/>
              <a:t> </a:t>
            </a:r>
            <a:r>
              <a:rPr lang="nn-NO" dirty="0" smtClean="0"/>
              <a:t>aplikasi</a:t>
            </a:r>
            <a:r>
              <a:rPr lang="nn-NO" dirty="0"/>
              <a:t>.</a:t>
            </a:r>
          </a:p>
          <a:p>
            <a:pPr marL="457200" indent="-457200">
              <a:buFont typeface="+mj-lt"/>
              <a:buAutoNum type="alphaLcParenR"/>
            </a:pPr>
            <a:r>
              <a:rPr lang="id-ID" dirty="0" smtClean="0"/>
              <a:t>Pustaka (</a:t>
            </a:r>
            <a:r>
              <a:rPr lang="id-ID" i="1" dirty="0"/>
              <a:t>l</a:t>
            </a:r>
            <a:r>
              <a:rPr lang="id-ID" i="1" dirty="0" smtClean="0"/>
              <a:t>ibrary</a:t>
            </a:r>
            <a:r>
              <a:rPr lang="id-ID" dirty="0"/>
              <a:t>) dan dokumen apa saja yang berhubungan </a:t>
            </a:r>
            <a:r>
              <a:rPr lang="id-ID" dirty="0" smtClean="0"/>
              <a:t>dan relevan </a:t>
            </a:r>
            <a:r>
              <a:rPr lang="id-ID" dirty="0"/>
              <a:t>dengan aplikasi</a:t>
            </a:r>
          </a:p>
          <a:p>
            <a:pPr marL="457200" indent="-457200">
              <a:buFont typeface="+mj-lt"/>
              <a:buAutoNum type="alphaLcParenR"/>
            </a:pPr>
            <a:r>
              <a:rPr lang="sv-SE" dirty="0" smtClean="0"/>
              <a:t>Bagaimana </a:t>
            </a:r>
            <a:r>
              <a:rPr lang="sv-SE" dirty="0"/>
              <a:t>hubungan antar dokumen-dokumen tersebut.</a:t>
            </a:r>
          </a:p>
          <a:p>
            <a:endParaRPr lang="id-ID" dirty="0"/>
          </a:p>
        </p:txBody>
      </p:sp>
    </p:spTree>
    <p:extLst>
      <p:ext uri="{BB962C8B-B14F-4D97-AF65-F5344CB8AC3E}">
        <p14:creationId xmlns:p14="http://schemas.microsoft.com/office/powerpoint/2010/main" val="4140076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mendefinisikan Component</a:t>
            </a:r>
            <a:endParaRPr lang="id-ID" dirty="0"/>
          </a:p>
        </p:txBody>
      </p:sp>
      <p:sp>
        <p:nvSpPr>
          <p:cNvPr id="3" name="Content Placeholder 2"/>
          <p:cNvSpPr>
            <a:spLocks noGrp="1"/>
          </p:cNvSpPr>
          <p:nvPr>
            <p:ph idx="1"/>
          </p:nvPr>
        </p:nvSpPr>
        <p:spPr/>
        <p:txBody>
          <a:bodyPr>
            <a:noAutofit/>
          </a:bodyPr>
          <a:lstStyle/>
          <a:p>
            <a:pPr marL="0" indent="0">
              <a:buNone/>
            </a:pPr>
            <a:r>
              <a:rPr lang="id-ID" sz="2400" dirty="0"/>
              <a:t>Setelah menentukan mengidentifikasikan </a:t>
            </a:r>
            <a:r>
              <a:rPr lang="en-US" sz="2400" dirty="0" smtClean="0"/>
              <a:t>d</a:t>
            </a:r>
            <a:r>
              <a:rPr lang="id-ID" sz="2400" dirty="0" smtClean="0"/>
              <a:t>okumen/file/library </a:t>
            </a:r>
            <a:r>
              <a:rPr lang="id-ID" sz="2400" dirty="0"/>
              <a:t>mana saja </a:t>
            </a:r>
            <a:r>
              <a:rPr lang="id-ID" sz="2400" dirty="0" smtClean="0"/>
              <a:t>yang akan </a:t>
            </a:r>
            <a:r>
              <a:rPr lang="id-ID" sz="2400" dirty="0"/>
              <a:t>ditampilkan dalam diagram komponen, selanjutnya </a:t>
            </a:r>
            <a:r>
              <a:rPr lang="id-ID" sz="2400" dirty="0" smtClean="0"/>
              <a:t>:</a:t>
            </a:r>
            <a:endParaRPr lang="id-ID" sz="2400" dirty="0"/>
          </a:p>
          <a:p>
            <a:pPr marL="457200" indent="-457200">
              <a:buFont typeface="+mj-lt"/>
              <a:buAutoNum type="alphaLcParenR"/>
            </a:pPr>
            <a:r>
              <a:rPr lang="id-ID" sz="2400" dirty="0" smtClean="0"/>
              <a:t>Tentukan </a:t>
            </a:r>
            <a:r>
              <a:rPr lang="id-ID" sz="2400" dirty="0"/>
              <a:t>nama yang akan </a:t>
            </a:r>
            <a:r>
              <a:rPr lang="id-ID" sz="2400" dirty="0" smtClean="0"/>
              <a:t>dicantumkan </a:t>
            </a:r>
            <a:r>
              <a:rPr lang="id-ID" sz="2400" dirty="0"/>
              <a:t>dalam diagram. </a:t>
            </a:r>
            <a:r>
              <a:rPr lang="id-ID" sz="2400" dirty="0" smtClean="0"/>
              <a:t>Biasanya nama </a:t>
            </a:r>
            <a:r>
              <a:rPr lang="id-ID" sz="2400" dirty="0"/>
              <a:t>komponen dapat berupa nama file langsung yang </a:t>
            </a:r>
            <a:r>
              <a:rPr lang="id-ID" sz="2400" dirty="0" smtClean="0"/>
              <a:t>digunakan atau </a:t>
            </a:r>
            <a:r>
              <a:rPr lang="id-ID" sz="2400" dirty="0"/>
              <a:t>suatu blok tertentu misalnya Database.</a:t>
            </a:r>
          </a:p>
          <a:p>
            <a:pPr marL="457200" indent="-457200">
              <a:buFont typeface="+mj-lt"/>
              <a:buAutoNum type="alphaLcParenR"/>
            </a:pPr>
            <a:r>
              <a:rPr lang="id-ID" sz="2400" dirty="0" smtClean="0"/>
              <a:t>Siapkan </a:t>
            </a:r>
            <a:r>
              <a:rPr lang="id-ID" sz="2400" dirty="0"/>
              <a:t>desain posisi layout diagram komponen (memanjang </a:t>
            </a:r>
            <a:r>
              <a:rPr lang="id-ID" sz="2400" dirty="0" smtClean="0"/>
              <a:t>atau menyamping</a:t>
            </a:r>
            <a:r>
              <a:rPr lang="id-ID" sz="2400" dirty="0"/>
              <a:t>) sebelum menggunakan perangkat lunak </a:t>
            </a:r>
            <a:r>
              <a:rPr lang="id-ID" sz="2400" dirty="0" smtClean="0"/>
              <a:t>permodelan UML </a:t>
            </a:r>
            <a:r>
              <a:rPr lang="id-ID" sz="2400" dirty="0"/>
              <a:t>untuk menggambarkannya.</a:t>
            </a:r>
          </a:p>
          <a:p>
            <a:pPr marL="457200" indent="-457200">
              <a:buFont typeface="+mj-lt"/>
              <a:buAutoNum type="alphaLcParenR"/>
            </a:pPr>
            <a:r>
              <a:rPr lang="id-ID" sz="2400" dirty="0" smtClean="0"/>
              <a:t>Kalau </a:t>
            </a:r>
            <a:r>
              <a:rPr lang="id-ID" sz="2400" dirty="0"/>
              <a:t>diperlukan tulis catatan-catatan kecil untuk menjelaskan </a:t>
            </a:r>
            <a:r>
              <a:rPr lang="id-ID" sz="2400" dirty="0" smtClean="0"/>
              <a:t>hal khusus</a:t>
            </a:r>
            <a:endParaRPr lang="id-ID" sz="2400" dirty="0"/>
          </a:p>
        </p:txBody>
      </p:sp>
    </p:spTree>
    <p:extLst>
      <p:ext uri="{BB962C8B-B14F-4D97-AF65-F5344CB8AC3E}">
        <p14:creationId xmlns:p14="http://schemas.microsoft.com/office/powerpoint/2010/main" val="704724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smtClean="0"/>
              <a:t>Hubungan Component, Package dan Class</a:t>
            </a:r>
            <a:endParaRPr lang="id-ID"/>
          </a:p>
        </p:txBody>
      </p:sp>
      <p:sp>
        <p:nvSpPr>
          <p:cNvPr id="3" name="Content Placeholder 2"/>
          <p:cNvSpPr>
            <a:spLocks noGrp="1"/>
          </p:cNvSpPr>
          <p:nvPr>
            <p:ph idx="1"/>
          </p:nvPr>
        </p:nvSpPr>
        <p:spPr/>
        <p:txBody>
          <a:bodyPr>
            <a:noAutofit/>
          </a:bodyPr>
          <a:lstStyle/>
          <a:p>
            <a:r>
              <a:rPr lang="en-US" sz="2000" b="1" dirty="0" smtClean="0"/>
              <a:t>Class </a:t>
            </a:r>
            <a:r>
              <a:rPr lang="en-US" sz="2000" dirty="0" err="1"/>
              <a:t>merupakan</a:t>
            </a:r>
            <a:r>
              <a:rPr lang="en-US" sz="2000" dirty="0"/>
              <a:t> </a:t>
            </a:r>
            <a:r>
              <a:rPr lang="en-US" sz="2000" dirty="0" err="1"/>
              <a:t>bentuk</a:t>
            </a:r>
            <a:r>
              <a:rPr lang="en-US" sz="2000" dirty="0"/>
              <a:t> </a:t>
            </a:r>
            <a:r>
              <a:rPr lang="en-US" sz="2000" dirty="0" err="1"/>
              <a:t>dasar</a:t>
            </a:r>
            <a:r>
              <a:rPr lang="en-US" sz="2000" dirty="0"/>
              <a:t> </a:t>
            </a:r>
            <a:r>
              <a:rPr lang="en-US" sz="2000" dirty="0" err="1"/>
              <a:t>struktur</a:t>
            </a:r>
            <a:r>
              <a:rPr lang="en-US" sz="2000" dirty="0"/>
              <a:t> </a:t>
            </a:r>
            <a:r>
              <a:rPr lang="en-US" sz="2000" dirty="0" err="1"/>
              <a:t>sistem</a:t>
            </a:r>
            <a:r>
              <a:rPr lang="en-US" sz="2000" dirty="0"/>
              <a:t> Object Oriented.  </a:t>
            </a:r>
            <a:r>
              <a:rPr lang="en-US" sz="2000" dirty="0" err="1"/>
              <a:t>Dalam</a:t>
            </a:r>
            <a:r>
              <a:rPr lang="en-US" sz="2000" dirty="0"/>
              <a:t> </a:t>
            </a:r>
            <a:r>
              <a:rPr lang="en-US" sz="2000" dirty="0" err="1"/>
              <a:t>membangun</a:t>
            </a:r>
            <a:r>
              <a:rPr lang="en-US" sz="2000" dirty="0"/>
              <a:t> </a:t>
            </a:r>
            <a:r>
              <a:rPr lang="en-US" sz="2000" dirty="0" err="1"/>
              <a:t>suatu</a:t>
            </a:r>
            <a:r>
              <a:rPr lang="en-US" sz="2000" dirty="0"/>
              <a:t> </a:t>
            </a:r>
            <a:r>
              <a:rPr lang="en-US" sz="2000" dirty="0" err="1"/>
              <a:t>sistem</a:t>
            </a:r>
            <a:r>
              <a:rPr lang="en-US" sz="2000" dirty="0"/>
              <a:t> </a:t>
            </a:r>
            <a:r>
              <a:rPr lang="en-US" sz="2000" dirty="0" smtClean="0"/>
              <a:t>(yang </a:t>
            </a:r>
            <a:r>
              <a:rPr lang="en-US" sz="2000" dirty="0" err="1"/>
              <a:t>besar</a:t>
            </a:r>
            <a:r>
              <a:rPr lang="en-US" sz="2000" dirty="0"/>
              <a:t>) </a:t>
            </a:r>
            <a:r>
              <a:rPr lang="id-ID" sz="2000" dirty="0" smtClean="0"/>
              <a:t>umumnya </a:t>
            </a:r>
            <a:r>
              <a:rPr lang="en-US" sz="2000" dirty="0" err="1" smtClean="0"/>
              <a:t>menggunakan</a:t>
            </a:r>
            <a:r>
              <a:rPr lang="en-US" sz="2000" dirty="0" smtClean="0"/>
              <a:t> </a:t>
            </a:r>
            <a:r>
              <a:rPr lang="en-US" sz="2000" dirty="0" err="1"/>
              <a:t>banyak</a:t>
            </a:r>
            <a:r>
              <a:rPr lang="en-US" sz="2000" dirty="0"/>
              <a:t> class </a:t>
            </a:r>
            <a:r>
              <a:rPr lang="en-US" sz="2000" dirty="0" err="1"/>
              <a:t>bahkan</a:t>
            </a:r>
            <a:r>
              <a:rPr lang="en-US" sz="2000" dirty="0"/>
              <a:t> </a:t>
            </a:r>
            <a:r>
              <a:rPr lang="en-US" sz="2000" dirty="0" err="1"/>
              <a:t>sampai</a:t>
            </a:r>
            <a:r>
              <a:rPr lang="en-US" sz="2000" dirty="0"/>
              <a:t> </a:t>
            </a:r>
            <a:r>
              <a:rPr lang="en-US" sz="2000" dirty="0" err="1"/>
              <a:t>ratusan</a:t>
            </a:r>
            <a:r>
              <a:rPr lang="en-US" sz="2000" dirty="0"/>
              <a:t> class</a:t>
            </a:r>
            <a:r>
              <a:rPr lang="en-US" sz="2000" dirty="0" smtClean="0"/>
              <a:t>.</a:t>
            </a:r>
            <a:r>
              <a:rPr lang="id-ID" sz="2000" dirty="0" smtClean="0"/>
              <a:t> </a:t>
            </a:r>
            <a:r>
              <a:rPr lang="en-US" sz="2000" dirty="0" smtClean="0"/>
              <a:t>Class </a:t>
            </a:r>
            <a:r>
              <a:rPr lang="en-US" sz="2000" dirty="0" err="1"/>
              <a:t>mewakili</a:t>
            </a:r>
            <a:r>
              <a:rPr lang="en-US" sz="2000" dirty="0"/>
              <a:t> </a:t>
            </a:r>
            <a:r>
              <a:rPr lang="en-US" sz="2000" dirty="0" err="1"/>
              <a:t>abstraksi</a:t>
            </a:r>
            <a:r>
              <a:rPr lang="en-US" sz="2000" dirty="0"/>
              <a:t> </a:t>
            </a:r>
            <a:r>
              <a:rPr lang="en-US" sz="2000" dirty="0" err="1"/>
              <a:t>dari</a:t>
            </a:r>
            <a:r>
              <a:rPr lang="en-US" sz="2000" dirty="0"/>
              <a:t> </a:t>
            </a:r>
            <a:r>
              <a:rPr lang="en-US" sz="2000" dirty="0" err="1"/>
              <a:t>serangkaian</a:t>
            </a:r>
            <a:r>
              <a:rPr lang="en-US" sz="2000" dirty="0"/>
              <a:t> attribute </a:t>
            </a:r>
            <a:r>
              <a:rPr lang="en-US" sz="2000" dirty="0" err="1"/>
              <a:t>dan</a:t>
            </a:r>
            <a:r>
              <a:rPr lang="en-US" sz="2000" dirty="0"/>
              <a:t> operation.</a:t>
            </a:r>
          </a:p>
          <a:p>
            <a:r>
              <a:rPr lang="en-US" sz="2000" b="1" dirty="0"/>
              <a:t>Component </a:t>
            </a:r>
            <a:r>
              <a:rPr lang="en-US" sz="2000" dirty="0" err="1"/>
              <a:t>adalah</a:t>
            </a:r>
            <a:r>
              <a:rPr lang="en-US" sz="2000" dirty="0"/>
              <a:t> </a:t>
            </a:r>
            <a:r>
              <a:rPr lang="en-US" sz="2000" dirty="0" err="1"/>
              <a:t>implementasi</a:t>
            </a:r>
            <a:r>
              <a:rPr lang="en-US" sz="2000" dirty="0"/>
              <a:t> software </a:t>
            </a:r>
            <a:r>
              <a:rPr lang="en-US" sz="2000" dirty="0" err="1"/>
              <a:t>dari</a:t>
            </a:r>
            <a:r>
              <a:rPr lang="en-US" sz="2000" dirty="0"/>
              <a:t> </a:t>
            </a:r>
            <a:r>
              <a:rPr lang="en-US" sz="2000" dirty="0" err="1"/>
              <a:t>sebuah</a:t>
            </a:r>
            <a:r>
              <a:rPr lang="en-US" sz="2000" dirty="0"/>
              <a:t> class</a:t>
            </a:r>
            <a:r>
              <a:rPr lang="en-US" sz="2000" dirty="0" smtClean="0"/>
              <a:t>.</a:t>
            </a:r>
            <a:r>
              <a:rPr lang="id-ID" sz="2000" dirty="0" smtClean="0"/>
              <a:t> </a:t>
            </a:r>
            <a:r>
              <a:rPr lang="en-US" sz="2000" dirty="0" smtClean="0"/>
              <a:t>Component </a:t>
            </a:r>
            <a:r>
              <a:rPr lang="en-US" sz="2000" dirty="0" err="1"/>
              <a:t>bisa</a:t>
            </a:r>
            <a:r>
              <a:rPr lang="en-US" sz="2000" dirty="0"/>
              <a:t> </a:t>
            </a:r>
            <a:r>
              <a:rPr lang="en-US" sz="2000" dirty="0" err="1"/>
              <a:t>jadi</a:t>
            </a:r>
            <a:r>
              <a:rPr lang="en-US" sz="2000" dirty="0"/>
              <a:t> </a:t>
            </a:r>
            <a:r>
              <a:rPr lang="en-US" sz="2000" dirty="0" err="1"/>
              <a:t>merupakan</a:t>
            </a:r>
            <a:r>
              <a:rPr lang="en-US" sz="2000" dirty="0"/>
              <a:t> </a:t>
            </a:r>
            <a:r>
              <a:rPr lang="en-US" sz="2000" dirty="0" err="1"/>
              <a:t>implementasi</a:t>
            </a:r>
            <a:r>
              <a:rPr lang="en-US" sz="2000" dirty="0"/>
              <a:t> </a:t>
            </a:r>
            <a:r>
              <a:rPr lang="en-US" sz="2000" dirty="0" err="1"/>
              <a:t>dari</a:t>
            </a:r>
            <a:r>
              <a:rPr lang="en-US" sz="2000" dirty="0"/>
              <a:t> </a:t>
            </a:r>
            <a:r>
              <a:rPr lang="en-US" sz="2000" dirty="0" err="1"/>
              <a:t>lebih</a:t>
            </a:r>
            <a:r>
              <a:rPr lang="en-US" sz="2000" dirty="0"/>
              <a:t> </a:t>
            </a:r>
            <a:r>
              <a:rPr lang="en-US" sz="2000" dirty="0" err="1"/>
              <a:t>dari</a:t>
            </a:r>
            <a:r>
              <a:rPr lang="en-US" sz="2000" dirty="0"/>
              <a:t> </a:t>
            </a:r>
            <a:r>
              <a:rPr lang="en-US" sz="2000" dirty="0" err="1"/>
              <a:t>sebuah</a:t>
            </a:r>
            <a:r>
              <a:rPr lang="en-US" sz="2000" dirty="0"/>
              <a:t> class.</a:t>
            </a:r>
            <a:endParaRPr lang="id-ID" sz="2000" dirty="0"/>
          </a:p>
          <a:p>
            <a:r>
              <a:rPr lang="en-US" sz="2000" b="1" dirty="0" smtClean="0"/>
              <a:t>Package </a:t>
            </a:r>
            <a:r>
              <a:rPr lang="en-US" sz="2000" dirty="0" err="1"/>
              <a:t>adalah</a:t>
            </a:r>
            <a:r>
              <a:rPr lang="en-US" sz="2000" dirty="0"/>
              <a:t> </a:t>
            </a:r>
            <a:r>
              <a:rPr lang="en-US" sz="2000" dirty="0" err="1"/>
              <a:t>mengelompokkan</a:t>
            </a:r>
            <a:r>
              <a:rPr lang="en-US" sz="2000" dirty="0"/>
              <a:t> </a:t>
            </a:r>
            <a:r>
              <a:rPr lang="en-US" sz="2000" dirty="0" err="1"/>
              <a:t>konstruksi</a:t>
            </a:r>
            <a:r>
              <a:rPr lang="en-US" sz="2000" dirty="0"/>
              <a:t> yang </a:t>
            </a:r>
            <a:r>
              <a:rPr lang="en-US" sz="2000" dirty="0" err="1"/>
              <a:t>memungkinkan</a:t>
            </a:r>
            <a:r>
              <a:rPr lang="en-US" sz="2000" dirty="0"/>
              <a:t> </a:t>
            </a:r>
            <a:r>
              <a:rPr lang="en-US" sz="2000" dirty="0" err="1"/>
              <a:t>untuk</a:t>
            </a:r>
            <a:r>
              <a:rPr lang="en-US" sz="2000" dirty="0"/>
              <a:t> </a:t>
            </a:r>
            <a:r>
              <a:rPr lang="en-US" sz="2000" dirty="0" err="1"/>
              <a:t>mengambil</a:t>
            </a:r>
            <a:r>
              <a:rPr lang="en-US" sz="2000" dirty="0"/>
              <a:t> </a:t>
            </a:r>
            <a:r>
              <a:rPr lang="en-US" sz="2000" dirty="0" err="1"/>
              <a:t>konstruksi</a:t>
            </a:r>
            <a:r>
              <a:rPr lang="en-US" sz="2000" dirty="0"/>
              <a:t> </a:t>
            </a:r>
            <a:r>
              <a:rPr lang="en-US" sz="2000" dirty="0" err="1"/>
              <a:t>tersebut</a:t>
            </a:r>
            <a:r>
              <a:rPr lang="en-US" sz="2000" dirty="0"/>
              <a:t> di UML </a:t>
            </a:r>
            <a:r>
              <a:rPr lang="en-US" sz="2000" dirty="0" err="1"/>
              <a:t>dan</a:t>
            </a:r>
            <a:r>
              <a:rPr lang="en-US" sz="2000" dirty="0"/>
              <a:t> </a:t>
            </a:r>
            <a:r>
              <a:rPr lang="en-US" sz="2000" dirty="0" err="1"/>
              <a:t>mengelompokkan</a:t>
            </a:r>
            <a:r>
              <a:rPr lang="en-US" sz="2000" dirty="0"/>
              <a:t> </a:t>
            </a:r>
            <a:r>
              <a:rPr lang="en-US" sz="2000" dirty="0" err="1"/>
              <a:t>elemen-elemen</a:t>
            </a:r>
            <a:r>
              <a:rPr lang="en-US" sz="2000" dirty="0"/>
              <a:t> </a:t>
            </a:r>
            <a:r>
              <a:rPr lang="en-US" sz="2000" dirty="0" err="1"/>
              <a:t>tersebut</a:t>
            </a:r>
            <a:r>
              <a:rPr lang="en-US" sz="2000" dirty="0"/>
              <a:t> </a:t>
            </a:r>
            <a:r>
              <a:rPr lang="en-US" sz="2000" dirty="0" err="1"/>
              <a:t>secara</a:t>
            </a:r>
            <a:r>
              <a:rPr lang="en-US" sz="2000" dirty="0"/>
              <a:t> </a:t>
            </a:r>
            <a:r>
              <a:rPr lang="en-US" sz="2000" dirty="0" err="1"/>
              <a:t>bersama-sama</a:t>
            </a:r>
            <a:r>
              <a:rPr lang="en-US" sz="2000" dirty="0"/>
              <a:t> </a:t>
            </a:r>
            <a:r>
              <a:rPr lang="en-US" sz="2000" dirty="0" err="1"/>
              <a:t>menjadi</a:t>
            </a:r>
            <a:r>
              <a:rPr lang="en-US" sz="2000" dirty="0"/>
              <a:t> level yang </a:t>
            </a:r>
            <a:r>
              <a:rPr lang="en-US" sz="2000" dirty="0" err="1"/>
              <a:t>lebih</a:t>
            </a:r>
            <a:r>
              <a:rPr lang="en-US" sz="2000" dirty="0"/>
              <a:t> </a:t>
            </a:r>
            <a:r>
              <a:rPr lang="en-US" sz="2000" dirty="0" err="1"/>
              <a:t>tinggi</a:t>
            </a:r>
            <a:r>
              <a:rPr lang="en-US" sz="2000" dirty="0"/>
              <a:t>. </a:t>
            </a:r>
            <a:r>
              <a:rPr lang="en-US" sz="2000" dirty="0" err="1"/>
              <a:t>Penggunaan</a:t>
            </a:r>
            <a:r>
              <a:rPr lang="en-US" sz="2000" dirty="0"/>
              <a:t> yang </a:t>
            </a:r>
            <a:r>
              <a:rPr lang="en-US" sz="2000" dirty="0" err="1"/>
              <a:t>umum</a:t>
            </a:r>
            <a:r>
              <a:rPr lang="en-US" sz="2000" dirty="0"/>
              <a:t> </a:t>
            </a:r>
            <a:r>
              <a:rPr lang="en-US" sz="2000" dirty="0" err="1"/>
              <a:t>dilakukan</a:t>
            </a:r>
            <a:r>
              <a:rPr lang="en-US" sz="2000" dirty="0"/>
              <a:t> </a:t>
            </a:r>
            <a:r>
              <a:rPr lang="en-US" sz="2000" dirty="0" err="1"/>
              <a:t>adalah</a:t>
            </a:r>
            <a:r>
              <a:rPr lang="en-US" sz="2000" dirty="0"/>
              <a:t> </a:t>
            </a:r>
            <a:r>
              <a:rPr lang="en-US" sz="2000" dirty="0" err="1"/>
              <a:t>mengelompokkan</a:t>
            </a:r>
            <a:r>
              <a:rPr lang="en-US" sz="2000" dirty="0"/>
              <a:t> class.</a:t>
            </a:r>
          </a:p>
          <a:p>
            <a:r>
              <a:rPr lang="en-US" sz="2000" dirty="0" err="1" smtClean="0"/>
              <a:t>Pada</a:t>
            </a:r>
            <a:r>
              <a:rPr lang="en-US" sz="2000" dirty="0" smtClean="0"/>
              <a:t> </a:t>
            </a:r>
            <a:r>
              <a:rPr lang="en-US" sz="2000" dirty="0"/>
              <a:t>model UML, </a:t>
            </a:r>
            <a:r>
              <a:rPr lang="en-US" sz="2000" dirty="0" err="1"/>
              <a:t>setiap</a:t>
            </a:r>
            <a:r>
              <a:rPr lang="en-US" sz="2000" dirty="0"/>
              <a:t> class </a:t>
            </a:r>
            <a:r>
              <a:rPr lang="en-US" sz="2000" dirty="0" err="1"/>
              <a:t>adalah</a:t>
            </a:r>
            <a:r>
              <a:rPr lang="en-US" sz="2000" dirty="0"/>
              <a:t> </a:t>
            </a:r>
            <a:r>
              <a:rPr lang="en-US" sz="2000" dirty="0" err="1"/>
              <a:t>anggota</a:t>
            </a:r>
            <a:r>
              <a:rPr lang="en-US" sz="2000" dirty="0"/>
              <a:t> </a:t>
            </a:r>
            <a:r>
              <a:rPr lang="en-US" sz="2000" dirty="0" err="1"/>
              <a:t>dari</a:t>
            </a:r>
            <a:r>
              <a:rPr lang="en-US" sz="2000" dirty="0"/>
              <a:t> </a:t>
            </a:r>
            <a:r>
              <a:rPr lang="en-US" sz="2000" dirty="0" err="1"/>
              <a:t>sebuah</a:t>
            </a:r>
            <a:r>
              <a:rPr lang="en-US" sz="2000" dirty="0"/>
              <a:t> package. Package </a:t>
            </a:r>
            <a:r>
              <a:rPr lang="en-US" sz="2000" dirty="0" err="1"/>
              <a:t>juga</a:t>
            </a:r>
            <a:r>
              <a:rPr lang="en-US" sz="2000" dirty="0"/>
              <a:t> </a:t>
            </a:r>
            <a:r>
              <a:rPr lang="en-US" sz="2000" dirty="0" err="1"/>
              <a:t>bisa</a:t>
            </a:r>
            <a:r>
              <a:rPr lang="en-US" sz="2000" dirty="0"/>
              <a:t> </a:t>
            </a:r>
            <a:r>
              <a:rPr lang="en-US" sz="2000" dirty="0" err="1"/>
              <a:t>menjadi</a:t>
            </a:r>
            <a:r>
              <a:rPr lang="en-US" sz="2000" dirty="0"/>
              <a:t> </a:t>
            </a:r>
            <a:r>
              <a:rPr lang="en-US" sz="2000" dirty="0" err="1"/>
              <a:t>anggota</a:t>
            </a:r>
            <a:r>
              <a:rPr lang="en-US" sz="2000" dirty="0"/>
              <a:t> </a:t>
            </a:r>
            <a:r>
              <a:rPr lang="en-US" sz="2000" dirty="0" err="1"/>
              <a:t>dari</a:t>
            </a:r>
            <a:r>
              <a:rPr lang="en-US" sz="2000" dirty="0"/>
              <a:t> package yang lain. </a:t>
            </a:r>
            <a:r>
              <a:rPr lang="en-US" sz="2000" dirty="0" err="1"/>
              <a:t>Dalam</a:t>
            </a:r>
            <a:r>
              <a:rPr lang="en-US" sz="2000" dirty="0"/>
              <a:t> </a:t>
            </a:r>
            <a:r>
              <a:rPr lang="en-US" sz="2000" dirty="0" err="1"/>
              <a:t>bentuk</a:t>
            </a:r>
            <a:r>
              <a:rPr lang="en-US" sz="2000" dirty="0"/>
              <a:t> </a:t>
            </a:r>
            <a:r>
              <a:rPr lang="en-US" sz="2000" dirty="0" err="1"/>
              <a:t>hirarki</a:t>
            </a:r>
            <a:r>
              <a:rPr lang="en-US" sz="2000" dirty="0"/>
              <a:t> </a:t>
            </a:r>
            <a:r>
              <a:rPr lang="en-US" sz="2000" dirty="0" err="1"/>
              <a:t>dari</a:t>
            </a:r>
            <a:r>
              <a:rPr lang="en-US" sz="2000" dirty="0"/>
              <a:t> package paling </a:t>
            </a:r>
            <a:r>
              <a:rPr lang="en-US" sz="2000" dirty="0" err="1"/>
              <a:t>tinggi</a:t>
            </a:r>
            <a:r>
              <a:rPr lang="en-US" sz="2000" dirty="0"/>
              <a:t> </a:t>
            </a:r>
            <a:r>
              <a:rPr lang="en-US" sz="2000" dirty="0" err="1"/>
              <a:t>sampai</a:t>
            </a:r>
            <a:r>
              <a:rPr lang="en-US" sz="2000" dirty="0"/>
              <a:t> yang </a:t>
            </a:r>
            <a:r>
              <a:rPr lang="en-US" sz="2000" dirty="0" err="1"/>
              <a:t>mengandung</a:t>
            </a:r>
            <a:r>
              <a:rPr lang="en-US" sz="2000" dirty="0"/>
              <a:t> sub package </a:t>
            </a:r>
            <a:r>
              <a:rPr lang="en-US" sz="2000" dirty="0" err="1"/>
              <a:t>dan</a:t>
            </a:r>
            <a:r>
              <a:rPr lang="en-US" sz="2000" dirty="0"/>
              <a:t> class-class.</a:t>
            </a:r>
          </a:p>
          <a:p>
            <a:endParaRPr lang="en-US" sz="2000" dirty="0"/>
          </a:p>
          <a:p>
            <a:endParaRPr lang="id-ID" sz="2000" dirty="0"/>
          </a:p>
        </p:txBody>
      </p:sp>
    </p:spTree>
    <p:extLst>
      <p:ext uri="{BB962C8B-B14F-4D97-AF65-F5344CB8AC3E}">
        <p14:creationId xmlns:p14="http://schemas.microsoft.com/office/powerpoint/2010/main" val="935758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Dependensi Component</a:t>
            </a:r>
            <a:endParaRPr lang="id-ID"/>
          </a:p>
        </p:txBody>
      </p:sp>
      <p:sp>
        <p:nvSpPr>
          <p:cNvPr id="3" name="Content Placeholder 2"/>
          <p:cNvSpPr>
            <a:spLocks noGrp="1"/>
          </p:cNvSpPr>
          <p:nvPr>
            <p:ph idx="1"/>
          </p:nvPr>
        </p:nvSpPr>
        <p:spPr>
          <a:xfrm>
            <a:off x="457200" y="1600200"/>
            <a:ext cx="8229600" cy="5029200"/>
          </a:xfrm>
        </p:spPr>
        <p:txBody>
          <a:bodyPr>
            <a:noAutofit/>
          </a:bodyPr>
          <a:lstStyle/>
          <a:p>
            <a:r>
              <a:rPr lang="en-US" sz="2000" dirty="0" err="1"/>
              <a:t>Hanya</a:t>
            </a:r>
            <a:r>
              <a:rPr lang="en-US" sz="2000" dirty="0"/>
              <a:t> </a:t>
            </a:r>
            <a:r>
              <a:rPr lang="en-US" sz="2000" dirty="0" err="1"/>
              <a:t>ada</a:t>
            </a:r>
            <a:r>
              <a:rPr lang="en-US" sz="2000" dirty="0"/>
              <a:t> </a:t>
            </a:r>
            <a:r>
              <a:rPr lang="en-US" sz="2000" dirty="0" err="1"/>
              <a:t>satu</a:t>
            </a:r>
            <a:r>
              <a:rPr lang="en-US" sz="2000" dirty="0"/>
              <a:t> </a:t>
            </a:r>
            <a:r>
              <a:rPr lang="en-US" sz="2000" dirty="0" err="1"/>
              <a:t>tipe</a:t>
            </a:r>
            <a:r>
              <a:rPr lang="en-US" sz="2000" dirty="0"/>
              <a:t> </a:t>
            </a:r>
            <a:r>
              <a:rPr lang="en-US" sz="2000" dirty="0" err="1"/>
              <a:t>relasi</a:t>
            </a:r>
            <a:r>
              <a:rPr lang="en-US" sz="2000" dirty="0"/>
              <a:t> </a:t>
            </a:r>
            <a:r>
              <a:rPr lang="en-US" sz="2000" dirty="0" err="1"/>
              <a:t>antar</a:t>
            </a:r>
            <a:r>
              <a:rPr lang="en-US" sz="2000" dirty="0"/>
              <a:t> </a:t>
            </a:r>
            <a:r>
              <a:rPr lang="en-US" sz="2000" dirty="0" err="1"/>
              <a:t>komponen</a:t>
            </a:r>
            <a:r>
              <a:rPr lang="en-US" sz="2000" dirty="0"/>
              <a:t>, </a:t>
            </a:r>
            <a:r>
              <a:rPr lang="en-US" sz="2000" dirty="0" err="1"/>
              <a:t>yaitu</a:t>
            </a:r>
            <a:r>
              <a:rPr lang="en-US" sz="2000" dirty="0"/>
              <a:t> </a:t>
            </a:r>
            <a:r>
              <a:rPr lang="en-US" sz="2000" dirty="0" err="1"/>
              <a:t>dependensi</a:t>
            </a:r>
            <a:r>
              <a:rPr lang="en-US" sz="2000" dirty="0"/>
              <a:t>.</a:t>
            </a:r>
          </a:p>
          <a:p>
            <a:r>
              <a:rPr lang="en-US" sz="2000" dirty="0" err="1"/>
              <a:t>Dependensi</a:t>
            </a:r>
            <a:r>
              <a:rPr lang="en-US" sz="2000" dirty="0"/>
              <a:t> </a:t>
            </a:r>
            <a:r>
              <a:rPr lang="en-US" sz="2000" dirty="0" err="1"/>
              <a:t>menyatakan</a:t>
            </a:r>
            <a:r>
              <a:rPr lang="en-US" sz="2000" dirty="0"/>
              <a:t> </a:t>
            </a:r>
            <a:r>
              <a:rPr lang="en-US" sz="2000" dirty="0" err="1"/>
              <a:t>bahwa</a:t>
            </a:r>
            <a:r>
              <a:rPr lang="en-US" sz="2000" dirty="0"/>
              <a:t> </a:t>
            </a:r>
            <a:r>
              <a:rPr lang="en-US" sz="2000" dirty="0" err="1"/>
              <a:t>satu</a:t>
            </a:r>
            <a:r>
              <a:rPr lang="en-US" sz="2000" dirty="0"/>
              <a:t> </a:t>
            </a:r>
            <a:r>
              <a:rPr lang="en-US" sz="2000" dirty="0" err="1"/>
              <a:t>komponen</a:t>
            </a:r>
            <a:r>
              <a:rPr lang="en-US" sz="2000" dirty="0"/>
              <a:t> </a:t>
            </a:r>
            <a:r>
              <a:rPr lang="en-US" sz="2000" dirty="0" err="1"/>
              <a:t>bergantung</a:t>
            </a:r>
            <a:r>
              <a:rPr lang="en-US" sz="2000" dirty="0"/>
              <a:t> </a:t>
            </a:r>
            <a:r>
              <a:rPr lang="en-US" sz="2000" dirty="0" err="1"/>
              <a:t>pada</a:t>
            </a:r>
            <a:r>
              <a:rPr lang="en-US" sz="2000" dirty="0"/>
              <a:t> </a:t>
            </a:r>
            <a:r>
              <a:rPr lang="en-US" sz="2000" dirty="0" err="1"/>
              <a:t>komponen</a:t>
            </a:r>
            <a:r>
              <a:rPr lang="en-US" sz="2000" dirty="0"/>
              <a:t> </a:t>
            </a:r>
            <a:r>
              <a:rPr lang="en-US" sz="2000" dirty="0" err="1"/>
              <a:t>lainnya</a:t>
            </a:r>
            <a:r>
              <a:rPr lang="en-US" sz="2000" dirty="0"/>
              <a:t>. </a:t>
            </a:r>
          </a:p>
          <a:p>
            <a:pPr lvl="1"/>
            <a:r>
              <a:rPr lang="en-US" sz="2000" dirty="0" err="1"/>
              <a:t>Sebuah</a:t>
            </a:r>
            <a:r>
              <a:rPr lang="en-US" sz="2000" dirty="0"/>
              <a:t> </a:t>
            </a:r>
            <a:r>
              <a:rPr lang="en-US" sz="2000" dirty="0" err="1"/>
              <a:t>dependensi</a:t>
            </a:r>
            <a:r>
              <a:rPr lang="en-US" sz="2000" dirty="0"/>
              <a:t> </a:t>
            </a:r>
            <a:r>
              <a:rPr lang="en-US" sz="2000" dirty="0" err="1"/>
              <a:t>komponen</a:t>
            </a:r>
            <a:r>
              <a:rPr lang="en-US" sz="2000" dirty="0"/>
              <a:t> </a:t>
            </a:r>
            <a:r>
              <a:rPr lang="en-US" sz="2000" dirty="0" err="1"/>
              <a:t>digambarkan</a:t>
            </a:r>
            <a:r>
              <a:rPr lang="en-US" sz="2000" dirty="0"/>
              <a:t> </a:t>
            </a:r>
            <a:r>
              <a:rPr lang="en-US" sz="2000" dirty="0" err="1"/>
              <a:t>seperti</a:t>
            </a:r>
            <a:r>
              <a:rPr lang="en-US" sz="2000" dirty="0"/>
              <a:t> </a:t>
            </a:r>
            <a:r>
              <a:rPr lang="en-US" sz="2000" dirty="0" err="1"/>
              <a:t>panah</a:t>
            </a:r>
            <a:r>
              <a:rPr lang="en-US" sz="2000" dirty="0"/>
              <a:t> </a:t>
            </a:r>
            <a:r>
              <a:rPr lang="en-US" sz="2000" dirty="0" err="1"/>
              <a:t>putus-putus</a:t>
            </a:r>
            <a:r>
              <a:rPr lang="en-US" sz="2000" dirty="0"/>
              <a:t> </a:t>
            </a:r>
            <a:r>
              <a:rPr lang="en-US" sz="2000" dirty="0" err="1"/>
              <a:t>antar</a:t>
            </a:r>
            <a:r>
              <a:rPr lang="en-US" sz="2000" dirty="0"/>
              <a:t> 2 </a:t>
            </a:r>
            <a:r>
              <a:rPr lang="en-US" sz="2000" dirty="0" err="1"/>
              <a:t>komponen</a:t>
            </a:r>
            <a:r>
              <a:rPr lang="en-US" sz="2000" dirty="0"/>
              <a:t>.</a:t>
            </a:r>
          </a:p>
          <a:p>
            <a:endParaRPr lang="id-ID" sz="2000" dirty="0" smtClean="0"/>
          </a:p>
          <a:p>
            <a:endParaRPr lang="id-ID" sz="2000" dirty="0"/>
          </a:p>
          <a:p>
            <a:r>
              <a:rPr lang="en-US" sz="2000" b="1" u="sng" dirty="0" err="1"/>
              <a:t>Penjelasan</a:t>
            </a:r>
            <a:r>
              <a:rPr lang="en-US" sz="2000" b="1" u="sng" dirty="0"/>
              <a:t> </a:t>
            </a:r>
            <a:r>
              <a:rPr lang="en-US" sz="2000" b="1" u="sng" dirty="0" err="1"/>
              <a:t>gambar</a:t>
            </a:r>
            <a:r>
              <a:rPr lang="en-US" sz="2000" b="1" u="sng" dirty="0"/>
              <a:t>:</a:t>
            </a:r>
          </a:p>
          <a:p>
            <a:pPr lvl="1"/>
            <a:r>
              <a:rPr lang="en-US" sz="2000" dirty="0" err="1"/>
              <a:t>Komponen</a:t>
            </a:r>
            <a:r>
              <a:rPr lang="en-US" sz="2000" dirty="0"/>
              <a:t> A </a:t>
            </a:r>
            <a:r>
              <a:rPr lang="en-US" sz="2000" dirty="0" err="1"/>
              <a:t>bergantung</a:t>
            </a:r>
            <a:r>
              <a:rPr lang="en-US" sz="2000" dirty="0"/>
              <a:t> </a:t>
            </a:r>
            <a:r>
              <a:rPr lang="en-US" sz="2000" dirty="0" err="1"/>
              <a:t>pada</a:t>
            </a:r>
            <a:r>
              <a:rPr lang="en-US" sz="2000" dirty="0"/>
              <a:t> </a:t>
            </a:r>
            <a:r>
              <a:rPr lang="en-US" sz="2000" dirty="0" err="1"/>
              <a:t>komponen</a:t>
            </a:r>
            <a:r>
              <a:rPr lang="en-US" sz="2000" dirty="0"/>
              <a:t> B. </a:t>
            </a:r>
            <a:r>
              <a:rPr lang="en-US" sz="2000" dirty="0" err="1"/>
              <a:t>Terdapat</a:t>
            </a:r>
            <a:r>
              <a:rPr lang="en-US" sz="2000" dirty="0"/>
              <a:t> </a:t>
            </a:r>
            <a:r>
              <a:rPr lang="en-US" sz="2000" dirty="0" err="1"/>
              <a:t>satu</a:t>
            </a:r>
            <a:r>
              <a:rPr lang="en-US" sz="2000" dirty="0"/>
              <a:t> </a:t>
            </a:r>
            <a:r>
              <a:rPr lang="en-US" sz="2000" dirty="0" err="1"/>
              <a:t>atau</a:t>
            </a:r>
            <a:r>
              <a:rPr lang="en-US" sz="2000" dirty="0"/>
              <a:t> </a:t>
            </a:r>
            <a:r>
              <a:rPr lang="en-US" sz="2000" dirty="0" err="1"/>
              <a:t>beberapa</a:t>
            </a:r>
            <a:r>
              <a:rPr lang="en-US" sz="2000" dirty="0"/>
              <a:t> </a:t>
            </a:r>
            <a:r>
              <a:rPr lang="en-US" sz="2000" dirty="0" err="1"/>
              <a:t>kelas</a:t>
            </a:r>
            <a:r>
              <a:rPr lang="en-US" sz="2000" dirty="0"/>
              <a:t> di </a:t>
            </a:r>
            <a:r>
              <a:rPr lang="en-US" sz="2000" dirty="0" err="1"/>
              <a:t>komponen</a:t>
            </a:r>
            <a:r>
              <a:rPr lang="en-US" sz="2000" dirty="0"/>
              <a:t> A yang </a:t>
            </a:r>
            <a:r>
              <a:rPr lang="en-US" sz="2000" dirty="0" err="1"/>
              <a:t>bergantung</a:t>
            </a:r>
            <a:r>
              <a:rPr lang="en-US" sz="2000" dirty="0"/>
              <a:t> </a:t>
            </a:r>
            <a:r>
              <a:rPr lang="en-US" sz="2000" dirty="0" err="1"/>
              <a:t>pada</a:t>
            </a:r>
            <a:r>
              <a:rPr lang="en-US" sz="2000" dirty="0"/>
              <a:t> </a:t>
            </a:r>
            <a:r>
              <a:rPr lang="en-US" sz="2000" dirty="0" err="1"/>
              <a:t>satu</a:t>
            </a:r>
            <a:r>
              <a:rPr lang="en-US" sz="2000" dirty="0"/>
              <a:t> </a:t>
            </a:r>
            <a:r>
              <a:rPr lang="en-US" sz="2000" dirty="0" err="1"/>
              <a:t>atau</a:t>
            </a:r>
            <a:r>
              <a:rPr lang="en-US" sz="2000" dirty="0"/>
              <a:t> </a:t>
            </a:r>
            <a:r>
              <a:rPr lang="en-US" sz="2000" dirty="0" err="1"/>
              <a:t>beberapa</a:t>
            </a:r>
            <a:r>
              <a:rPr lang="en-US" sz="2000" dirty="0"/>
              <a:t> </a:t>
            </a:r>
            <a:r>
              <a:rPr lang="en-US" sz="2000" dirty="0" err="1"/>
              <a:t>kelas</a:t>
            </a:r>
            <a:r>
              <a:rPr lang="en-US" sz="2000" dirty="0"/>
              <a:t> di </a:t>
            </a:r>
            <a:r>
              <a:rPr lang="en-US" sz="2000" dirty="0" err="1"/>
              <a:t>komponen</a:t>
            </a:r>
            <a:r>
              <a:rPr lang="en-US" sz="2000" dirty="0"/>
              <a:t> B.</a:t>
            </a:r>
          </a:p>
          <a:p>
            <a:pPr lvl="1"/>
            <a:r>
              <a:rPr lang="en-US" sz="2000" dirty="0" err="1"/>
              <a:t>Dependensi</a:t>
            </a:r>
            <a:r>
              <a:rPr lang="en-US" sz="2000" dirty="0"/>
              <a:t> </a:t>
            </a:r>
            <a:r>
              <a:rPr lang="en-US" sz="2000" dirty="0" err="1"/>
              <a:t>memiliki</a:t>
            </a:r>
            <a:r>
              <a:rPr lang="en-US" sz="2000" dirty="0"/>
              <a:t> </a:t>
            </a:r>
            <a:r>
              <a:rPr lang="en-US" sz="2000" dirty="0" err="1"/>
              <a:t>implikasi</a:t>
            </a:r>
            <a:r>
              <a:rPr lang="en-US" sz="2000" dirty="0"/>
              <a:t> </a:t>
            </a:r>
            <a:r>
              <a:rPr lang="en-US" sz="2000" dirty="0" err="1"/>
              <a:t>kompilasi</a:t>
            </a:r>
            <a:r>
              <a:rPr lang="en-US" sz="2000" dirty="0"/>
              <a:t>, </a:t>
            </a:r>
            <a:r>
              <a:rPr lang="en-US" sz="2000" dirty="0" err="1"/>
              <a:t>dimana</a:t>
            </a:r>
            <a:r>
              <a:rPr lang="en-US" sz="2000" dirty="0"/>
              <a:t> </a:t>
            </a:r>
            <a:r>
              <a:rPr lang="en-US" sz="2000" dirty="0" err="1"/>
              <a:t>komponen</a:t>
            </a:r>
            <a:r>
              <a:rPr lang="en-US" sz="2000" dirty="0"/>
              <a:t> A </a:t>
            </a:r>
            <a:r>
              <a:rPr lang="en-US" sz="2000" dirty="0" err="1"/>
              <a:t>tergantung</a:t>
            </a:r>
            <a:r>
              <a:rPr lang="en-US" sz="2000" dirty="0"/>
              <a:t> </a:t>
            </a:r>
            <a:r>
              <a:rPr lang="en-US" sz="2000" dirty="0" err="1"/>
              <a:t>pada</a:t>
            </a:r>
            <a:r>
              <a:rPr lang="en-US" sz="2000" dirty="0"/>
              <a:t> </a:t>
            </a:r>
            <a:r>
              <a:rPr lang="en-US" sz="2000" dirty="0" err="1"/>
              <a:t>komponen</a:t>
            </a:r>
            <a:r>
              <a:rPr lang="en-US" sz="2000" dirty="0"/>
              <a:t> B. A </a:t>
            </a:r>
            <a:r>
              <a:rPr lang="en-US" sz="2000" dirty="0" err="1"/>
              <a:t>tidak</a:t>
            </a:r>
            <a:r>
              <a:rPr lang="en-US" sz="2000" dirty="0"/>
              <a:t> </a:t>
            </a:r>
            <a:r>
              <a:rPr lang="en-US" sz="2000" dirty="0" err="1"/>
              <a:t>bisa</a:t>
            </a:r>
            <a:r>
              <a:rPr lang="en-US" sz="2000" dirty="0"/>
              <a:t> </a:t>
            </a:r>
            <a:r>
              <a:rPr lang="en-US" sz="2000" dirty="0" err="1"/>
              <a:t>dikompilasi</a:t>
            </a:r>
            <a:r>
              <a:rPr lang="en-US" sz="2000" dirty="0"/>
              <a:t> </a:t>
            </a:r>
            <a:r>
              <a:rPr lang="en-US" sz="2000" dirty="0" err="1"/>
              <a:t>sampai</a:t>
            </a:r>
            <a:r>
              <a:rPr lang="en-US" sz="2000" dirty="0"/>
              <a:t> B </a:t>
            </a:r>
            <a:r>
              <a:rPr lang="en-US" sz="2000" dirty="0" err="1"/>
              <a:t>telah</a:t>
            </a:r>
            <a:r>
              <a:rPr lang="en-US" sz="2000" dirty="0"/>
              <a:t> </a:t>
            </a:r>
            <a:r>
              <a:rPr lang="en-US" sz="2000" dirty="0" err="1"/>
              <a:t>selesai</a:t>
            </a:r>
            <a:r>
              <a:rPr lang="en-US" sz="2000" dirty="0"/>
              <a:t> </a:t>
            </a:r>
            <a:r>
              <a:rPr lang="en-US" sz="2000" dirty="0" err="1"/>
              <a:t>dikompilasi</a:t>
            </a:r>
            <a:r>
              <a:rPr lang="en-US" sz="2000" dirty="0"/>
              <a:t>.</a:t>
            </a:r>
          </a:p>
          <a:p>
            <a:endParaRPr lang="id-ID"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148" y="3352800"/>
            <a:ext cx="38862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353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smtClean="0"/>
              <a:t>Contoh Dependensi</a:t>
            </a:r>
            <a:endParaRPr lang="id-ID"/>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6768752" cy="497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167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Component Diagram</a:t>
            </a:r>
            <a:endParaRPr lang="id-ID"/>
          </a:p>
        </p:txBody>
      </p:sp>
      <p:sp>
        <p:nvSpPr>
          <p:cNvPr id="3" name="Content Placeholder 2"/>
          <p:cNvSpPr>
            <a:spLocks noGrp="1"/>
          </p:cNvSpPr>
          <p:nvPr>
            <p:ph idx="1"/>
          </p:nvPr>
        </p:nvSpPr>
        <p:spPr/>
        <p:txBody>
          <a:bodyPr/>
          <a:lstStyle/>
          <a:p>
            <a:r>
              <a:rPr lang="id-ID" smtClean="0"/>
              <a:t>Component Diagram m</a:t>
            </a:r>
            <a:r>
              <a:rPr lang="en-US" smtClean="0"/>
              <a:t>erupakan </a:t>
            </a:r>
            <a:r>
              <a:rPr lang="en-US"/>
              <a:t>diagram UML yang menampilkan komponen dalam sistem dan hubungan antara mereka.</a:t>
            </a:r>
          </a:p>
          <a:p>
            <a:endParaRPr lang="id-ID"/>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581400"/>
            <a:ext cx="57499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0885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a:t>
            </a:r>
            <a:r>
              <a:rPr lang="id-ID" dirty="0" smtClean="0"/>
              <a:t>kasus</a:t>
            </a:r>
            <a:r>
              <a:rPr lang="en-US" dirty="0" smtClean="0"/>
              <a:t> 1</a:t>
            </a:r>
            <a:endParaRPr lang="id-ID" dirty="0"/>
          </a:p>
        </p:txBody>
      </p:sp>
      <p:sp>
        <p:nvSpPr>
          <p:cNvPr id="3" name="Content Placeholder 2"/>
          <p:cNvSpPr>
            <a:spLocks noGrp="1"/>
          </p:cNvSpPr>
          <p:nvPr>
            <p:ph idx="1"/>
          </p:nvPr>
        </p:nvSpPr>
        <p:spPr/>
        <p:txBody>
          <a:bodyPr/>
          <a:lstStyle/>
          <a:p>
            <a:r>
              <a:rPr lang="id-ID" smtClean="0"/>
              <a:t>Problem :</a:t>
            </a:r>
            <a:endParaRPr lang="id-ID"/>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564904"/>
            <a:ext cx="8326083"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035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Penyelesaian</a:t>
            </a:r>
            <a:r>
              <a:rPr lang="en-US" dirty="0" smtClean="0"/>
              <a:t> </a:t>
            </a:r>
            <a:r>
              <a:rPr lang="en-US" dirty="0" err="1" smtClean="0"/>
              <a:t>Contoh</a:t>
            </a:r>
            <a:r>
              <a:rPr lang="en-US" dirty="0" smtClean="0"/>
              <a:t> </a:t>
            </a:r>
            <a:r>
              <a:rPr lang="en-US" dirty="0" err="1" smtClean="0"/>
              <a:t>Kasus</a:t>
            </a:r>
            <a:r>
              <a:rPr lang="en-US" dirty="0" smtClean="0"/>
              <a:t> 1</a:t>
            </a:r>
            <a:endParaRPr lang="id-ID"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244586"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890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Hasil</a:t>
            </a:r>
            <a:r>
              <a:rPr lang="en-US" dirty="0" smtClean="0"/>
              <a:t> </a:t>
            </a:r>
            <a:r>
              <a:rPr lang="en-US" dirty="0" err="1" smtClean="0"/>
              <a:t>Studi</a:t>
            </a:r>
            <a:r>
              <a:rPr lang="en-US" dirty="0" smtClean="0"/>
              <a:t> </a:t>
            </a:r>
            <a:r>
              <a:rPr lang="en-US" dirty="0" err="1" smtClean="0"/>
              <a:t>kasus</a:t>
            </a:r>
            <a:r>
              <a:rPr lang="en-US" dirty="0" smtClean="0"/>
              <a:t> 1</a:t>
            </a:r>
            <a:endParaRPr lang="id-ID"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44" y="1752600"/>
            <a:ext cx="811408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44" y="4941168"/>
            <a:ext cx="57912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839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Deployment Diagram</a:t>
            </a:r>
            <a:endParaRPr lang="id-ID"/>
          </a:p>
        </p:txBody>
      </p:sp>
      <p:sp>
        <p:nvSpPr>
          <p:cNvPr id="3" name="Content Placeholder 2"/>
          <p:cNvSpPr>
            <a:spLocks noGrp="1"/>
          </p:cNvSpPr>
          <p:nvPr>
            <p:ph idx="1"/>
          </p:nvPr>
        </p:nvSpPr>
        <p:spPr/>
        <p:txBody>
          <a:bodyPr>
            <a:normAutofit fontScale="85000" lnSpcReduction="20000"/>
          </a:bodyPr>
          <a:lstStyle/>
          <a:p>
            <a:r>
              <a:rPr lang="id-ID"/>
              <a:t>Diagram </a:t>
            </a:r>
            <a:r>
              <a:rPr lang="id-ID" i="1"/>
              <a:t>deployment </a:t>
            </a:r>
            <a:r>
              <a:rPr lang="id-ID"/>
              <a:t>menunjukkan tata letak sebuah sistem secara fisik</a:t>
            </a:r>
            <a:r>
              <a:rPr lang="id-ID" smtClean="0"/>
              <a:t>, </a:t>
            </a:r>
            <a:r>
              <a:rPr lang="sv-SE" smtClean="0"/>
              <a:t>menampakkan </a:t>
            </a:r>
            <a:r>
              <a:rPr lang="sv-SE"/>
              <a:t>bagian-bagian </a:t>
            </a:r>
            <a:r>
              <a:rPr lang="sv-SE" i="1"/>
              <a:t>software </a:t>
            </a:r>
            <a:r>
              <a:rPr lang="sv-SE"/>
              <a:t>yang berjalan pada </a:t>
            </a:r>
            <a:r>
              <a:rPr lang="sv-SE" smtClean="0"/>
              <a:t>bagian-bagian</a:t>
            </a:r>
            <a:r>
              <a:rPr lang="id-ID" smtClean="0"/>
              <a:t> </a:t>
            </a:r>
            <a:r>
              <a:rPr lang="id-ID" i="1" smtClean="0"/>
              <a:t>hardware </a:t>
            </a:r>
            <a:r>
              <a:rPr lang="id-ID"/>
              <a:t>yang digunakan untuk mengimplementasikan sebuah sistem </a:t>
            </a:r>
            <a:r>
              <a:rPr lang="id-ID" smtClean="0"/>
              <a:t>dan keterhubungan </a:t>
            </a:r>
            <a:r>
              <a:rPr lang="id-ID"/>
              <a:t>antara komponen-komponen </a:t>
            </a:r>
            <a:r>
              <a:rPr lang="id-ID" i="1"/>
              <a:t>hardware </a:t>
            </a:r>
            <a:r>
              <a:rPr lang="id-ID"/>
              <a:t>tersebut.</a:t>
            </a:r>
          </a:p>
          <a:p>
            <a:r>
              <a:rPr lang="id-ID"/>
              <a:t>Jadi penggambaran arsitektur fisik sebuah aplikasi yang melibatkan </a:t>
            </a:r>
            <a:r>
              <a:rPr lang="id-ID" smtClean="0"/>
              <a:t>perangkat baik </a:t>
            </a:r>
            <a:r>
              <a:rPr lang="id-ID"/>
              <a:t>perangkat lunak maupun perangkat keras- yang biasanya nanti </a:t>
            </a:r>
            <a:r>
              <a:rPr lang="id-ID" smtClean="0"/>
              <a:t>disebut dengan </a:t>
            </a:r>
            <a:r>
              <a:rPr lang="id-ID" i="1"/>
              <a:t>Node</a:t>
            </a:r>
            <a:r>
              <a:rPr lang="id-ID"/>
              <a:t>- dan menunjukkan bagaimana komponen perangkat lunak </a:t>
            </a:r>
            <a:r>
              <a:rPr lang="id-ID" smtClean="0"/>
              <a:t>dan keras </a:t>
            </a:r>
            <a:r>
              <a:rPr lang="id-ID"/>
              <a:t>ini bekerja sama akan digambarkan dalam diagram </a:t>
            </a:r>
            <a:r>
              <a:rPr lang="id-ID" i="1" smtClean="0"/>
              <a:t>deployment</a:t>
            </a:r>
            <a:endParaRPr lang="id-ID"/>
          </a:p>
          <a:p>
            <a:endParaRPr lang="id-ID"/>
          </a:p>
        </p:txBody>
      </p:sp>
    </p:spTree>
    <p:extLst>
      <p:ext uri="{BB962C8B-B14F-4D97-AF65-F5344CB8AC3E}">
        <p14:creationId xmlns:p14="http://schemas.microsoft.com/office/powerpoint/2010/main" val="1257019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Pendahuluan</a:t>
            </a:r>
            <a:endParaRPr lang="id-ID"/>
          </a:p>
        </p:txBody>
      </p:sp>
      <p:sp>
        <p:nvSpPr>
          <p:cNvPr id="3" name="Content Placeholder 2"/>
          <p:cNvSpPr>
            <a:spLocks noGrp="1"/>
          </p:cNvSpPr>
          <p:nvPr>
            <p:ph idx="1"/>
          </p:nvPr>
        </p:nvSpPr>
        <p:spPr/>
        <p:txBody>
          <a:bodyPr>
            <a:normAutofit fontScale="92500" lnSpcReduction="10000"/>
          </a:bodyPr>
          <a:lstStyle/>
          <a:p>
            <a:r>
              <a:rPr lang="id-ID" sz="2800"/>
              <a:t>Diagram komponen digunakan untuk memodelkan aspek fisik suatu sistem.</a:t>
            </a:r>
          </a:p>
          <a:p>
            <a:r>
              <a:rPr lang="id-ID" sz="2800"/>
              <a:t>Aspek fisik ini berupa modul-modul yang berisikan </a:t>
            </a:r>
            <a:r>
              <a:rPr lang="id-ID" sz="2800" i="1"/>
              <a:t>code</a:t>
            </a:r>
            <a:r>
              <a:rPr lang="id-ID" sz="2800"/>
              <a:t>, baik </a:t>
            </a:r>
            <a:r>
              <a:rPr lang="id-ID" sz="2800" i="1"/>
              <a:t>library </a:t>
            </a:r>
            <a:r>
              <a:rPr lang="id-ID" sz="2800" smtClean="0"/>
              <a:t>maupun </a:t>
            </a:r>
            <a:r>
              <a:rPr lang="id-ID" sz="2800" i="1" smtClean="0"/>
              <a:t>executable</a:t>
            </a:r>
            <a:r>
              <a:rPr lang="id-ID" sz="2800" i="1"/>
              <a:t>, file </a:t>
            </a:r>
            <a:r>
              <a:rPr lang="id-ID" sz="2800"/>
              <a:t>atau dokumen yang ada di dalam </a:t>
            </a:r>
            <a:r>
              <a:rPr lang="id-ID" sz="2800" i="1"/>
              <a:t>node</a:t>
            </a:r>
            <a:r>
              <a:rPr lang="id-ID" sz="2800"/>
              <a:t>. </a:t>
            </a:r>
            <a:r>
              <a:rPr lang="id-ID" sz="2800" smtClean="0"/>
              <a:t>Aspek </a:t>
            </a:r>
            <a:r>
              <a:rPr lang="id-ID" sz="2800"/>
              <a:t>fisik inilah </a:t>
            </a:r>
            <a:r>
              <a:rPr lang="id-ID" sz="2800" smtClean="0"/>
              <a:t>yang dikatakan </a:t>
            </a:r>
            <a:r>
              <a:rPr lang="id-ID" sz="2800"/>
              <a:t>komponen dalam UML.</a:t>
            </a:r>
          </a:p>
          <a:p>
            <a:r>
              <a:rPr lang="id-ID" sz="2800"/>
              <a:t>Umumnya komponen yang terbentuk dari beberapa </a:t>
            </a:r>
            <a:r>
              <a:rPr lang="id-ID" sz="2800" i="1"/>
              <a:t>class </a:t>
            </a:r>
            <a:r>
              <a:rPr lang="id-ID" sz="2800"/>
              <a:t>dan/atau </a:t>
            </a:r>
            <a:r>
              <a:rPr lang="id-ID" sz="2800" i="1"/>
              <a:t>package</a:t>
            </a:r>
            <a:r>
              <a:rPr lang="id-ID" sz="2800" smtClean="0"/>
              <a:t>, atau </a:t>
            </a:r>
            <a:r>
              <a:rPr lang="id-ID" sz="2800"/>
              <a:t>juga dapat dari komponen-komponen yang lebih kecil.</a:t>
            </a:r>
          </a:p>
          <a:p>
            <a:pPr marL="182880" lvl="1"/>
            <a:r>
              <a:rPr lang="en-US" sz="2600" smtClean="0"/>
              <a:t>Komponen </a:t>
            </a:r>
            <a:r>
              <a:rPr lang="en-US" sz="2600"/>
              <a:t>dapat berupa tabel, file, data, file exe, dynamic library, dokumen, dll</a:t>
            </a:r>
            <a:r>
              <a:rPr lang="en-US" sz="2600" smtClean="0"/>
              <a:t>….</a:t>
            </a:r>
            <a:endParaRPr lang="id-ID" sz="2600" smtClean="0"/>
          </a:p>
          <a:p>
            <a:pPr marL="182880" lvl="1"/>
            <a:endParaRPr lang="en-US" sz="2600"/>
          </a:p>
          <a:p>
            <a:endParaRPr lang="id-ID"/>
          </a:p>
        </p:txBody>
      </p:sp>
    </p:spTree>
    <p:extLst>
      <p:ext uri="{BB962C8B-B14F-4D97-AF65-F5344CB8AC3E}">
        <p14:creationId xmlns:p14="http://schemas.microsoft.com/office/powerpoint/2010/main" val="2443472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Node</a:t>
            </a:r>
            <a:endParaRPr lang="id-ID"/>
          </a:p>
        </p:txBody>
      </p:sp>
      <p:sp>
        <p:nvSpPr>
          <p:cNvPr id="3" name="Content Placeholder 2"/>
          <p:cNvSpPr>
            <a:spLocks noGrp="1"/>
          </p:cNvSpPr>
          <p:nvPr>
            <p:ph idx="1"/>
          </p:nvPr>
        </p:nvSpPr>
        <p:spPr/>
        <p:txBody>
          <a:bodyPr>
            <a:noAutofit/>
          </a:bodyPr>
          <a:lstStyle/>
          <a:p>
            <a:r>
              <a:rPr lang="en-US" sz="2000" dirty="0">
                <a:latin typeface="+mj-lt"/>
                <a:cs typeface="Arial" charset="0"/>
              </a:rPr>
              <a:t>Deployment diagram </a:t>
            </a:r>
            <a:r>
              <a:rPr lang="en-US" sz="2000" dirty="0" err="1">
                <a:latin typeface="+mj-lt"/>
                <a:cs typeface="Arial" charset="0"/>
              </a:rPr>
              <a:t>digunakan</a:t>
            </a:r>
            <a:r>
              <a:rPr lang="en-US" sz="2000" dirty="0">
                <a:latin typeface="+mj-lt"/>
                <a:cs typeface="Arial" charset="0"/>
              </a:rPr>
              <a:t> </a:t>
            </a:r>
            <a:r>
              <a:rPr lang="en-US" sz="2000" dirty="0" err="1">
                <a:latin typeface="+mj-lt"/>
                <a:cs typeface="Arial" charset="0"/>
              </a:rPr>
              <a:t>untuk</a:t>
            </a:r>
            <a:r>
              <a:rPr lang="en-US" sz="2000" dirty="0">
                <a:latin typeface="+mj-lt"/>
                <a:cs typeface="Arial" charset="0"/>
              </a:rPr>
              <a:t> </a:t>
            </a:r>
            <a:r>
              <a:rPr lang="en-US" sz="2000" dirty="0" err="1">
                <a:latin typeface="+mj-lt"/>
                <a:cs typeface="Arial" charset="0"/>
              </a:rPr>
              <a:t>melayani</a:t>
            </a:r>
            <a:r>
              <a:rPr lang="en-US" sz="2000" dirty="0">
                <a:latin typeface="+mj-lt"/>
                <a:cs typeface="Arial" charset="0"/>
              </a:rPr>
              <a:t> </a:t>
            </a:r>
            <a:r>
              <a:rPr lang="en-US" sz="2000" dirty="0" err="1">
                <a:latin typeface="+mj-lt"/>
                <a:cs typeface="Arial" charset="0"/>
              </a:rPr>
              <a:t>pemodelan</a:t>
            </a:r>
            <a:r>
              <a:rPr lang="en-US" sz="2000" dirty="0">
                <a:latin typeface="+mj-lt"/>
                <a:cs typeface="Arial" charset="0"/>
              </a:rPr>
              <a:t> hardware yang </a:t>
            </a:r>
            <a:r>
              <a:rPr lang="en-US" sz="2000" dirty="0" err="1">
                <a:latin typeface="+mj-lt"/>
                <a:cs typeface="Arial" charset="0"/>
              </a:rPr>
              <a:t>digunakan</a:t>
            </a:r>
            <a:r>
              <a:rPr lang="en-US" sz="2000" dirty="0">
                <a:latin typeface="+mj-lt"/>
                <a:cs typeface="Arial" charset="0"/>
              </a:rPr>
              <a:t> </a:t>
            </a:r>
            <a:r>
              <a:rPr lang="en-US" sz="2000" dirty="0" err="1">
                <a:latin typeface="+mj-lt"/>
                <a:cs typeface="Arial" charset="0"/>
              </a:rPr>
              <a:t>dalam</a:t>
            </a:r>
            <a:r>
              <a:rPr lang="en-US" sz="2000" dirty="0">
                <a:latin typeface="+mj-lt"/>
                <a:cs typeface="Arial" charset="0"/>
              </a:rPr>
              <a:t> </a:t>
            </a:r>
            <a:r>
              <a:rPr lang="en-US" sz="2000" dirty="0" err="1">
                <a:latin typeface="+mj-lt"/>
                <a:cs typeface="Arial" charset="0"/>
              </a:rPr>
              <a:t>implementasi</a:t>
            </a:r>
            <a:r>
              <a:rPr lang="en-US" sz="2000" dirty="0">
                <a:latin typeface="+mj-lt"/>
                <a:cs typeface="Arial" charset="0"/>
              </a:rPr>
              <a:t> </a:t>
            </a:r>
            <a:r>
              <a:rPr lang="en-US" sz="2000" dirty="0" err="1">
                <a:latin typeface="+mj-lt"/>
                <a:cs typeface="Arial" charset="0"/>
              </a:rPr>
              <a:t>sistem</a:t>
            </a:r>
            <a:r>
              <a:rPr lang="en-US" sz="2000" dirty="0">
                <a:latin typeface="+mj-lt"/>
                <a:cs typeface="Arial" charset="0"/>
              </a:rPr>
              <a:t> </a:t>
            </a:r>
            <a:r>
              <a:rPr lang="en-US" sz="2000" dirty="0" err="1">
                <a:latin typeface="+mj-lt"/>
                <a:cs typeface="Arial" charset="0"/>
              </a:rPr>
              <a:t>dan</a:t>
            </a:r>
            <a:r>
              <a:rPr lang="en-US" sz="2000" dirty="0">
                <a:latin typeface="+mj-lt"/>
                <a:cs typeface="Arial" charset="0"/>
              </a:rPr>
              <a:t> </a:t>
            </a:r>
            <a:r>
              <a:rPr lang="en-US" sz="2000" dirty="0" err="1">
                <a:latin typeface="+mj-lt"/>
                <a:cs typeface="Arial" charset="0"/>
              </a:rPr>
              <a:t>asosiasinya</a:t>
            </a:r>
            <a:r>
              <a:rPr lang="en-US" sz="2000" dirty="0">
                <a:latin typeface="+mj-lt"/>
                <a:cs typeface="Arial" charset="0"/>
              </a:rPr>
              <a:t> </a:t>
            </a:r>
            <a:r>
              <a:rPr lang="en-US" sz="2000" dirty="0" err="1">
                <a:latin typeface="+mj-lt"/>
                <a:cs typeface="Arial" charset="0"/>
              </a:rPr>
              <a:t>antara</a:t>
            </a:r>
            <a:r>
              <a:rPr lang="en-US" sz="2000" dirty="0">
                <a:latin typeface="+mj-lt"/>
                <a:cs typeface="Arial" charset="0"/>
              </a:rPr>
              <a:t> </a:t>
            </a:r>
            <a:r>
              <a:rPr lang="en-US" sz="2000" dirty="0" err="1">
                <a:latin typeface="+mj-lt"/>
                <a:cs typeface="Arial" charset="0"/>
              </a:rPr>
              <a:t>komponen-komponen</a:t>
            </a:r>
            <a:r>
              <a:rPr lang="en-US" sz="2000" dirty="0">
                <a:latin typeface="+mj-lt"/>
                <a:cs typeface="Arial" charset="0"/>
              </a:rPr>
              <a:t> </a:t>
            </a:r>
            <a:r>
              <a:rPr lang="en-US" sz="2000" dirty="0" err="1">
                <a:latin typeface="+mj-lt"/>
                <a:cs typeface="Arial" charset="0"/>
              </a:rPr>
              <a:t>tersebut</a:t>
            </a:r>
            <a:r>
              <a:rPr lang="en-US" sz="2000" dirty="0">
                <a:latin typeface="+mj-lt"/>
                <a:cs typeface="Arial" charset="0"/>
              </a:rPr>
              <a:t>. </a:t>
            </a:r>
            <a:r>
              <a:rPr lang="en-US" sz="2000" dirty="0" err="1">
                <a:latin typeface="+mj-lt"/>
                <a:cs typeface="Arial" charset="0"/>
              </a:rPr>
              <a:t>Elemen</a:t>
            </a:r>
            <a:r>
              <a:rPr lang="en-US" sz="2000" dirty="0">
                <a:latin typeface="+mj-lt"/>
                <a:cs typeface="Arial" charset="0"/>
              </a:rPr>
              <a:t> yang </a:t>
            </a:r>
            <a:r>
              <a:rPr lang="en-US" sz="2000" dirty="0" err="1">
                <a:latin typeface="+mj-lt"/>
                <a:cs typeface="Arial" charset="0"/>
              </a:rPr>
              <a:t>digunakan</a:t>
            </a:r>
            <a:r>
              <a:rPr lang="en-US" sz="2000" dirty="0">
                <a:latin typeface="+mj-lt"/>
                <a:cs typeface="Arial" charset="0"/>
              </a:rPr>
              <a:t> </a:t>
            </a:r>
            <a:r>
              <a:rPr lang="en-US" sz="2000" dirty="0" err="1">
                <a:latin typeface="+mj-lt"/>
                <a:cs typeface="Arial" charset="0"/>
              </a:rPr>
              <a:t>dalam</a:t>
            </a:r>
            <a:r>
              <a:rPr lang="en-US" sz="2000" dirty="0">
                <a:latin typeface="+mj-lt"/>
                <a:cs typeface="Arial" charset="0"/>
              </a:rPr>
              <a:t> deployment diagram </a:t>
            </a:r>
            <a:r>
              <a:rPr lang="en-US" sz="2000" dirty="0" err="1">
                <a:latin typeface="+mj-lt"/>
                <a:cs typeface="Arial" charset="0"/>
              </a:rPr>
              <a:t>adalah</a:t>
            </a:r>
            <a:r>
              <a:rPr lang="en-US" sz="2000" dirty="0">
                <a:latin typeface="+mj-lt"/>
                <a:cs typeface="Arial" charset="0"/>
              </a:rPr>
              <a:t> nodes (</a:t>
            </a:r>
            <a:r>
              <a:rPr lang="en-US" sz="2000" dirty="0" err="1">
                <a:latin typeface="+mj-lt"/>
                <a:cs typeface="Arial" charset="0"/>
              </a:rPr>
              <a:t>ditunjukkan</a:t>
            </a:r>
            <a:r>
              <a:rPr lang="en-US" sz="2000" dirty="0">
                <a:latin typeface="+mj-lt"/>
                <a:cs typeface="Arial" charset="0"/>
              </a:rPr>
              <a:t> </a:t>
            </a:r>
            <a:r>
              <a:rPr lang="en-US" sz="2000" dirty="0" err="1">
                <a:latin typeface="+mj-lt"/>
                <a:cs typeface="Arial" charset="0"/>
              </a:rPr>
              <a:t>sebagai</a:t>
            </a:r>
            <a:r>
              <a:rPr lang="en-US" sz="2000" dirty="0">
                <a:latin typeface="+mj-lt"/>
                <a:cs typeface="Arial" charset="0"/>
              </a:rPr>
              <a:t> </a:t>
            </a:r>
            <a:r>
              <a:rPr lang="en-US" sz="2000" dirty="0" err="1">
                <a:latin typeface="+mj-lt"/>
                <a:cs typeface="Arial" charset="0"/>
              </a:rPr>
              <a:t>sebuah</a:t>
            </a:r>
            <a:r>
              <a:rPr lang="en-US" sz="2000" dirty="0">
                <a:latin typeface="+mj-lt"/>
                <a:cs typeface="Arial" charset="0"/>
              </a:rPr>
              <a:t> cube), </a:t>
            </a:r>
            <a:r>
              <a:rPr lang="en-US" sz="2000" dirty="0" err="1">
                <a:latin typeface="+mj-lt"/>
                <a:cs typeface="Arial" charset="0"/>
              </a:rPr>
              <a:t>komponen</a:t>
            </a:r>
            <a:r>
              <a:rPr lang="en-US" sz="2000" dirty="0">
                <a:latin typeface="+mj-lt"/>
                <a:cs typeface="Arial" charset="0"/>
              </a:rPr>
              <a:t> (</a:t>
            </a:r>
            <a:r>
              <a:rPr lang="en-US" sz="2000" dirty="0" err="1">
                <a:latin typeface="+mj-lt"/>
                <a:cs typeface="Arial" charset="0"/>
              </a:rPr>
              <a:t>ditunjukkan</a:t>
            </a:r>
            <a:r>
              <a:rPr lang="en-US" sz="2000" dirty="0">
                <a:latin typeface="+mj-lt"/>
                <a:cs typeface="Arial" charset="0"/>
              </a:rPr>
              <a:t> </a:t>
            </a:r>
            <a:r>
              <a:rPr lang="en-US" sz="2000" dirty="0" err="1">
                <a:latin typeface="+mj-lt"/>
                <a:cs typeface="Arial" charset="0"/>
              </a:rPr>
              <a:t>sebagai</a:t>
            </a:r>
            <a:r>
              <a:rPr lang="en-US" sz="2000" dirty="0">
                <a:latin typeface="+mj-lt"/>
                <a:cs typeface="Arial" charset="0"/>
              </a:rPr>
              <a:t> </a:t>
            </a:r>
            <a:r>
              <a:rPr lang="en-US" sz="2000" dirty="0" err="1">
                <a:latin typeface="+mj-lt"/>
                <a:cs typeface="Arial" charset="0"/>
              </a:rPr>
              <a:t>sebuah</a:t>
            </a:r>
            <a:r>
              <a:rPr lang="en-US" sz="2000" dirty="0">
                <a:latin typeface="+mj-lt"/>
                <a:cs typeface="Arial" charset="0"/>
              </a:rPr>
              <a:t> </a:t>
            </a:r>
            <a:r>
              <a:rPr lang="en-US" sz="2000" dirty="0" err="1">
                <a:latin typeface="+mj-lt"/>
                <a:cs typeface="Arial" charset="0"/>
              </a:rPr>
              <a:t>kotak</a:t>
            </a:r>
            <a:r>
              <a:rPr lang="en-US" sz="2000" dirty="0">
                <a:latin typeface="+mj-lt"/>
                <a:cs typeface="Arial" charset="0"/>
              </a:rPr>
              <a:t> </a:t>
            </a:r>
            <a:r>
              <a:rPr lang="en-US" sz="2000" dirty="0" err="1">
                <a:latin typeface="+mj-lt"/>
                <a:cs typeface="Arial" charset="0"/>
              </a:rPr>
              <a:t>bujursangkar</a:t>
            </a:r>
            <a:r>
              <a:rPr lang="en-US" sz="2000" dirty="0">
                <a:latin typeface="+mj-lt"/>
                <a:cs typeface="Arial" charset="0"/>
              </a:rPr>
              <a:t>) </a:t>
            </a:r>
            <a:r>
              <a:rPr lang="en-US" sz="2000" dirty="0" err="1">
                <a:latin typeface="+mj-lt"/>
                <a:cs typeface="Arial" charset="0"/>
              </a:rPr>
              <a:t>dan</a:t>
            </a:r>
            <a:r>
              <a:rPr lang="en-US" sz="2000" dirty="0">
                <a:latin typeface="+mj-lt"/>
                <a:cs typeface="Arial" charset="0"/>
              </a:rPr>
              <a:t> </a:t>
            </a:r>
            <a:r>
              <a:rPr lang="en-US" sz="2000" dirty="0" err="1">
                <a:latin typeface="+mj-lt"/>
                <a:cs typeface="Arial" charset="0"/>
              </a:rPr>
              <a:t>juga</a:t>
            </a:r>
            <a:r>
              <a:rPr lang="en-US" sz="2000" dirty="0">
                <a:latin typeface="+mj-lt"/>
                <a:cs typeface="Arial" charset="0"/>
              </a:rPr>
              <a:t> </a:t>
            </a:r>
            <a:r>
              <a:rPr lang="en-US" sz="2000" dirty="0" err="1">
                <a:latin typeface="+mj-lt"/>
                <a:cs typeface="Arial" charset="0"/>
              </a:rPr>
              <a:t>asosiasi</a:t>
            </a:r>
            <a:r>
              <a:rPr lang="en-US" sz="2000" dirty="0">
                <a:latin typeface="+mj-lt"/>
                <a:cs typeface="Arial" charset="0"/>
              </a:rPr>
              <a:t>.</a:t>
            </a:r>
          </a:p>
          <a:p>
            <a:r>
              <a:rPr lang="id-ID" sz="2000" dirty="0" smtClean="0">
                <a:latin typeface="+mj-lt"/>
              </a:rPr>
              <a:t>Diagram </a:t>
            </a:r>
            <a:r>
              <a:rPr lang="id-ID" sz="2000" i="1" dirty="0">
                <a:latin typeface="+mj-lt"/>
              </a:rPr>
              <a:t>deployment </a:t>
            </a:r>
            <a:r>
              <a:rPr lang="id-ID" sz="2000" dirty="0">
                <a:latin typeface="+mj-lt"/>
              </a:rPr>
              <a:t>mewakili pandangan pengembangan sistem. Hal </a:t>
            </a:r>
            <a:r>
              <a:rPr lang="id-ID" sz="2000" dirty="0" smtClean="0">
                <a:latin typeface="+mj-lt"/>
              </a:rPr>
              <a:t>ini berkaitan </a:t>
            </a:r>
            <a:r>
              <a:rPr lang="id-ID" sz="2000" dirty="0">
                <a:latin typeface="+mj-lt"/>
              </a:rPr>
              <a:t>dengan diagram komponen. </a:t>
            </a:r>
            <a:endParaRPr lang="id-ID" sz="2000" dirty="0" smtClean="0">
              <a:latin typeface="+mj-lt"/>
            </a:endParaRPr>
          </a:p>
          <a:p>
            <a:r>
              <a:rPr lang="id-ID" sz="2000" dirty="0" smtClean="0">
                <a:latin typeface="+mj-lt"/>
              </a:rPr>
              <a:t>Diagram </a:t>
            </a:r>
            <a:r>
              <a:rPr lang="id-ID" sz="2000" i="1" dirty="0">
                <a:latin typeface="+mj-lt"/>
              </a:rPr>
              <a:t>deployment </a:t>
            </a:r>
            <a:r>
              <a:rPr lang="id-ID" sz="2000" dirty="0">
                <a:latin typeface="+mj-lt"/>
              </a:rPr>
              <a:t>terdiri dari </a:t>
            </a:r>
            <a:r>
              <a:rPr lang="id-ID" sz="2000" dirty="0" smtClean="0">
                <a:latin typeface="+mj-lt"/>
              </a:rPr>
              <a:t>node </a:t>
            </a:r>
            <a:r>
              <a:rPr lang="sv-SE" sz="2000" dirty="0" smtClean="0">
                <a:latin typeface="+mj-lt"/>
              </a:rPr>
              <a:t>dan </a:t>
            </a:r>
            <a:r>
              <a:rPr lang="sv-SE" sz="2000" dirty="0">
                <a:latin typeface="+mj-lt"/>
              </a:rPr>
              <a:t>node merupakan perangkat keras fisik yang digunakan </a:t>
            </a:r>
            <a:r>
              <a:rPr lang="sv-SE" sz="2000" dirty="0" smtClean="0">
                <a:latin typeface="+mj-lt"/>
              </a:rPr>
              <a:t>untuk</a:t>
            </a:r>
            <a:r>
              <a:rPr lang="id-ID" sz="2000" dirty="0" smtClean="0">
                <a:latin typeface="+mj-lt"/>
              </a:rPr>
              <a:t> menyebarkan </a:t>
            </a:r>
            <a:r>
              <a:rPr lang="id-ID" sz="2000" dirty="0">
                <a:latin typeface="+mj-lt"/>
              </a:rPr>
              <a:t>aplikasi. </a:t>
            </a:r>
            <a:endParaRPr lang="id-ID" sz="2000" dirty="0" smtClean="0">
              <a:latin typeface="+mj-lt"/>
            </a:endParaRPr>
          </a:p>
          <a:p>
            <a:r>
              <a:rPr lang="id-ID" sz="2000" dirty="0" smtClean="0">
                <a:latin typeface="+mj-lt"/>
              </a:rPr>
              <a:t>Diagram </a:t>
            </a:r>
            <a:r>
              <a:rPr lang="id-ID" sz="2000" i="1" dirty="0">
                <a:latin typeface="+mj-lt"/>
              </a:rPr>
              <a:t>deployment </a:t>
            </a:r>
            <a:r>
              <a:rPr lang="id-ID" sz="2000" dirty="0">
                <a:latin typeface="+mj-lt"/>
              </a:rPr>
              <a:t>banyak digunakan oleh </a:t>
            </a:r>
            <a:r>
              <a:rPr lang="id-ID" sz="2000" i="1" dirty="0" smtClean="0">
                <a:latin typeface="+mj-lt"/>
              </a:rPr>
              <a:t>system engineer</a:t>
            </a:r>
            <a:r>
              <a:rPr lang="id-ID" sz="2000" dirty="0">
                <a:latin typeface="+mj-lt"/>
              </a:rPr>
              <a:t>.</a:t>
            </a:r>
          </a:p>
          <a:p>
            <a:r>
              <a:rPr lang="en-US" sz="2000" dirty="0" err="1" smtClean="0">
                <a:latin typeface="+mj-lt"/>
              </a:rPr>
              <a:t>Bagian</a:t>
            </a:r>
            <a:r>
              <a:rPr lang="en-US" sz="2000" dirty="0" smtClean="0">
                <a:latin typeface="+mj-lt"/>
              </a:rPr>
              <a:t> </a:t>
            </a:r>
            <a:r>
              <a:rPr lang="en-US" sz="2000" dirty="0" err="1">
                <a:latin typeface="+mj-lt"/>
              </a:rPr>
              <a:t>utama</a:t>
            </a:r>
            <a:r>
              <a:rPr lang="en-US" sz="2000" dirty="0">
                <a:latin typeface="+mj-lt"/>
              </a:rPr>
              <a:t> hardware </a:t>
            </a:r>
            <a:r>
              <a:rPr lang="en-US" sz="2000" dirty="0" err="1">
                <a:latin typeface="+mj-lt"/>
              </a:rPr>
              <a:t>adalah</a:t>
            </a:r>
            <a:r>
              <a:rPr lang="en-US" sz="2000" dirty="0">
                <a:latin typeface="+mj-lt"/>
              </a:rPr>
              <a:t> node, </a:t>
            </a:r>
            <a:r>
              <a:rPr lang="en-US" sz="2000" dirty="0" err="1">
                <a:latin typeface="+mj-lt"/>
              </a:rPr>
              <a:t>yaitu</a:t>
            </a:r>
            <a:r>
              <a:rPr lang="en-US" sz="2000" dirty="0">
                <a:latin typeface="+mj-lt"/>
              </a:rPr>
              <a:t> </a:t>
            </a:r>
            <a:r>
              <a:rPr lang="en-US" sz="2000" dirty="0" err="1">
                <a:latin typeface="+mj-lt"/>
              </a:rPr>
              <a:t>nama</a:t>
            </a:r>
            <a:r>
              <a:rPr lang="en-US" sz="2000" dirty="0">
                <a:latin typeface="+mj-lt"/>
              </a:rPr>
              <a:t> </a:t>
            </a:r>
            <a:r>
              <a:rPr lang="en-US" sz="2000" dirty="0" err="1">
                <a:latin typeface="+mj-lt"/>
              </a:rPr>
              <a:t>umum</a:t>
            </a:r>
            <a:r>
              <a:rPr lang="en-US" sz="2000" dirty="0">
                <a:latin typeface="+mj-lt"/>
              </a:rPr>
              <a:t> </a:t>
            </a:r>
            <a:r>
              <a:rPr lang="en-US" sz="2000" dirty="0" err="1">
                <a:latin typeface="+mj-lt"/>
              </a:rPr>
              <a:t>untuk</a:t>
            </a:r>
            <a:r>
              <a:rPr lang="en-US" sz="2000" dirty="0">
                <a:latin typeface="+mj-lt"/>
              </a:rPr>
              <a:t> </a:t>
            </a:r>
            <a:r>
              <a:rPr lang="en-US" sz="2000" dirty="0" err="1">
                <a:latin typeface="+mj-lt"/>
              </a:rPr>
              <a:t>semua</a:t>
            </a:r>
            <a:r>
              <a:rPr lang="en-US" sz="2000" dirty="0">
                <a:latin typeface="+mj-lt"/>
              </a:rPr>
              <a:t> </a:t>
            </a:r>
            <a:r>
              <a:rPr lang="en-US" sz="2000" dirty="0" err="1">
                <a:latin typeface="+mj-lt"/>
              </a:rPr>
              <a:t>jenis</a:t>
            </a:r>
            <a:r>
              <a:rPr lang="en-US" sz="2000" dirty="0">
                <a:latin typeface="+mj-lt"/>
              </a:rPr>
              <a:t> </a:t>
            </a:r>
            <a:r>
              <a:rPr lang="en-US" sz="2000" dirty="0" err="1">
                <a:latin typeface="+mj-lt"/>
              </a:rPr>
              <a:t>sumber</a:t>
            </a:r>
            <a:r>
              <a:rPr lang="en-US" sz="2000" dirty="0">
                <a:latin typeface="+mj-lt"/>
              </a:rPr>
              <a:t> </a:t>
            </a:r>
            <a:r>
              <a:rPr lang="en-US" sz="2000" dirty="0" err="1">
                <a:latin typeface="+mj-lt"/>
              </a:rPr>
              <a:t>komputasi</a:t>
            </a:r>
            <a:r>
              <a:rPr lang="en-US" sz="2000" dirty="0">
                <a:latin typeface="+mj-lt"/>
              </a:rPr>
              <a:t>.</a:t>
            </a:r>
          </a:p>
          <a:p>
            <a:endParaRPr lang="id-ID" sz="2000" dirty="0">
              <a:latin typeface="+mj-lt"/>
            </a:endParaRPr>
          </a:p>
        </p:txBody>
      </p:sp>
    </p:spTree>
    <p:extLst>
      <p:ext uri="{BB962C8B-B14F-4D97-AF65-F5344CB8AC3E}">
        <p14:creationId xmlns:p14="http://schemas.microsoft.com/office/powerpoint/2010/main" val="2640337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Node</a:t>
            </a:r>
            <a:endParaRPr lang="id-ID"/>
          </a:p>
        </p:txBody>
      </p:sp>
      <p:sp>
        <p:nvSpPr>
          <p:cNvPr id="3" name="Content Placeholder 2"/>
          <p:cNvSpPr>
            <a:spLocks noGrp="1"/>
          </p:cNvSpPr>
          <p:nvPr>
            <p:ph idx="1"/>
          </p:nvPr>
        </p:nvSpPr>
        <p:spPr/>
        <p:txBody>
          <a:bodyPr>
            <a:noAutofit/>
          </a:bodyPr>
          <a:lstStyle/>
          <a:p>
            <a:r>
              <a:rPr lang="en-US" sz="2000" dirty="0"/>
              <a:t>Ada </a:t>
            </a:r>
            <a:r>
              <a:rPr lang="en-US" sz="2000" dirty="0" err="1"/>
              <a:t>dua</a:t>
            </a:r>
            <a:r>
              <a:rPr lang="en-US" sz="2000" dirty="0"/>
              <a:t> </a:t>
            </a:r>
            <a:r>
              <a:rPr lang="en-US" sz="2000" dirty="0" err="1"/>
              <a:t>tipe</a:t>
            </a:r>
            <a:r>
              <a:rPr lang="en-US" sz="2000" dirty="0"/>
              <a:t> node :</a:t>
            </a:r>
          </a:p>
          <a:p>
            <a:pPr marL="788988" lvl="1" indent="-514350">
              <a:buFont typeface="Franklin Gothic Book" pitchFamily="34" charset="0"/>
              <a:buAutoNum type="arabicPeriod"/>
            </a:pPr>
            <a:r>
              <a:rPr lang="en-US" sz="2000" b="1" dirty="0"/>
              <a:t>Processor</a:t>
            </a:r>
            <a:r>
              <a:rPr lang="en-US" sz="2000" dirty="0"/>
              <a:t> : node yang </a:t>
            </a:r>
            <a:r>
              <a:rPr lang="en-US" sz="2000" dirty="0" err="1"/>
              <a:t>bisa</a:t>
            </a:r>
            <a:r>
              <a:rPr lang="en-US" sz="2000" dirty="0"/>
              <a:t> </a:t>
            </a:r>
            <a:r>
              <a:rPr lang="en-US" sz="2000" dirty="0" err="1"/>
              <a:t>mengeksekusi</a:t>
            </a:r>
            <a:r>
              <a:rPr lang="en-US" sz="2000" dirty="0"/>
              <a:t> </a:t>
            </a:r>
            <a:r>
              <a:rPr lang="en-US" sz="2000" dirty="0" err="1"/>
              <a:t>sebuah</a:t>
            </a:r>
            <a:r>
              <a:rPr lang="en-US" sz="2000" dirty="0"/>
              <a:t> </a:t>
            </a:r>
            <a:r>
              <a:rPr lang="en-US" sz="2000" dirty="0" err="1"/>
              <a:t>komponen</a:t>
            </a:r>
            <a:r>
              <a:rPr lang="en-US" sz="2000" dirty="0"/>
              <a:t>, </a:t>
            </a:r>
            <a:r>
              <a:rPr lang="en-US" sz="2000" dirty="0" err="1"/>
              <a:t>sedangkan</a:t>
            </a:r>
            <a:r>
              <a:rPr lang="en-US" sz="2000" dirty="0"/>
              <a:t> device </a:t>
            </a:r>
            <a:r>
              <a:rPr lang="en-US" sz="2000" dirty="0" err="1"/>
              <a:t>tidak</a:t>
            </a:r>
            <a:endParaRPr lang="en-US" sz="2000" dirty="0"/>
          </a:p>
          <a:p>
            <a:pPr marL="788988" lvl="1" indent="-514350">
              <a:buFont typeface="Franklin Gothic Book" pitchFamily="34" charset="0"/>
              <a:buAutoNum type="arabicPeriod"/>
            </a:pPr>
            <a:r>
              <a:rPr lang="en-US" sz="2000" b="1" dirty="0"/>
              <a:t>Device</a:t>
            </a:r>
            <a:r>
              <a:rPr lang="en-US" sz="2000" dirty="0"/>
              <a:t> : </a:t>
            </a:r>
            <a:r>
              <a:rPr lang="en-US" sz="2000" dirty="0" err="1"/>
              <a:t>perangkat</a:t>
            </a:r>
            <a:r>
              <a:rPr lang="en-US" sz="2000" dirty="0"/>
              <a:t> </a:t>
            </a:r>
            <a:r>
              <a:rPr lang="en-US" sz="2000" dirty="0" err="1"/>
              <a:t>keras</a:t>
            </a:r>
            <a:r>
              <a:rPr lang="en-US" sz="2000" dirty="0"/>
              <a:t> (</a:t>
            </a:r>
            <a:r>
              <a:rPr lang="en-US" sz="2000" dirty="0" err="1"/>
              <a:t>seperti</a:t>
            </a:r>
            <a:r>
              <a:rPr lang="en-US" sz="2000" dirty="0"/>
              <a:t> printer </a:t>
            </a:r>
            <a:r>
              <a:rPr lang="en-US" sz="2000" dirty="0" err="1"/>
              <a:t>atau</a:t>
            </a:r>
            <a:r>
              <a:rPr lang="en-US" sz="2000" dirty="0"/>
              <a:t> monitor) </a:t>
            </a:r>
            <a:r>
              <a:rPr lang="en-US" sz="2000" dirty="0" err="1"/>
              <a:t>tipikalnya</a:t>
            </a:r>
            <a:r>
              <a:rPr lang="en-US" sz="2000" dirty="0"/>
              <a:t> </a:t>
            </a:r>
            <a:r>
              <a:rPr lang="en-US" sz="2000" dirty="0" err="1"/>
              <a:t>menjadi</a:t>
            </a:r>
            <a:r>
              <a:rPr lang="en-US" sz="2000" dirty="0"/>
              <a:t> interface </a:t>
            </a:r>
            <a:r>
              <a:rPr lang="en-US" sz="2000" dirty="0" err="1"/>
              <a:t>dengan</a:t>
            </a:r>
            <a:r>
              <a:rPr lang="en-US" sz="2000" dirty="0"/>
              <a:t> </a:t>
            </a:r>
            <a:r>
              <a:rPr lang="en-US" sz="2000" dirty="0" err="1"/>
              <a:t>dunia</a:t>
            </a:r>
            <a:r>
              <a:rPr lang="en-US" sz="2000" dirty="0"/>
              <a:t> </a:t>
            </a:r>
            <a:r>
              <a:rPr lang="en-US" sz="2000" dirty="0" err="1"/>
              <a:t>luar</a:t>
            </a:r>
            <a:endParaRPr lang="en-US" sz="2000" dirty="0"/>
          </a:p>
          <a:p>
            <a:endParaRPr lang="id-ID" sz="2000" dirty="0">
              <a:latin typeface="+mj-lt"/>
            </a:endParaRPr>
          </a:p>
        </p:txBody>
      </p:sp>
    </p:spTree>
    <p:extLst>
      <p:ext uri="{BB962C8B-B14F-4D97-AF65-F5344CB8AC3E}">
        <p14:creationId xmlns:p14="http://schemas.microsoft.com/office/powerpoint/2010/main" val="3302185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id-ID" dirty="0"/>
          </a:p>
        </p:txBody>
      </p:sp>
      <p:sp>
        <p:nvSpPr>
          <p:cNvPr id="3" name="Content Placeholder 2"/>
          <p:cNvSpPr>
            <a:spLocks noGrp="1"/>
          </p:cNvSpPr>
          <p:nvPr>
            <p:ph idx="1"/>
          </p:nvPr>
        </p:nvSpPr>
        <p:spPr/>
        <p:txBody>
          <a:bodyPr>
            <a:normAutofit/>
          </a:bodyPr>
          <a:lstStyle/>
          <a:p>
            <a:r>
              <a:rPr lang="en-US" sz="2400" dirty="0" smtClean="0"/>
              <a:t>Node </a:t>
            </a:r>
            <a:r>
              <a:rPr lang="en-US" sz="2400" dirty="0" err="1"/>
              <a:t>mengandung</a:t>
            </a:r>
            <a:r>
              <a:rPr lang="en-US" sz="2400" dirty="0"/>
              <a:t> </a:t>
            </a:r>
            <a:r>
              <a:rPr lang="en-US" sz="2400" dirty="0" err="1"/>
              <a:t>artifak</a:t>
            </a:r>
            <a:r>
              <a:rPr lang="en-US" sz="2400" dirty="0"/>
              <a:t>, </a:t>
            </a:r>
            <a:r>
              <a:rPr lang="en-US" sz="2400" dirty="0" err="1"/>
              <a:t>dimana</a:t>
            </a:r>
            <a:r>
              <a:rPr lang="en-US" sz="2400" dirty="0"/>
              <a:t> </a:t>
            </a:r>
            <a:r>
              <a:rPr lang="en-US" sz="2400" dirty="0" err="1"/>
              <a:t>artifak</a:t>
            </a:r>
            <a:r>
              <a:rPr lang="en-US" sz="2400" dirty="0"/>
              <a:t> </a:t>
            </a:r>
            <a:r>
              <a:rPr lang="en-US" sz="2400" dirty="0" err="1"/>
              <a:t>adalah</a:t>
            </a:r>
            <a:r>
              <a:rPr lang="en-US" sz="2400" dirty="0"/>
              <a:t> </a:t>
            </a:r>
            <a:r>
              <a:rPr lang="en-US" sz="2400" dirty="0" err="1"/>
              <a:t>manifestasi</a:t>
            </a:r>
            <a:r>
              <a:rPr lang="en-US" sz="2400" dirty="0"/>
              <a:t>  </a:t>
            </a:r>
            <a:r>
              <a:rPr lang="en-US" sz="2400" dirty="0" err="1"/>
              <a:t>fisik</a:t>
            </a:r>
            <a:r>
              <a:rPr lang="en-US" sz="2400" dirty="0"/>
              <a:t> </a:t>
            </a:r>
            <a:r>
              <a:rPr lang="en-US" sz="2400" dirty="0" err="1"/>
              <a:t>dari</a:t>
            </a:r>
            <a:r>
              <a:rPr lang="en-US" sz="2400" dirty="0"/>
              <a:t> software, </a:t>
            </a:r>
            <a:r>
              <a:rPr lang="en-US" sz="2400" dirty="0" err="1"/>
              <a:t>biasanya</a:t>
            </a:r>
            <a:r>
              <a:rPr lang="en-US" sz="2400" dirty="0"/>
              <a:t> file.</a:t>
            </a:r>
          </a:p>
          <a:p>
            <a:r>
              <a:rPr lang="en-US" sz="2400" dirty="0"/>
              <a:t>File-file </a:t>
            </a:r>
            <a:r>
              <a:rPr lang="en-US" sz="2400" dirty="0" err="1"/>
              <a:t>ini</a:t>
            </a:r>
            <a:r>
              <a:rPr lang="en-US" sz="2400" dirty="0"/>
              <a:t> </a:t>
            </a:r>
            <a:r>
              <a:rPr lang="en-US" sz="2400" dirty="0" err="1"/>
              <a:t>biasanya</a:t>
            </a:r>
            <a:r>
              <a:rPr lang="en-US" sz="2400" dirty="0"/>
              <a:t> </a:t>
            </a:r>
            <a:r>
              <a:rPr lang="en-US" sz="2400" dirty="0" err="1"/>
              <a:t>bisa</a:t>
            </a:r>
            <a:r>
              <a:rPr lang="en-US" sz="2400" dirty="0"/>
              <a:t> </a:t>
            </a:r>
            <a:r>
              <a:rPr lang="en-US" sz="2400" dirty="0" err="1"/>
              <a:t>dieksekusi</a:t>
            </a:r>
            <a:r>
              <a:rPr lang="en-US" sz="2400" dirty="0"/>
              <a:t>/executable (</a:t>
            </a:r>
            <a:r>
              <a:rPr lang="en-US" sz="2400" dirty="0" err="1"/>
              <a:t>seperti</a:t>
            </a:r>
            <a:r>
              <a:rPr lang="en-US" sz="2400" dirty="0"/>
              <a:t>: .EXE file, </a:t>
            </a:r>
            <a:r>
              <a:rPr lang="en-US" sz="2400" dirty="0" err="1"/>
              <a:t>binner</a:t>
            </a:r>
            <a:r>
              <a:rPr lang="en-US" sz="2400" dirty="0"/>
              <a:t>, </a:t>
            </a:r>
            <a:r>
              <a:rPr lang="en-US" sz="2400" dirty="0" err="1"/>
              <a:t>dll</a:t>
            </a:r>
            <a:r>
              <a:rPr lang="en-US" sz="2400" dirty="0"/>
              <a:t>, file JAR, script) </a:t>
            </a:r>
            <a:r>
              <a:rPr lang="en-US" sz="2400" dirty="0" err="1"/>
              <a:t>atau</a:t>
            </a:r>
            <a:r>
              <a:rPr lang="en-US" sz="2400" dirty="0"/>
              <a:t> file-file data, </a:t>
            </a:r>
            <a:r>
              <a:rPr lang="en-US" sz="2400" dirty="0" err="1"/>
              <a:t>dokumen</a:t>
            </a:r>
            <a:r>
              <a:rPr lang="en-US" sz="2400" dirty="0"/>
              <a:t> HTML, </a:t>
            </a:r>
            <a:r>
              <a:rPr lang="en-US" sz="2400" dirty="0" err="1"/>
              <a:t>dll</a:t>
            </a:r>
            <a:r>
              <a:rPr lang="en-US" sz="2400" dirty="0"/>
              <a:t>…</a:t>
            </a:r>
          </a:p>
          <a:p>
            <a:r>
              <a:rPr lang="en-US" sz="2400" dirty="0" err="1"/>
              <a:t>Daftar</a:t>
            </a:r>
            <a:r>
              <a:rPr lang="en-US" sz="2400" dirty="0"/>
              <a:t> </a:t>
            </a:r>
            <a:r>
              <a:rPr lang="en-US" sz="2400" dirty="0" err="1"/>
              <a:t>sebuah</a:t>
            </a:r>
            <a:r>
              <a:rPr lang="en-US" sz="2400" dirty="0"/>
              <a:t> </a:t>
            </a:r>
            <a:r>
              <a:rPr lang="en-US" sz="2400" dirty="0" err="1"/>
              <a:t>artifak</a:t>
            </a:r>
            <a:r>
              <a:rPr lang="en-US" sz="2400" dirty="0"/>
              <a:t> di </a:t>
            </a:r>
            <a:r>
              <a:rPr lang="en-US" sz="2400" dirty="0" err="1"/>
              <a:t>dalam</a:t>
            </a:r>
            <a:r>
              <a:rPr lang="en-US" sz="2400" dirty="0"/>
              <a:t> </a:t>
            </a:r>
            <a:r>
              <a:rPr lang="en-US" sz="2400" dirty="0" err="1"/>
              <a:t>sebuah</a:t>
            </a:r>
            <a:r>
              <a:rPr lang="en-US" sz="2400" dirty="0"/>
              <a:t> node </a:t>
            </a:r>
            <a:r>
              <a:rPr lang="en-US" sz="2400" dirty="0" err="1"/>
              <a:t>menunjukkan</a:t>
            </a:r>
            <a:r>
              <a:rPr lang="en-US" sz="2400" dirty="0"/>
              <a:t> </a:t>
            </a:r>
            <a:r>
              <a:rPr lang="en-US" sz="2400" dirty="0" err="1"/>
              <a:t>bahwa</a:t>
            </a:r>
            <a:r>
              <a:rPr lang="en-US" sz="2400" dirty="0"/>
              <a:t> </a:t>
            </a:r>
            <a:r>
              <a:rPr lang="en-US" sz="2400" dirty="0" err="1"/>
              <a:t>artifak</a:t>
            </a:r>
            <a:r>
              <a:rPr lang="en-US" sz="2400" dirty="0"/>
              <a:t> </a:t>
            </a:r>
            <a:r>
              <a:rPr lang="en-US" sz="2400" dirty="0" err="1"/>
              <a:t>tersebut</a:t>
            </a:r>
            <a:r>
              <a:rPr lang="en-US" sz="2400" dirty="0"/>
              <a:t> di deploy </a:t>
            </a:r>
            <a:r>
              <a:rPr lang="en-US" sz="2400" dirty="0" err="1"/>
              <a:t>ke</a:t>
            </a:r>
            <a:r>
              <a:rPr lang="en-US" sz="2400" dirty="0"/>
              <a:t> node </a:t>
            </a:r>
            <a:r>
              <a:rPr lang="en-US" sz="2400" dirty="0" err="1"/>
              <a:t>tersebut</a:t>
            </a:r>
            <a:r>
              <a:rPr lang="en-US" sz="2400" dirty="0"/>
              <a:t> </a:t>
            </a:r>
            <a:r>
              <a:rPr lang="en-US" sz="2400" dirty="0" err="1"/>
              <a:t>pada</a:t>
            </a:r>
            <a:r>
              <a:rPr lang="en-US" sz="2400" dirty="0"/>
              <a:t> </a:t>
            </a:r>
            <a:r>
              <a:rPr lang="en-US" sz="2400" dirty="0" err="1"/>
              <a:t>saat</a:t>
            </a:r>
            <a:r>
              <a:rPr lang="en-US" sz="2400" dirty="0"/>
              <a:t> </a:t>
            </a:r>
            <a:r>
              <a:rPr lang="en-US" sz="2400" dirty="0" err="1"/>
              <a:t>sistem</a:t>
            </a:r>
            <a:r>
              <a:rPr lang="en-US" sz="2400" dirty="0"/>
              <a:t> </a:t>
            </a:r>
            <a:r>
              <a:rPr lang="en-US" sz="2400" dirty="0" err="1"/>
              <a:t>sedang</a:t>
            </a:r>
            <a:r>
              <a:rPr lang="en-US" sz="2400" dirty="0"/>
              <a:t> </a:t>
            </a:r>
            <a:r>
              <a:rPr lang="en-US" sz="2400" dirty="0" err="1"/>
              <a:t>dijalankan</a:t>
            </a:r>
            <a:r>
              <a:rPr lang="en-US" sz="2400" dirty="0"/>
              <a:t>.</a:t>
            </a:r>
          </a:p>
          <a:p>
            <a:r>
              <a:rPr lang="en-US" sz="2400" dirty="0" err="1"/>
              <a:t>Dalam</a:t>
            </a:r>
            <a:r>
              <a:rPr lang="en-US" sz="2400" dirty="0"/>
              <a:t> UML, </a:t>
            </a:r>
            <a:r>
              <a:rPr lang="en-US" sz="2400" dirty="0" err="1"/>
              <a:t>kubus</a:t>
            </a:r>
            <a:r>
              <a:rPr lang="en-US" sz="2400" dirty="0"/>
              <a:t> </a:t>
            </a:r>
            <a:r>
              <a:rPr lang="en-US" sz="2400" dirty="0" err="1"/>
              <a:t>menunjukkan</a:t>
            </a:r>
            <a:r>
              <a:rPr lang="en-US" sz="2400" dirty="0"/>
              <a:t> node. </a:t>
            </a:r>
          </a:p>
          <a:p>
            <a:endParaRPr lang="id-ID" sz="2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305424"/>
            <a:ext cx="10382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648200"/>
            <a:ext cx="151512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344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Menggambar Deployment Diagram</a:t>
            </a:r>
            <a:endParaRPr lang="id-ID"/>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id-ID" sz="2000" dirty="0"/>
              <a:t>Untuk menggambar diagram deployment, maka ada beberapa hal yang </a:t>
            </a:r>
            <a:r>
              <a:rPr lang="id-ID" sz="2000" dirty="0" smtClean="0"/>
              <a:t>harus diidentifikasikan </a:t>
            </a:r>
            <a:r>
              <a:rPr lang="id-ID" sz="2000" dirty="0"/>
              <a:t>terlebih dahulu </a:t>
            </a:r>
          </a:p>
          <a:p>
            <a:pPr marL="457200" indent="-457200">
              <a:buFont typeface="+mj-lt"/>
              <a:buAutoNum type="alphaLcParenR"/>
            </a:pPr>
            <a:r>
              <a:rPr lang="id-ID" sz="2000" dirty="0" smtClean="0"/>
              <a:t>Menentukan </a:t>
            </a:r>
            <a:r>
              <a:rPr lang="id-ID" sz="2000" dirty="0"/>
              <a:t>node</a:t>
            </a:r>
          </a:p>
          <a:p>
            <a:pPr marL="457200" indent="-457200">
              <a:buFont typeface="+mj-lt"/>
              <a:buAutoNum type="alphaLcParenR"/>
            </a:pPr>
            <a:r>
              <a:rPr lang="id-ID" sz="2000" dirty="0" smtClean="0"/>
              <a:t>Hubungan </a:t>
            </a:r>
            <a:r>
              <a:rPr lang="id-ID" sz="2000" dirty="0"/>
              <a:t>antar </a:t>
            </a:r>
            <a:r>
              <a:rPr lang="id-ID" sz="2000" dirty="0" smtClean="0"/>
              <a:t>node</a:t>
            </a:r>
          </a:p>
          <a:p>
            <a:pPr marL="0" indent="0">
              <a:buNone/>
            </a:pPr>
            <a:endParaRPr lang="en-US" sz="2000" dirty="0" smtClean="0">
              <a:solidFill>
                <a:srgbClr val="C00000"/>
              </a:solidFill>
            </a:endParaRPr>
          </a:p>
          <a:p>
            <a:pPr marL="0" indent="0">
              <a:buNone/>
            </a:pPr>
            <a:r>
              <a:rPr lang="id-ID" sz="2000" dirty="0" smtClean="0">
                <a:solidFill>
                  <a:srgbClr val="C00000"/>
                </a:solidFill>
              </a:rPr>
              <a:t>Cara </a:t>
            </a:r>
            <a:r>
              <a:rPr lang="id-ID" sz="2000" dirty="0">
                <a:solidFill>
                  <a:srgbClr val="C00000"/>
                </a:solidFill>
              </a:rPr>
              <a:t>menentukan node :</a:t>
            </a:r>
          </a:p>
          <a:p>
            <a:pPr marL="457200" indent="-457200">
              <a:buFont typeface="+mj-lt"/>
              <a:buAutoNum type="alphaLcParenR"/>
            </a:pPr>
            <a:r>
              <a:rPr lang="id-ID" sz="2000" dirty="0" smtClean="0"/>
              <a:t>Node </a:t>
            </a:r>
            <a:r>
              <a:rPr lang="id-ID" sz="2000" dirty="0"/>
              <a:t>merupakan elemen fisik yang sudah </a:t>
            </a:r>
            <a:r>
              <a:rPr lang="id-ID" sz="2000" dirty="0" smtClean="0"/>
              <a:t>tersedia dalam sistem/aplikasi</a:t>
            </a:r>
            <a:r>
              <a:rPr lang="id-ID" sz="2000" dirty="0"/>
              <a:t>. Amati dan jadikan elemen fisik sebagai node </a:t>
            </a:r>
            <a:r>
              <a:rPr lang="id-ID" sz="2000" dirty="0" smtClean="0"/>
              <a:t>dalam diagram </a:t>
            </a:r>
            <a:r>
              <a:rPr lang="id-ID" sz="2000" i="1" dirty="0"/>
              <a:t>deployment</a:t>
            </a:r>
            <a:r>
              <a:rPr lang="id-ID" sz="2000" dirty="0" smtClean="0"/>
              <a:t>.</a:t>
            </a:r>
          </a:p>
          <a:p>
            <a:pPr marL="457200" indent="-457200">
              <a:buFont typeface="+mj-lt"/>
              <a:buAutoNum type="alphaLcParenR"/>
            </a:pPr>
            <a:r>
              <a:rPr lang="id-ID" sz="2000" dirty="0" smtClean="0"/>
              <a:t>Node </a:t>
            </a:r>
            <a:r>
              <a:rPr lang="id-ID" sz="2000" dirty="0"/>
              <a:t>mewakili sumber-sumber komputasi</a:t>
            </a:r>
          </a:p>
          <a:p>
            <a:pPr marL="0" indent="0">
              <a:buNone/>
            </a:pPr>
            <a:endParaRPr lang="en-US" sz="2000" dirty="0" smtClean="0"/>
          </a:p>
          <a:p>
            <a:pPr marL="0" indent="0">
              <a:buNone/>
            </a:pPr>
            <a:r>
              <a:rPr lang="id-ID" sz="2000" dirty="0" smtClean="0"/>
              <a:t>Hubungan </a:t>
            </a:r>
            <a:r>
              <a:rPr lang="id-ID" sz="2000" dirty="0"/>
              <a:t>antara node dan komponen, yaitu bahwa komponen </a:t>
            </a:r>
            <a:r>
              <a:rPr lang="id-ID" sz="2000" dirty="0" smtClean="0"/>
              <a:t>merupakan hal </a:t>
            </a:r>
            <a:r>
              <a:rPr lang="id-ID" sz="2000" dirty="0"/>
              <a:t>terkait dan ada dalam eksekusi sistem, sedangkan node merupakan </a:t>
            </a:r>
            <a:r>
              <a:rPr lang="id-ID" sz="2000" dirty="0" smtClean="0"/>
              <a:t>hal yang </a:t>
            </a:r>
            <a:r>
              <a:rPr lang="id-ID" sz="2000" dirty="0"/>
              <a:t>mengeksekusi komponen.</a:t>
            </a:r>
          </a:p>
          <a:p>
            <a:pPr marL="457200" indent="-457200">
              <a:buFont typeface="+mj-lt"/>
              <a:buAutoNum type="alphaLcParenR"/>
            </a:pPr>
            <a:endParaRPr lang="id-ID" sz="2000" dirty="0"/>
          </a:p>
          <a:p>
            <a:pPr marL="0" indent="0">
              <a:buNone/>
            </a:pPr>
            <a:endParaRPr lang="id-ID" sz="2000" dirty="0"/>
          </a:p>
          <a:p>
            <a:endParaRPr lang="id-ID" sz="2000" dirty="0"/>
          </a:p>
        </p:txBody>
      </p:sp>
    </p:spTree>
    <p:extLst>
      <p:ext uri="{BB962C8B-B14F-4D97-AF65-F5344CB8AC3E}">
        <p14:creationId xmlns:p14="http://schemas.microsoft.com/office/powerpoint/2010/main" val="2881382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Connection / Association</a:t>
            </a:r>
            <a:endParaRPr lang="id-ID"/>
          </a:p>
        </p:txBody>
      </p:sp>
      <p:sp>
        <p:nvSpPr>
          <p:cNvPr id="3" name="Content Placeholder 2"/>
          <p:cNvSpPr>
            <a:spLocks noGrp="1"/>
          </p:cNvSpPr>
          <p:nvPr>
            <p:ph idx="1"/>
          </p:nvPr>
        </p:nvSpPr>
        <p:spPr/>
        <p:txBody>
          <a:bodyPr>
            <a:normAutofit/>
          </a:bodyPr>
          <a:lstStyle/>
          <a:p>
            <a:pPr marL="342900" indent="-342900">
              <a:lnSpc>
                <a:spcPct val="80000"/>
              </a:lnSpc>
              <a:buFontTx/>
              <a:buChar char="•"/>
            </a:pPr>
            <a:r>
              <a:rPr lang="de-DE" sz="2000" dirty="0"/>
              <a:t>Digambarkan dengan sebuah garis </a:t>
            </a:r>
            <a:r>
              <a:rPr lang="id-ID" sz="2000" dirty="0" smtClean="0"/>
              <a:t>lurus </a:t>
            </a:r>
            <a:r>
              <a:rPr lang="de-DE" sz="2000" dirty="0" smtClean="0"/>
              <a:t>yang </a:t>
            </a:r>
            <a:r>
              <a:rPr lang="de-DE" sz="2000" dirty="0"/>
              <a:t>menghubungkan antara node</a:t>
            </a:r>
            <a:endParaRPr lang="en-US" sz="2000" dirty="0"/>
          </a:p>
          <a:p>
            <a:pPr marL="342900" indent="-342900">
              <a:lnSpc>
                <a:spcPct val="80000"/>
              </a:lnSpc>
              <a:buFontTx/>
              <a:buChar char="•"/>
            </a:pPr>
            <a:r>
              <a:rPr lang="en-US" sz="2000" dirty="0" err="1"/>
              <a:t>Setiap</a:t>
            </a:r>
            <a:r>
              <a:rPr lang="en-US" sz="2000" dirty="0"/>
              <a:t> association </a:t>
            </a:r>
            <a:r>
              <a:rPr lang="en-US" sz="2000" dirty="0" err="1"/>
              <a:t>mempunyai</a:t>
            </a:r>
            <a:r>
              <a:rPr lang="en-US" sz="2000" dirty="0"/>
              <a:t> </a:t>
            </a:r>
            <a:r>
              <a:rPr lang="en-US" sz="2000" dirty="0" err="1"/>
              <a:t>sebuah</a:t>
            </a:r>
            <a:r>
              <a:rPr lang="en-US" sz="2000" dirty="0"/>
              <a:t> </a:t>
            </a:r>
            <a:r>
              <a:rPr lang="en-US" sz="2000" dirty="0" smtClean="0"/>
              <a:t>stereotypes</a:t>
            </a:r>
            <a:endParaRPr lang="id-ID" sz="2000" dirty="0"/>
          </a:p>
        </p:txBody>
      </p:sp>
      <p:graphicFrame>
        <p:nvGraphicFramePr>
          <p:cNvPr id="4" name="Group 11"/>
          <p:cNvGraphicFramePr>
            <a:graphicFrameLocks/>
          </p:cNvGraphicFramePr>
          <p:nvPr>
            <p:extLst>
              <p:ext uri="{D42A27DB-BD31-4B8C-83A1-F6EECF244321}">
                <p14:modId xmlns:p14="http://schemas.microsoft.com/office/powerpoint/2010/main" val="1612439460"/>
              </p:ext>
            </p:extLst>
          </p:nvPr>
        </p:nvGraphicFramePr>
        <p:xfrm>
          <a:off x="743291" y="3592838"/>
          <a:ext cx="7474496" cy="3048000"/>
        </p:xfrm>
        <a:graphic>
          <a:graphicData uri="http://schemas.openxmlformats.org/drawingml/2006/table">
            <a:tbl>
              <a:tblPr/>
              <a:tblGrid>
                <a:gridCol w="1719134"/>
                <a:gridCol w="5755362"/>
              </a:tblGrid>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Stereotypes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Arial" charset="0"/>
                        </a:rPr>
                        <a:t>Istilah</a:t>
                      </a: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Asychronous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Hubungan asynchronous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HTTP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Times New Roman" pitchFamily="18" charset="0"/>
                          <a:cs typeface="Times New Roman" pitchFamily="18" charset="0"/>
                        </a:rPr>
                        <a:t>HyperText</a:t>
                      </a:r>
                      <a:r>
                        <a:rPr kumimoji="0" lang="en-US" sz="1400" b="0" i="0" u="none" strike="noStrike" cap="none" normalizeH="0" baseline="0" dirty="0" smtClean="0">
                          <a:ln>
                            <a:noFill/>
                          </a:ln>
                          <a:solidFill>
                            <a:srgbClr val="000000"/>
                          </a:solidFill>
                          <a:effectLst/>
                          <a:latin typeface="Times New Roman" pitchFamily="18" charset="0"/>
                          <a:cs typeface="Times New Roman" pitchFamily="18" charset="0"/>
                        </a:rPr>
                        <a:t> Transport Protocol (internet </a:t>
                      </a:r>
                      <a:r>
                        <a:rPr kumimoji="0" lang="en-US" sz="1400" b="0" i="0" u="none" strike="noStrike" cap="none" normalizeH="0" baseline="0" dirty="0" smtClean="0">
                          <a:ln>
                            <a:noFill/>
                          </a:ln>
                          <a:solidFill>
                            <a:srgbClr val="000000"/>
                          </a:solidFill>
                          <a:effectLst/>
                          <a:latin typeface="Times New Roman" pitchFamily="18" charset="0"/>
                          <a:cs typeface="Times New Roman" pitchFamily="18" charset="0"/>
                        </a:rPr>
                        <a:t>protocol)</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JOBC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Java Database Connectivity, a Java API for database access.</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ODBC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cs typeface="Times New Roman" pitchFamily="18" charset="0"/>
                        </a:rPr>
                        <a:t>Open Database Connectivity, a Microsoft API for database access.</a:t>
                      </a:r>
                      <a:endParaRPr kumimoji="0" lang="en-U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RMI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Remote Method Invocation, a Java communication protocol.</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RPC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Communication via remote procedure calls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Synchronous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Komunikasi synchronous </a:t>
                      </a: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Web Services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cs typeface="Times New Roman" pitchFamily="18" charset="0"/>
                        </a:rPr>
                        <a:t>Komunikasi melalui Web Services protocols seperti as SOAP and UDDI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2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Ethernet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cs typeface="Times New Roman" pitchFamily="18" charset="0"/>
                        </a:rPr>
                        <a:t>Ethernet Card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1" name="Group 10"/>
          <p:cNvGrpSpPr/>
          <p:nvPr/>
        </p:nvGrpSpPr>
        <p:grpSpPr>
          <a:xfrm>
            <a:off x="1981200" y="2590800"/>
            <a:ext cx="4343400" cy="762000"/>
            <a:chOff x="3896510" y="3321958"/>
            <a:chExt cx="4343400" cy="762000"/>
          </a:xfrm>
        </p:grpSpPr>
        <p:sp>
          <p:nvSpPr>
            <p:cNvPr id="7" name="Line 7"/>
            <p:cNvSpPr>
              <a:spLocks noChangeShapeType="1"/>
            </p:cNvSpPr>
            <p:nvPr/>
          </p:nvSpPr>
          <p:spPr bwMode="auto">
            <a:xfrm>
              <a:off x="4793704" y="3776584"/>
              <a:ext cx="2514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grpSp>
          <p:nvGrpSpPr>
            <p:cNvPr id="10" name="Group 9"/>
            <p:cNvGrpSpPr/>
            <p:nvPr/>
          </p:nvGrpSpPr>
          <p:grpSpPr>
            <a:xfrm>
              <a:off x="3896510" y="3321958"/>
              <a:ext cx="4343400" cy="762000"/>
              <a:chOff x="3879304" y="2559958"/>
              <a:chExt cx="4343400" cy="762000"/>
            </a:xfrm>
          </p:grpSpPr>
          <p:sp>
            <p:nvSpPr>
              <p:cNvPr id="5" name="AutoShape 5"/>
              <p:cNvSpPr>
                <a:spLocks noChangeArrowheads="1"/>
              </p:cNvSpPr>
              <p:nvPr/>
            </p:nvSpPr>
            <p:spPr bwMode="auto">
              <a:xfrm>
                <a:off x="3879304" y="2636158"/>
                <a:ext cx="914400" cy="685800"/>
              </a:xfrm>
              <a:prstGeom prst="cube">
                <a:avLst>
                  <a:gd name="adj" fmla="val 25000"/>
                </a:avLst>
              </a:prstGeom>
              <a:solidFill>
                <a:srgbClr val="FFFFFF"/>
              </a:solidFill>
              <a:ln w="9525">
                <a:solidFill>
                  <a:srgbClr val="000000"/>
                </a:solidFill>
                <a:miter lim="800000"/>
                <a:headEnd/>
                <a:tailEnd/>
              </a:ln>
            </p:spPr>
            <p:txBody>
              <a:bodyPr/>
              <a:lstStyle/>
              <a:p>
                <a:r>
                  <a:rPr lang="en-US" sz="1200" dirty="0">
                    <a:solidFill>
                      <a:srgbClr val="000000"/>
                    </a:solidFill>
                    <a:latin typeface="Times New Roman" pitchFamily="18" charset="0"/>
                    <a:cs typeface="Times New Roman" pitchFamily="18" charset="0"/>
                  </a:rPr>
                  <a:t>Client</a:t>
                </a:r>
                <a:endParaRPr lang="en-US" sz="2400" dirty="0">
                  <a:solidFill>
                    <a:srgbClr val="000000"/>
                  </a:solidFill>
                  <a:latin typeface="Times New Roman" pitchFamily="18" charset="0"/>
                </a:endParaRPr>
              </a:p>
            </p:txBody>
          </p:sp>
          <p:sp>
            <p:nvSpPr>
              <p:cNvPr id="6" name="AutoShape 6"/>
              <p:cNvSpPr>
                <a:spLocks noChangeArrowheads="1"/>
              </p:cNvSpPr>
              <p:nvPr/>
            </p:nvSpPr>
            <p:spPr bwMode="auto">
              <a:xfrm>
                <a:off x="7308304" y="2559958"/>
                <a:ext cx="914400" cy="685800"/>
              </a:xfrm>
              <a:prstGeom prst="cube">
                <a:avLst>
                  <a:gd name="adj" fmla="val 25000"/>
                </a:avLst>
              </a:prstGeom>
              <a:solidFill>
                <a:srgbClr val="FFFFFF"/>
              </a:solidFill>
              <a:ln w="9525">
                <a:solidFill>
                  <a:srgbClr val="000000"/>
                </a:solidFill>
                <a:miter lim="800000"/>
                <a:headEnd/>
                <a:tailEnd/>
              </a:ln>
            </p:spPr>
            <p:txBody>
              <a:bodyPr/>
              <a:lstStyle/>
              <a:p>
                <a:r>
                  <a:rPr lang="en-US" sz="1200">
                    <a:solidFill>
                      <a:srgbClr val="000000"/>
                    </a:solidFill>
                    <a:latin typeface="Times New Roman" pitchFamily="18" charset="0"/>
                    <a:cs typeface="Times New Roman" pitchFamily="18" charset="0"/>
                  </a:rPr>
                  <a:t>Server</a:t>
                </a:r>
                <a:endParaRPr lang="en-US" sz="2400">
                  <a:solidFill>
                    <a:srgbClr val="000000"/>
                  </a:solidFill>
                  <a:latin typeface="Times New Roman" pitchFamily="18" charset="0"/>
                </a:endParaRPr>
              </a:p>
            </p:txBody>
          </p:sp>
          <p:sp>
            <p:nvSpPr>
              <p:cNvPr id="8" name="Text Box 9"/>
              <p:cNvSpPr txBox="1">
                <a:spLocks noChangeArrowheads="1"/>
              </p:cNvSpPr>
              <p:nvPr/>
            </p:nvSpPr>
            <p:spPr bwMode="auto">
              <a:xfrm>
                <a:off x="4412704" y="2712358"/>
                <a:ext cx="2924175" cy="261938"/>
              </a:xfrm>
              <a:prstGeom prst="rect">
                <a:avLst/>
              </a:prstGeom>
              <a:noFill/>
              <a:ln w="9525" algn="ctr">
                <a:noFill/>
                <a:miter lim="800000"/>
                <a:headEnd/>
                <a:tailEnd/>
              </a:ln>
              <a:effectLst/>
            </p:spPr>
            <p:txBody>
              <a:bodyPr wrap="none">
                <a:spAutoFit/>
              </a:bodyPr>
              <a:lstStyle/>
              <a:p>
                <a:pPr indent="457200">
                  <a:lnSpc>
                    <a:spcPct val="80000"/>
                  </a:lnSpc>
                  <a:spcBef>
                    <a:spcPct val="50000"/>
                  </a:spcBef>
                  <a:defRPr/>
                </a:pPr>
                <a:r>
                  <a:rPr lang="de-DE" sz="1400" b="1" dirty="0">
                    <a:solidFill>
                      <a:schemeClr val="tx2"/>
                    </a:solidFill>
                    <a:effectLst>
                      <a:outerShdw blurRad="38100" dist="38100" dir="2700000" algn="tl">
                        <a:srgbClr val="C0C0C0"/>
                      </a:outerShdw>
                    </a:effectLst>
                    <a:cs typeface="Arial" charset="0"/>
                    <a:sym typeface="Wingdings 2" pitchFamily="18" charset="2"/>
                  </a:rPr>
                  <a:t>*     &lt;&lt;asynchronous&gt;&gt;     1</a:t>
                </a:r>
                <a:endParaRPr lang="en-US" sz="1400" b="1" dirty="0">
                  <a:solidFill>
                    <a:schemeClr val="tx2"/>
                  </a:solidFill>
                  <a:effectLst>
                    <a:outerShdw blurRad="38100" dist="38100" dir="2700000" algn="tl">
                      <a:srgbClr val="C0C0C0"/>
                    </a:outerShdw>
                  </a:effectLst>
                  <a:cs typeface="Arial" charset="0"/>
                  <a:sym typeface="Wingdings 2" pitchFamily="18" charset="2"/>
                </a:endParaRPr>
              </a:p>
            </p:txBody>
          </p:sp>
        </p:grpSp>
      </p:grpSp>
    </p:spTree>
    <p:extLst>
      <p:ext uri="{BB962C8B-B14F-4D97-AF65-F5344CB8AC3E}">
        <p14:creationId xmlns:p14="http://schemas.microsoft.com/office/powerpoint/2010/main" val="3974357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Contoh 1</a:t>
            </a:r>
          </a:p>
        </p:txBody>
      </p:sp>
      <p:sp>
        <p:nvSpPr>
          <p:cNvPr id="3" name="Content Placeholder 2"/>
          <p:cNvSpPr>
            <a:spLocks noGrp="1"/>
          </p:cNvSpPr>
          <p:nvPr>
            <p:ph idx="1"/>
          </p:nvPr>
        </p:nvSpPr>
        <p:spPr/>
        <p:txBody>
          <a:bodyPr>
            <a:normAutofit/>
          </a:bodyPr>
          <a:lstStyle/>
          <a:p>
            <a:r>
              <a:rPr lang="en-US" sz="2000"/>
              <a:t>Execution Environment Node </a:t>
            </a:r>
            <a:r>
              <a:rPr lang="en-US" sz="2000" smtClean="0"/>
              <a:t>ad</a:t>
            </a:r>
            <a:r>
              <a:rPr lang="id-ID" sz="2000" smtClean="0"/>
              <a:t>a</a:t>
            </a:r>
            <a:r>
              <a:rPr lang="en-US" sz="2000" smtClean="0"/>
              <a:t>l</a:t>
            </a:r>
            <a:r>
              <a:rPr lang="id-ID" sz="2000" smtClean="0"/>
              <a:t>ah</a:t>
            </a:r>
            <a:r>
              <a:rPr lang="en-US" sz="2000" smtClean="0"/>
              <a:t> </a:t>
            </a:r>
            <a:r>
              <a:rPr lang="en-US" sz="2000"/>
              <a:t>software yang menjadi host atau mengandung software yang lain.</a:t>
            </a:r>
          </a:p>
          <a:p>
            <a:endParaRPr lang="id-ID" sz="200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337505"/>
            <a:ext cx="4774952" cy="4332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34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Contoh </a:t>
            </a:r>
            <a:r>
              <a:rPr lang="id-ID" smtClean="0"/>
              <a:t>2</a:t>
            </a:r>
            <a:endParaRPr lang="id-ID"/>
          </a:p>
        </p:txBody>
      </p:sp>
      <p:sp>
        <p:nvSpPr>
          <p:cNvPr id="3" name="Content Placeholder 2"/>
          <p:cNvSpPr>
            <a:spLocks noGrp="1"/>
          </p:cNvSpPr>
          <p:nvPr>
            <p:ph idx="1"/>
          </p:nvPr>
        </p:nvSpPr>
        <p:spPr/>
        <p:txBody>
          <a:bodyPr/>
          <a:lstStyle/>
          <a:p>
            <a:r>
              <a:rPr lang="en-US" sz="2000">
                <a:latin typeface="Arial" charset="0"/>
                <a:cs typeface="Arial" charset="0"/>
              </a:rPr>
              <a:t>Deployment diagram ini menunjukkan hardware yang digunakan pada jaringan kantor yang kecil. Application server (node) terhubung dengan database server (node) dan database client (component) sudah terinstall dalam application server. Workstation juga terhubung (association) dengan application server dan juga ke printer.</a:t>
            </a:r>
          </a:p>
          <a:p>
            <a:endParaRPr lang="id-ID"/>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73016"/>
            <a:ext cx="5943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279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smtClean="0"/>
              <a:t>Contoh 3</a:t>
            </a:r>
            <a:endParaRPr lang="id-ID"/>
          </a:p>
        </p:txBody>
      </p:sp>
      <p:grpSp>
        <p:nvGrpSpPr>
          <p:cNvPr id="4" name="Group 3"/>
          <p:cNvGrpSpPr/>
          <p:nvPr/>
        </p:nvGrpSpPr>
        <p:grpSpPr>
          <a:xfrm>
            <a:off x="1758462" y="2035980"/>
            <a:ext cx="6096000" cy="4380131"/>
            <a:chOff x="152400" y="2133600"/>
            <a:chExt cx="6096000" cy="4380131"/>
          </a:xfrm>
        </p:grpSpPr>
        <p:sp>
          <p:nvSpPr>
            <p:cNvPr id="5" name="Cube 4"/>
            <p:cNvSpPr/>
            <p:nvPr/>
          </p:nvSpPr>
          <p:spPr>
            <a:xfrm>
              <a:off x="304800" y="2133600"/>
              <a:ext cx="1295400" cy="1066800"/>
            </a:xfrm>
            <a:prstGeom prst="cub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err="1">
                  <a:solidFill>
                    <a:schemeClr val="tx1"/>
                  </a:solidFill>
                </a:rPr>
                <a:t>BrowserClient</a:t>
              </a:r>
              <a:endParaRPr lang="en-US" sz="1050" dirty="0">
                <a:solidFill>
                  <a:schemeClr val="tx1"/>
                </a:solidFill>
              </a:endParaRPr>
            </a:p>
            <a:p>
              <a:pPr algn="ctr">
                <a:defRPr/>
              </a:pPr>
              <a:endParaRPr lang="en-US" sz="1050" dirty="0">
                <a:solidFill>
                  <a:schemeClr val="tx1"/>
                </a:solidFill>
              </a:endParaRPr>
            </a:p>
            <a:p>
              <a:pPr>
                <a:defRPr/>
              </a:pPr>
              <a:r>
                <a:rPr lang="en-US" sz="1000" dirty="0">
                  <a:solidFill>
                    <a:schemeClr val="tx1"/>
                  </a:solidFill>
                </a:rPr>
                <a:t>browser</a:t>
              </a:r>
            </a:p>
            <a:p>
              <a:pPr algn="ctr">
                <a:defRPr/>
              </a:pPr>
              <a:endParaRPr lang="en-US" sz="1050" dirty="0">
                <a:solidFill>
                  <a:schemeClr val="tx1"/>
                </a:solidFill>
              </a:endParaRPr>
            </a:p>
          </p:txBody>
        </p:sp>
        <p:cxnSp>
          <p:nvCxnSpPr>
            <p:cNvPr id="6" name="Straight Connector 5"/>
            <p:cNvCxnSpPr/>
            <p:nvPr/>
          </p:nvCxnSpPr>
          <p:spPr>
            <a:xfrm>
              <a:off x="304800" y="26670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be 6"/>
            <p:cNvSpPr/>
            <p:nvPr/>
          </p:nvSpPr>
          <p:spPr>
            <a:xfrm>
              <a:off x="1752600" y="2133600"/>
              <a:ext cx="1524000" cy="1219200"/>
            </a:xfrm>
            <a:prstGeom prst="cub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err="1">
                  <a:solidFill>
                    <a:schemeClr val="tx1"/>
                  </a:solidFill>
                </a:rPr>
                <a:t>RichClient</a:t>
              </a:r>
              <a:endParaRPr lang="en-US" sz="1050" dirty="0">
                <a:solidFill>
                  <a:schemeClr val="tx1"/>
                </a:solidFill>
              </a:endParaRPr>
            </a:p>
            <a:p>
              <a:pPr algn="ctr">
                <a:defRPr/>
              </a:pPr>
              <a:r>
                <a:rPr lang="en-US" sz="900" dirty="0">
                  <a:solidFill>
                    <a:schemeClr val="tx1"/>
                  </a:solidFill>
                </a:rPr>
                <a:t>[OS=Windows]</a:t>
              </a:r>
            </a:p>
            <a:p>
              <a:pPr>
                <a:defRPr/>
              </a:pPr>
              <a:endParaRPr lang="en-US" sz="1000" dirty="0">
                <a:solidFill>
                  <a:schemeClr val="tx1"/>
                </a:solidFill>
              </a:endParaRPr>
            </a:p>
            <a:p>
              <a:pPr>
                <a:defRPr/>
              </a:pPr>
              <a:endParaRPr lang="en-US" sz="1000" dirty="0">
                <a:solidFill>
                  <a:schemeClr val="tx1"/>
                </a:solidFill>
              </a:endParaRPr>
            </a:p>
            <a:p>
              <a:pPr>
                <a:defRPr/>
              </a:pPr>
              <a:r>
                <a:rPr lang="en-US" sz="900" dirty="0">
                  <a:solidFill>
                    <a:schemeClr val="tx1"/>
                  </a:solidFill>
                </a:rPr>
                <a:t>HerculesClient.exe</a:t>
              </a:r>
            </a:p>
            <a:p>
              <a:pPr algn="ctr">
                <a:defRPr/>
              </a:pPr>
              <a:endParaRPr lang="en-US" sz="1050" dirty="0">
                <a:solidFill>
                  <a:schemeClr val="tx1"/>
                </a:solidFill>
              </a:endParaRPr>
            </a:p>
          </p:txBody>
        </p:sp>
        <p:sp>
          <p:nvSpPr>
            <p:cNvPr id="8" name="Cube 7"/>
            <p:cNvSpPr/>
            <p:nvPr/>
          </p:nvSpPr>
          <p:spPr>
            <a:xfrm>
              <a:off x="1143000" y="5105400"/>
              <a:ext cx="1447800" cy="1219200"/>
            </a:xfrm>
            <a:prstGeom prst="cub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dirty="0" err="1">
                  <a:solidFill>
                    <a:schemeClr val="tx1"/>
                  </a:solidFill>
                </a:rPr>
                <a:t>WebServer</a:t>
              </a:r>
              <a:endParaRPr lang="en-US" sz="1050" dirty="0">
                <a:solidFill>
                  <a:schemeClr val="tx1"/>
                </a:solidFill>
              </a:endParaRPr>
            </a:p>
            <a:p>
              <a:pPr algn="ctr">
                <a:defRPr/>
              </a:pPr>
              <a:r>
                <a:rPr lang="en-US" sz="900" dirty="0">
                  <a:solidFill>
                    <a:schemeClr val="tx1"/>
                  </a:solidFill>
                </a:rPr>
                <a:t>[OS=Solaris]</a:t>
              </a:r>
              <a:endParaRPr lang="en-US" sz="1000" dirty="0">
                <a:solidFill>
                  <a:schemeClr val="tx1"/>
                </a:solidFill>
              </a:endParaRPr>
            </a:p>
            <a:p>
              <a:pPr>
                <a:defRPr/>
              </a:pPr>
              <a:endParaRPr lang="en-US" sz="1000" dirty="0">
                <a:solidFill>
                  <a:schemeClr val="tx1"/>
                </a:solidFill>
              </a:endParaRPr>
            </a:p>
            <a:p>
              <a:pPr>
                <a:defRPr/>
              </a:pPr>
              <a:r>
                <a:rPr lang="en-US" sz="900" dirty="0" err="1">
                  <a:solidFill>
                    <a:schemeClr val="tx1"/>
                  </a:solidFill>
                </a:rPr>
                <a:t>HerculesWeb.war</a:t>
              </a:r>
              <a:endParaRPr lang="en-US" sz="900" dirty="0">
                <a:solidFill>
                  <a:schemeClr val="tx1"/>
                </a:solidFill>
              </a:endParaRPr>
            </a:p>
            <a:p>
              <a:pPr algn="ctr">
                <a:defRPr/>
              </a:pPr>
              <a:endParaRPr lang="en-US" sz="1050" dirty="0">
                <a:solidFill>
                  <a:schemeClr val="tx1"/>
                </a:solidFill>
              </a:endParaRPr>
            </a:p>
          </p:txBody>
        </p:sp>
        <p:cxnSp>
          <p:nvCxnSpPr>
            <p:cNvPr id="9" name="Straight Connector 8"/>
            <p:cNvCxnSpPr/>
            <p:nvPr/>
          </p:nvCxnSpPr>
          <p:spPr>
            <a:xfrm rot="10800000" flipH="1">
              <a:off x="1143000" y="5942013"/>
              <a:ext cx="1143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62000" y="5791200"/>
              <a:ext cx="5334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152400" y="5486400"/>
              <a:ext cx="1036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FF0000"/>
                  </a:solidFill>
                </a:rPr>
                <a:t>Device node</a:t>
              </a:r>
            </a:p>
          </p:txBody>
        </p:sp>
        <p:cxnSp>
          <p:nvCxnSpPr>
            <p:cNvPr id="12" name="Elbow Connector 11"/>
            <p:cNvCxnSpPr/>
            <p:nvPr/>
          </p:nvCxnSpPr>
          <p:spPr>
            <a:xfrm rot="16200000" flipH="1">
              <a:off x="76200" y="3581400"/>
              <a:ext cx="1905000" cy="114300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744538" y="4724400"/>
              <a:ext cx="8556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http/internet</a:t>
              </a:r>
            </a:p>
          </p:txBody>
        </p:sp>
        <p:cxnSp>
          <p:nvCxnSpPr>
            <p:cNvPr id="14" name="Straight Connector 13"/>
            <p:cNvCxnSpPr/>
            <p:nvPr/>
          </p:nvCxnSpPr>
          <p:spPr>
            <a:xfrm>
              <a:off x="1752600" y="3005138"/>
              <a:ext cx="1219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8" idx="0"/>
            </p:cNvCxnSpPr>
            <p:nvPr/>
          </p:nvCxnSpPr>
          <p:spPr>
            <a:xfrm rot="5400000">
              <a:off x="1543050" y="3829050"/>
              <a:ext cx="1752600" cy="80010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1981200" y="4249738"/>
              <a:ext cx="13356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FF0000"/>
                  </a:solidFill>
                </a:rPr>
                <a:t>Deployed artifact</a:t>
              </a:r>
            </a:p>
          </p:txBody>
        </p:sp>
        <p:cxnSp>
          <p:nvCxnSpPr>
            <p:cNvPr id="17" name="Straight Arrow Connector 16"/>
            <p:cNvCxnSpPr/>
            <p:nvPr/>
          </p:nvCxnSpPr>
          <p:spPr>
            <a:xfrm rot="16200000" flipV="1">
              <a:off x="2171700" y="3467100"/>
              <a:ext cx="10668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Cube 17"/>
            <p:cNvSpPr/>
            <p:nvPr/>
          </p:nvSpPr>
          <p:spPr>
            <a:xfrm>
              <a:off x="4191000" y="2133600"/>
              <a:ext cx="2057400" cy="4191000"/>
            </a:xfrm>
            <a:prstGeom prst="cub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Application Server</a:t>
              </a: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a:p>
              <a:pPr algn="ctr">
                <a:defRPr/>
              </a:pPr>
              <a:endParaRPr lang="en-US" sz="1000" dirty="0">
                <a:solidFill>
                  <a:schemeClr val="tx1"/>
                </a:solidFill>
              </a:endParaRPr>
            </a:p>
          </p:txBody>
        </p:sp>
        <p:cxnSp>
          <p:nvCxnSpPr>
            <p:cNvPr id="19" name="Straight Connector 18"/>
            <p:cNvCxnSpPr/>
            <p:nvPr/>
          </p:nvCxnSpPr>
          <p:spPr>
            <a:xfrm>
              <a:off x="4191000" y="2895600"/>
              <a:ext cx="152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419600" y="2971800"/>
              <a:ext cx="990600" cy="30480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rPr>
                <a:t>JoveGL.exe</a:t>
              </a:r>
            </a:p>
          </p:txBody>
        </p:sp>
        <p:sp>
          <p:nvSpPr>
            <p:cNvPr id="21" name="Cube 20"/>
            <p:cNvSpPr/>
            <p:nvPr/>
          </p:nvSpPr>
          <p:spPr>
            <a:xfrm>
              <a:off x="4267200" y="3581400"/>
              <a:ext cx="1371600" cy="1066800"/>
            </a:xfrm>
            <a:prstGeom prst="cub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tx1"/>
                </a:solidFill>
              </a:endParaRPr>
            </a:p>
            <a:p>
              <a:pPr algn="ctr">
                <a:defRPr/>
              </a:pPr>
              <a:endParaRPr lang="en-US" sz="1000" dirty="0">
                <a:solidFill>
                  <a:schemeClr val="tx1"/>
                </a:solidFill>
              </a:endParaRPr>
            </a:p>
            <a:p>
              <a:pPr algn="ctr">
                <a:defRPr/>
              </a:pPr>
              <a:r>
                <a:rPr lang="en-US" sz="1000" dirty="0">
                  <a:solidFill>
                    <a:schemeClr val="tx1"/>
                  </a:solidFill>
                </a:rPr>
                <a:t>EJB Container</a:t>
              </a:r>
            </a:p>
            <a:p>
              <a:pPr algn="ctr">
                <a:defRPr/>
              </a:pPr>
              <a:endParaRPr lang="en-US" sz="1000" dirty="0">
                <a:solidFill>
                  <a:schemeClr val="tx1"/>
                </a:solidFill>
              </a:endParaRPr>
            </a:p>
            <a:p>
              <a:pPr algn="ctr">
                <a:defRPr/>
              </a:pPr>
              <a:r>
                <a:rPr lang="en-US" sz="900" dirty="0">
                  <a:solidFill>
                    <a:schemeClr val="tx1"/>
                  </a:solidFill>
                </a:rPr>
                <a:t>HerculesBase.ear</a:t>
              </a:r>
            </a:p>
            <a:p>
              <a:pPr algn="ctr">
                <a:defRPr/>
              </a:pPr>
              <a:r>
                <a:rPr lang="en-US" sz="900" dirty="0">
                  <a:solidFill>
                    <a:schemeClr val="tx1"/>
                  </a:solidFill>
                </a:rPr>
                <a:t>…………</a:t>
              </a:r>
            </a:p>
            <a:p>
              <a:pPr algn="ctr">
                <a:defRPr/>
              </a:pPr>
              <a:r>
                <a:rPr lang="en-US" sz="900" dirty="0">
                  <a:solidFill>
                    <a:schemeClr val="tx1"/>
                  </a:solidFill>
                </a:rPr>
                <a:t>…………</a:t>
              </a:r>
            </a:p>
            <a:p>
              <a:pPr algn="ctr">
                <a:defRPr/>
              </a:pPr>
              <a:endParaRPr lang="en-US" sz="1000" dirty="0">
                <a:solidFill>
                  <a:schemeClr val="tx1"/>
                </a:solidFill>
              </a:endParaRPr>
            </a:p>
            <a:p>
              <a:pPr algn="ctr">
                <a:defRPr/>
              </a:pPr>
              <a:endParaRPr lang="en-US" sz="1000" dirty="0">
                <a:solidFill>
                  <a:schemeClr val="tx1"/>
                </a:solidFill>
              </a:endParaRPr>
            </a:p>
          </p:txBody>
        </p:sp>
        <p:cxnSp>
          <p:nvCxnSpPr>
            <p:cNvPr id="22" name="Straight Connector 21"/>
            <p:cNvCxnSpPr/>
            <p:nvPr/>
          </p:nvCxnSpPr>
          <p:spPr>
            <a:xfrm>
              <a:off x="4267200" y="4114800"/>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ube 22"/>
            <p:cNvSpPr/>
            <p:nvPr/>
          </p:nvSpPr>
          <p:spPr>
            <a:xfrm>
              <a:off x="4310063" y="5181600"/>
              <a:ext cx="1371600" cy="1066800"/>
            </a:xfrm>
            <a:prstGeom prst="cub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tx1"/>
                </a:solidFill>
              </a:endParaRPr>
            </a:p>
            <a:p>
              <a:pPr algn="ctr">
                <a:defRPr/>
              </a:pPr>
              <a:r>
                <a:rPr lang="en-US" sz="1000" dirty="0" err="1">
                  <a:solidFill>
                    <a:schemeClr val="tx1"/>
                  </a:solidFill>
                </a:rPr>
                <a:t>OracleDBMS</a:t>
              </a:r>
              <a:endParaRPr lang="en-US" sz="1000" dirty="0">
                <a:solidFill>
                  <a:schemeClr val="tx1"/>
                </a:solidFill>
              </a:endParaRPr>
            </a:p>
            <a:p>
              <a:pPr algn="ctr">
                <a:defRPr/>
              </a:pPr>
              <a:endParaRPr lang="en-US" sz="1000" dirty="0">
                <a:solidFill>
                  <a:schemeClr val="tx1"/>
                </a:solidFill>
              </a:endParaRPr>
            </a:p>
          </p:txBody>
        </p:sp>
        <p:sp>
          <p:nvSpPr>
            <p:cNvPr id="24" name="TextBox 23"/>
            <p:cNvSpPr txBox="1">
              <a:spLocks noChangeArrowheads="1"/>
            </p:cNvSpPr>
            <p:nvPr/>
          </p:nvSpPr>
          <p:spPr bwMode="auto">
            <a:xfrm>
              <a:off x="4419600" y="4800600"/>
              <a:ext cx="4857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900"/>
                <a:t>JDBC</a:t>
              </a:r>
            </a:p>
          </p:txBody>
        </p:sp>
        <p:cxnSp>
          <p:nvCxnSpPr>
            <p:cNvPr id="25" name="Straight Connector 24"/>
            <p:cNvCxnSpPr>
              <a:stCxn id="8" idx="5"/>
            </p:cNvCxnSpPr>
            <p:nvPr/>
          </p:nvCxnSpPr>
          <p:spPr>
            <a:xfrm>
              <a:off x="2590800" y="55626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2819400" y="5257800"/>
              <a:ext cx="11430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900"/>
                <a:t>Java RMI/LAN</a:t>
              </a:r>
            </a:p>
          </p:txBody>
        </p:sp>
        <p:sp>
          <p:nvSpPr>
            <p:cNvPr id="27" name="TextBox 26"/>
            <p:cNvSpPr txBox="1">
              <a:spLocks noChangeArrowheads="1"/>
            </p:cNvSpPr>
            <p:nvPr/>
          </p:nvSpPr>
          <p:spPr bwMode="auto">
            <a:xfrm>
              <a:off x="2743200" y="5867400"/>
              <a:ext cx="10278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FF0000"/>
                  </a:solidFill>
                </a:rPr>
                <a:t>Execution</a:t>
              </a:r>
            </a:p>
            <a:p>
              <a:pPr eaLnBrk="1" hangingPunct="1"/>
              <a:r>
                <a:rPr lang="en-US" sz="1200">
                  <a:solidFill>
                    <a:srgbClr val="FF0000"/>
                  </a:solidFill>
                </a:rPr>
                <a:t>environment</a:t>
              </a:r>
            </a:p>
            <a:p>
              <a:pPr eaLnBrk="1" hangingPunct="1"/>
              <a:r>
                <a:rPr lang="en-US" sz="1200">
                  <a:solidFill>
                    <a:srgbClr val="FF0000"/>
                  </a:solidFill>
                </a:rPr>
                <a:t>node</a:t>
              </a:r>
            </a:p>
          </p:txBody>
        </p:sp>
        <p:cxnSp>
          <p:nvCxnSpPr>
            <p:cNvPr id="28" name="Straight Arrow Connector 27"/>
            <p:cNvCxnSpPr/>
            <p:nvPr/>
          </p:nvCxnSpPr>
          <p:spPr>
            <a:xfrm rot="5400000" flipH="1" flipV="1">
              <a:off x="3238500" y="4914900"/>
              <a:ext cx="12954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3"/>
            </p:cNvCxnSpPr>
            <p:nvPr/>
          </p:nvCxnSpPr>
          <p:spPr>
            <a:xfrm rot="16200000" flipH="1">
              <a:off x="4581525" y="4886325"/>
              <a:ext cx="533400" cy="57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1981200" y="4724400"/>
              <a:ext cx="6794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http/LAN</a:t>
              </a:r>
            </a:p>
          </p:txBody>
        </p:sp>
        <p:cxnSp>
          <p:nvCxnSpPr>
            <p:cNvPr id="31" name="Straight Arrow Connector 30"/>
            <p:cNvCxnSpPr>
              <a:stCxn id="16" idx="3"/>
            </p:cNvCxnSpPr>
            <p:nvPr/>
          </p:nvCxnSpPr>
          <p:spPr>
            <a:xfrm flipV="1">
              <a:off x="3316822" y="3200403"/>
              <a:ext cx="1178978" cy="11878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57902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Contoh 4</a:t>
            </a:r>
            <a:endParaRPr lang="id-ID"/>
          </a:p>
        </p:txBody>
      </p:sp>
      <p:sp>
        <p:nvSpPr>
          <p:cNvPr id="3" name="Content Placeholder 2"/>
          <p:cNvSpPr>
            <a:spLocks noGrp="1"/>
          </p:cNvSpPr>
          <p:nvPr>
            <p:ph idx="1"/>
          </p:nvPr>
        </p:nvSpPr>
        <p:spPr/>
        <p:txBody>
          <a:bodyPr/>
          <a:lstStyle/>
          <a:p>
            <a:r>
              <a:rPr lang="id-ID"/>
              <a:t>Aplikasi Translasi Bahasa Online Berbasis Google API</a:t>
            </a:r>
          </a:p>
          <a:p>
            <a:endParaRPr lang="id-ID"/>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133258"/>
            <a:ext cx="5976664" cy="471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76673"/>
            <a:ext cx="5400600" cy="119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260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Contoh kasus 2 </a:t>
            </a:r>
            <a:endParaRPr lang="id-ID"/>
          </a:p>
        </p:txBody>
      </p:sp>
      <p:sp>
        <p:nvSpPr>
          <p:cNvPr id="3" name="Content Placeholder 2"/>
          <p:cNvSpPr>
            <a:spLocks noGrp="1"/>
          </p:cNvSpPr>
          <p:nvPr>
            <p:ph idx="1"/>
          </p:nvPr>
        </p:nvSpPr>
        <p:spPr/>
        <p:txBody>
          <a:bodyPr>
            <a:normAutofit fontScale="92500" lnSpcReduction="20000"/>
          </a:bodyPr>
          <a:lstStyle/>
          <a:p>
            <a:r>
              <a:rPr lang="id-ID" smtClean="0"/>
              <a:t>Misalnya </a:t>
            </a:r>
            <a:r>
              <a:rPr lang="id-ID"/>
              <a:t>akan dikembangkan aplikasi database berbasis web </a:t>
            </a:r>
            <a:r>
              <a:rPr lang="id-ID" smtClean="0"/>
              <a:t>client-server dengan </a:t>
            </a:r>
            <a:r>
              <a:rPr lang="id-ID"/>
              <a:t>kriteria yaitu bahwa elemen-elemen yang terlibat yaitu Main Server</a:t>
            </a:r>
            <a:r>
              <a:rPr lang="id-ID" smtClean="0"/>
              <a:t>, Database </a:t>
            </a:r>
            <a:r>
              <a:rPr lang="id-ID"/>
              <a:t>server dan Client. Komponen dalam Main Server adala </a:t>
            </a:r>
            <a:r>
              <a:rPr lang="id-ID" smtClean="0"/>
              <a:t>ActiveX-Control</a:t>
            </a:r>
            <a:r>
              <a:rPr lang="id-ID"/>
              <a:t>, JavaBean dan Web Server. Komponen yang ada di Database </a:t>
            </a:r>
            <a:r>
              <a:rPr lang="id-ID" smtClean="0"/>
              <a:t>Server yaitu </a:t>
            </a:r>
            <a:r>
              <a:rPr lang="id-ID"/>
              <a:t>Oracle database, sedangkan komponen pada Client yaitu Web browser.</a:t>
            </a:r>
          </a:p>
          <a:p>
            <a:r>
              <a:rPr lang="id-ID"/>
              <a:t>Gambarkan diagram deployment, yang menjelaskan relasi antar node.</a:t>
            </a:r>
          </a:p>
          <a:p>
            <a:endParaRPr lang="id-ID"/>
          </a:p>
        </p:txBody>
      </p:sp>
    </p:spTree>
    <p:extLst>
      <p:ext uri="{BB962C8B-B14F-4D97-AF65-F5344CB8AC3E}">
        <p14:creationId xmlns:p14="http://schemas.microsoft.com/office/powerpoint/2010/main" val="1011456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Pendahuluan</a:t>
            </a:r>
            <a:endParaRPr lang="id-ID" dirty="0"/>
          </a:p>
        </p:txBody>
      </p:sp>
      <p:sp>
        <p:nvSpPr>
          <p:cNvPr id="3" name="Content Placeholder 2"/>
          <p:cNvSpPr>
            <a:spLocks noGrp="1"/>
          </p:cNvSpPr>
          <p:nvPr>
            <p:ph idx="1"/>
          </p:nvPr>
        </p:nvSpPr>
        <p:spPr>
          <a:xfrm>
            <a:off x="457200" y="1600200"/>
            <a:ext cx="8229600" cy="4953000"/>
          </a:xfrm>
        </p:spPr>
        <p:txBody>
          <a:bodyPr>
            <a:noAutofit/>
          </a:bodyPr>
          <a:lstStyle/>
          <a:p>
            <a:r>
              <a:rPr lang="id-ID" sz="2200" i="1" dirty="0"/>
              <a:t>Component Diagram </a:t>
            </a:r>
            <a:r>
              <a:rPr lang="id-ID" sz="2200" dirty="0"/>
              <a:t>menunjukkan struktur dan hubungan antar </a:t>
            </a:r>
            <a:r>
              <a:rPr lang="id-ID" sz="2200" dirty="0" smtClean="0"/>
              <a:t>komponen </a:t>
            </a:r>
            <a:r>
              <a:rPr lang="id-ID" sz="2200" i="1" dirty="0" smtClean="0"/>
              <a:t>software </a:t>
            </a:r>
            <a:r>
              <a:rPr lang="id-ID" sz="2200" dirty="0"/>
              <a:t>termasuk ketergantungan (</a:t>
            </a:r>
            <a:r>
              <a:rPr lang="id-ID" sz="2200" i="1" dirty="0"/>
              <a:t>dependency</a:t>
            </a:r>
            <a:r>
              <a:rPr lang="id-ID" sz="2200" dirty="0"/>
              <a:t>) diantara </a:t>
            </a:r>
            <a:r>
              <a:rPr lang="id-ID" sz="2200" dirty="0" smtClean="0"/>
              <a:t>komponen-komponen tersebut</a:t>
            </a:r>
            <a:r>
              <a:rPr lang="id-ID" sz="2200" dirty="0"/>
              <a:t>.</a:t>
            </a:r>
          </a:p>
          <a:p>
            <a:r>
              <a:rPr lang="id-ID" sz="2200" dirty="0"/>
              <a:t>Jadi tujuan dari komponen diagram </a:t>
            </a:r>
            <a:r>
              <a:rPr lang="id-ID" sz="2200" dirty="0" smtClean="0"/>
              <a:t>adalah :</a:t>
            </a:r>
            <a:endParaRPr lang="id-ID" sz="2200" dirty="0"/>
          </a:p>
          <a:p>
            <a:pPr marL="731520" lvl="1" indent="-457200">
              <a:buFont typeface="+mj-lt"/>
              <a:buAutoNum type="alphaLcParenR"/>
            </a:pPr>
            <a:r>
              <a:rPr lang="fi-FI" sz="2200" dirty="0" smtClean="0"/>
              <a:t>Memvisualisasikan </a:t>
            </a:r>
            <a:r>
              <a:rPr lang="fi-FI" sz="2200" dirty="0"/>
              <a:t>komponen dari suatu sistem.</a:t>
            </a:r>
          </a:p>
          <a:p>
            <a:pPr marL="731520" lvl="1" indent="-457200">
              <a:buFont typeface="+mj-lt"/>
              <a:buAutoNum type="alphaLcParenR"/>
            </a:pPr>
            <a:r>
              <a:rPr lang="id-ID" sz="2200" dirty="0" smtClean="0"/>
              <a:t>Membangun </a:t>
            </a:r>
            <a:r>
              <a:rPr lang="id-ID" sz="2200" dirty="0"/>
              <a:t>file-file yang dapat dieksekusi dengan </a:t>
            </a:r>
            <a:r>
              <a:rPr lang="id-ID" sz="2200" dirty="0" smtClean="0"/>
              <a:t>menggunakan </a:t>
            </a:r>
            <a:r>
              <a:rPr lang="en-US" sz="2200" dirty="0" err="1" smtClean="0"/>
              <a:t>teknik</a:t>
            </a:r>
            <a:r>
              <a:rPr lang="en-US" sz="2200" dirty="0" smtClean="0"/>
              <a:t> </a:t>
            </a:r>
            <a:r>
              <a:rPr lang="en-US" sz="2200" i="1" dirty="0"/>
              <a:t>forward </a:t>
            </a:r>
            <a:r>
              <a:rPr lang="en-US" sz="2200" dirty="0"/>
              <a:t>and </a:t>
            </a:r>
            <a:r>
              <a:rPr lang="en-US" sz="2200" i="1" dirty="0"/>
              <a:t>reverse engineering</a:t>
            </a:r>
            <a:r>
              <a:rPr lang="en-US" sz="2200" dirty="0"/>
              <a:t>.</a:t>
            </a:r>
          </a:p>
          <a:p>
            <a:pPr marL="731520" lvl="1" indent="-457200">
              <a:buFont typeface="+mj-lt"/>
              <a:buAutoNum type="alphaLcParenR"/>
            </a:pPr>
            <a:r>
              <a:rPr lang="id-ID" sz="2200" dirty="0" smtClean="0"/>
              <a:t>Menjelaskan </a:t>
            </a:r>
            <a:r>
              <a:rPr lang="id-ID" sz="2200" dirty="0"/>
              <a:t>organisasi dan hubungan dari komponen.</a:t>
            </a:r>
          </a:p>
          <a:p>
            <a:r>
              <a:rPr lang="id-ID" sz="2200" dirty="0"/>
              <a:t>Diagram komponen ini sangat penting karena jika diagram </a:t>
            </a:r>
            <a:r>
              <a:rPr lang="id-ID" sz="2200" dirty="0" smtClean="0"/>
              <a:t>komponen </a:t>
            </a:r>
            <a:r>
              <a:rPr lang="sv-SE" sz="2200" dirty="0" smtClean="0"/>
              <a:t>dilewatkan </a:t>
            </a:r>
            <a:r>
              <a:rPr lang="sv-SE" sz="2200" dirty="0"/>
              <a:t>maka aplikasi tidak dapat dilaksanakan secara efisien. </a:t>
            </a:r>
            <a:r>
              <a:rPr lang="sv-SE" sz="2200" dirty="0" smtClean="0"/>
              <a:t>Diagram</a:t>
            </a:r>
            <a:r>
              <a:rPr lang="id-ID" sz="2200" dirty="0" smtClean="0"/>
              <a:t> komponen </a:t>
            </a:r>
            <a:r>
              <a:rPr lang="id-ID" sz="2200" dirty="0"/>
              <a:t>yang dipersiapkan dengan baik juga sangat penting untuk </a:t>
            </a:r>
            <a:r>
              <a:rPr lang="id-ID" sz="2200" dirty="0" smtClean="0"/>
              <a:t>aspek-aspek lain </a:t>
            </a:r>
            <a:r>
              <a:rPr lang="id-ID" sz="2200" dirty="0"/>
              <a:t>dalam aplikasi misalnya kinerja (</a:t>
            </a:r>
            <a:r>
              <a:rPr lang="id-ID" sz="2200" i="1" dirty="0"/>
              <a:t>performance</a:t>
            </a:r>
            <a:r>
              <a:rPr lang="id-ID" sz="2200" dirty="0"/>
              <a:t>), </a:t>
            </a:r>
            <a:r>
              <a:rPr lang="id-ID" sz="2200" dirty="0" smtClean="0"/>
              <a:t>perawatan (</a:t>
            </a:r>
            <a:r>
              <a:rPr lang="id-ID" sz="2200" i="1" dirty="0" smtClean="0"/>
              <a:t>maintenance</a:t>
            </a:r>
            <a:r>
              <a:rPr lang="id-ID" sz="2200" dirty="0"/>
              <a:t>) dll.</a:t>
            </a:r>
          </a:p>
          <a:p>
            <a:endParaRPr lang="id-ID" sz="2200" dirty="0" smtClean="0"/>
          </a:p>
          <a:p>
            <a:endParaRPr lang="id-ID" sz="2200" dirty="0"/>
          </a:p>
          <a:p>
            <a:endParaRPr lang="id-ID" sz="2200" dirty="0"/>
          </a:p>
        </p:txBody>
      </p:sp>
    </p:spTree>
    <p:extLst>
      <p:ext uri="{BB962C8B-B14F-4D97-AF65-F5344CB8AC3E}">
        <p14:creationId xmlns:p14="http://schemas.microsoft.com/office/powerpoint/2010/main" val="2123788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Penyelesaian</a:t>
            </a:r>
            <a:r>
              <a:rPr lang="en-US" dirty="0" smtClean="0"/>
              <a:t> </a:t>
            </a:r>
            <a:r>
              <a:rPr lang="en-US" dirty="0" err="1" smtClean="0"/>
              <a:t>Contoh</a:t>
            </a:r>
            <a:r>
              <a:rPr lang="en-US" dirty="0" smtClean="0"/>
              <a:t> </a:t>
            </a:r>
            <a:r>
              <a:rPr lang="en-US" dirty="0" err="1" smtClean="0"/>
              <a:t>kasus</a:t>
            </a:r>
            <a:r>
              <a:rPr lang="en-US" dirty="0" smtClean="0"/>
              <a:t> 2</a:t>
            </a:r>
            <a:endParaRPr lang="id-ID" dirty="0"/>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47"/>
          <a:stretch/>
        </p:blipFill>
        <p:spPr bwMode="auto">
          <a:xfrm>
            <a:off x="-152400" y="1828800"/>
            <a:ext cx="893448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1204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609600"/>
            <a:ext cx="7848600" cy="5516563"/>
          </a:xfrm>
        </p:spPr>
        <p:txBody>
          <a:bodyPr/>
          <a:lstStyle/>
          <a:p>
            <a:r>
              <a:rPr lang="id-ID" dirty="0" smtClean="0"/>
              <a:t>Hasilnya :</a:t>
            </a:r>
            <a:endParaRPr lang="id-ID"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777213" cy="4815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563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Studi Kasus : Belanja online</a:t>
            </a:r>
            <a:endParaRPr lang="id-ID"/>
          </a:p>
        </p:txBody>
      </p:sp>
      <p:sp>
        <p:nvSpPr>
          <p:cNvPr id="3" name="Content Placeholder 2"/>
          <p:cNvSpPr>
            <a:spLocks noGrp="1"/>
          </p:cNvSpPr>
          <p:nvPr>
            <p:ph idx="1"/>
          </p:nvPr>
        </p:nvSpPr>
        <p:spPr/>
        <p:txBody>
          <a:bodyPr>
            <a:normAutofit fontScale="85000" lnSpcReduction="20000"/>
          </a:bodyPr>
          <a:lstStyle/>
          <a:p>
            <a:r>
              <a:rPr lang="en-US" smtClean="0"/>
              <a:t>Perusahaan </a:t>
            </a:r>
            <a:r>
              <a:rPr lang="en-US"/>
              <a:t>pabrik komputer menawarkan pemesanan komputer lewat internet. Pelanggan dapat memilih komputer melalui halaman web. Komputer yang dijual diklasifikaskan menjadi server, PC dan notebook. Pelanggan dapat memilih konfigurasi standar atau membuat sendiri konfigurasi yang diinginkan.</a:t>
            </a:r>
          </a:p>
          <a:p>
            <a:r>
              <a:rPr lang="en-US"/>
              <a:t>Pemesanan dilakukan dengan mengisikan informasi pengiriman dan pembayaran. Pembayaran yang diperbolehkan adalah cash dan credit card. Setiap kali pemesanan dilakukan, sistem akan mengirimkan email konfirmasi ke pelanggan dengan rincian pemesanan. Sambil menunggu barang dikirim,pelanggan dapat memantau status pemesanannya secara online.</a:t>
            </a:r>
          </a:p>
          <a:p>
            <a:endParaRPr lang="id-ID"/>
          </a:p>
        </p:txBody>
      </p:sp>
    </p:spTree>
    <p:extLst>
      <p:ext uri="{BB962C8B-B14F-4D97-AF65-F5344CB8AC3E}">
        <p14:creationId xmlns:p14="http://schemas.microsoft.com/office/powerpoint/2010/main" val="13518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smtClean="0"/>
              <a:t>Use Case Diagram</a:t>
            </a:r>
            <a:endParaRPr lang="id-ID"/>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00808"/>
            <a:ext cx="61722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0339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smtClean="0"/>
              <a:t>Class Diagram</a:t>
            </a:r>
            <a:endParaRPr lang="id-ID"/>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60540"/>
            <a:ext cx="6089104" cy="49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2072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Package Diagram</a:t>
            </a:r>
            <a:endParaRPr lang="id-ID"/>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err="1"/>
              <a:t>Digunakan</a:t>
            </a:r>
            <a:r>
              <a:rPr lang="en-US" sz="2800" dirty="0"/>
              <a:t> </a:t>
            </a:r>
            <a:r>
              <a:rPr lang="en-US" sz="2800" dirty="0" err="1"/>
              <a:t>untuk</a:t>
            </a:r>
            <a:r>
              <a:rPr lang="en-US" sz="2800" dirty="0"/>
              <a:t> </a:t>
            </a:r>
            <a:r>
              <a:rPr lang="en-US" sz="2800" dirty="0" err="1"/>
              <a:t>mengelompokkan</a:t>
            </a:r>
            <a:r>
              <a:rPr lang="en-US" sz="2800" dirty="0"/>
              <a:t> class </a:t>
            </a:r>
            <a:r>
              <a:rPr lang="en-US" sz="2800" dirty="0" err="1"/>
              <a:t>atau</a:t>
            </a:r>
            <a:r>
              <a:rPr lang="en-US" sz="2800" dirty="0"/>
              <a:t> use case </a:t>
            </a:r>
            <a:r>
              <a:rPr lang="en-US" sz="2800" dirty="0" err="1"/>
              <a:t>secara</a:t>
            </a:r>
            <a:r>
              <a:rPr lang="en-US" sz="2800" dirty="0"/>
              <a:t> </a:t>
            </a:r>
            <a:r>
              <a:rPr lang="en-US" sz="2800" dirty="0" err="1"/>
              <a:t>bersama-sama</a:t>
            </a:r>
            <a:r>
              <a:rPr lang="en-US" sz="2800" dirty="0"/>
              <a:t>.</a:t>
            </a:r>
          </a:p>
          <a:p>
            <a:endParaRPr lang="id-ID"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64904"/>
            <a:ext cx="4572000"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18260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smtClean="0"/>
              <a:t>Component Diagram </a:t>
            </a:r>
            <a:endParaRPr lang="id-ID"/>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299" y="1700808"/>
            <a:ext cx="5038725"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625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Deployment Diagram</a:t>
            </a:r>
            <a:endParaRPr lang="id-ID"/>
          </a:p>
        </p:txBody>
      </p:sp>
      <p:sp>
        <p:nvSpPr>
          <p:cNvPr id="3" name="Content Placeholder 2"/>
          <p:cNvSpPr>
            <a:spLocks noGrp="1"/>
          </p:cNvSpPr>
          <p:nvPr>
            <p:ph idx="1"/>
          </p:nvPr>
        </p:nvSpPr>
        <p:spPr/>
        <p:txBody>
          <a:bodyPr/>
          <a:lstStyle/>
          <a:p>
            <a:endParaRPr lang="id-ID"/>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113" y="4545571"/>
            <a:ext cx="4151447" cy="231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7544" y="1526495"/>
            <a:ext cx="51720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4351790"/>
            <a:ext cx="37528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993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sz="4000" smtClean="0"/>
              <a:t>Simbol-simbol diagram komponen</a:t>
            </a:r>
          </a:p>
        </p:txBody>
      </p:sp>
      <p:graphicFrame>
        <p:nvGraphicFramePr>
          <p:cNvPr id="203813" name="Group 37"/>
          <p:cNvGraphicFramePr>
            <a:graphicFrameLocks noGrp="1"/>
          </p:cNvGraphicFramePr>
          <p:nvPr>
            <p:ph idx="1"/>
          </p:nvPr>
        </p:nvGraphicFramePr>
        <p:xfrm>
          <a:off x="395288" y="1628775"/>
          <a:ext cx="8280400" cy="4319651"/>
        </p:xfrm>
        <a:graphic>
          <a:graphicData uri="http://schemas.openxmlformats.org/drawingml/2006/table">
            <a:tbl>
              <a:tblPr/>
              <a:tblGrid>
                <a:gridCol w="2376487"/>
                <a:gridCol w="5903913"/>
              </a:tblGrid>
              <a:tr h="51808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Calibri" pitchFamily="34" charset="0"/>
                        </a:rPr>
                        <a:t>Simbol</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Calibri" pitchFamily="34" charset="0"/>
                        </a:rPr>
                        <a:t>Diskripsi</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3939">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Package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id-ID" sz="1800" b="0" i="0" u="none" strike="noStrike" cap="none" normalizeH="0" baseline="0" smtClean="0">
                          <a:ln>
                            <a:noFill/>
                          </a:ln>
                          <a:solidFill>
                            <a:srgbClr val="000000"/>
                          </a:solidFill>
                          <a:effectLst/>
                          <a:latin typeface="Arial" charset="0"/>
                          <a:cs typeface="Times New Roman" pitchFamily="18" charset="0"/>
                        </a:rPr>
                        <a:t>package merupakan sebuah bungkusan dari satu atau lebih komponen</a:t>
                      </a:r>
                      <a:r>
                        <a:rPr kumimoji="0" lang="en-US" sz="1800" b="0" i="0" u="none" strike="noStrike" cap="none" normalizeH="0" baseline="0" smtClean="0">
                          <a:ln>
                            <a:noFill/>
                          </a:ln>
                          <a:solidFill>
                            <a:srgbClr val="000000"/>
                          </a:solidFill>
                          <a:effectLst/>
                          <a:latin typeface="Arial" charset="0"/>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378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Komponen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id-ID" sz="2000" b="0" i="0" u="none" strike="noStrike" cap="none" normalizeH="0" baseline="0" smtClean="0">
                          <a:ln>
                            <a:noFill/>
                          </a:ln>
                          <a:solidFill>
                            <a:srgbClr val="000000"/>
                          </a:solidFill>
                          <a:effectLst/>
                          <a:latin typeface="Arial" charset="0"/>
                          <a:ea typeface="Times New Roman" pitchFamily="18" charset="0"/>
                          <a:cs typeface="Arial" charset="0"/>
                        </a:rPr>
                        <a:t>Komponen sistem</a:t>
                      </a:r>
                      <a:r>
                        <a:rPr kumimoji="0" lang="en-US" sz="2000" b="0" i="0" u="none" strike="noStrike" cap="none" normalizeH="0" baseline="0" smtClean="0">
                          <a:ln>
                            <a:noFill/>
                          </a:ln>
                          <a:solidFill>
                            <a:srgbClr val="000000"/>
                          </a:solidFill>
                          <a:effectLst/>
                          <a:latin typeface="Arial" charset="0"/>
                          <a:ea typeface="Times New Roman" pitchFamily="18" charset="0"/>
                          <a:cs typeface="Arial" charset="0"/>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378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id-ID" sz="2000" b="1" i="0" u="none" strike="noStrike" cap="none" normalizeH="0" baseline="0" smtClean="0">
                          <a:ln>
                            <a:noFill/>
                          </a:ln>
                          <a:solidFill>
                            <a:srgbClr val="000000"/>
                          </a:solidFill>
                          <a:effectLst/>
                          <a:latin typeface="Calibri" pitchFamily="34" charset="0"/>
                          <a:ea typeface="Times New Roman" pitchFamily="18" charset="0"/>
                          <a:cs typeface="Arial" charset="0"/>
                        </a:rPr>
                        <a:t>Kebergantungan / </a:t>
                      </a:r>
                      <a:r>
                        <a:rPr kumimoji="0" lang="id-ID" sz="2000" b="1" i="1" u="none" strike="noStrike" cap="none" normalizeH="0" baseline="0" smtClean="0">
                          <a:ln>
                            <a:noFill/>
                          </a:ln>
                          <a:solidFill>
                            <a:srgbClr val="000000"/>
                          </a:solidFill>
                          <a:effectLst/>
                          <a:latin typeface="Calibri" pitchFamily="34" charset="0"/>
                          <a:ea typeface="Times New Roman" pitchFamily="18" charset="0"/>
                          <a:cs typeface="Arial" charset="0"/>
                        </a:rPr>
                        <a:t>dependency</a:t>
                      </a:r>
                      <a:endParaRPr kumimoji="0" lang="en-US" sz="2000" b="1" i="1" u="none" strike="noStrike" cap="none" normalizeH="0" baseline="0" smtClean="0">
                        <a:ln>
                          <a:noFill/>
                        </a:ln>
                        <a:solidFill>
                          <a:srgbClr val="000000"/>
                        </a:solidFill>
                        <a:effectLst/>
                        <a:latin typeface="Calibri" pitchFamily="34" charset="0"/>
                        <a:ea typeface="Times New Roman" pitchFamily="18" charset="0"/>
                        <a:cs typeface="Arial"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id-ID" sz="2000" b="0" i="0" u="none" strike="noStrike" cap="none" normalizeH="0" baseline="0" smtClean="0">
                          <a:ln>
                            <a:noFill/>
                          </a:ln>
                          <a:solidFill>
                            <a:srgbClr val="000000"/>
                          </a:solidFill>
                          <a:effectLst/>
                          <a:latin typeface="Arial" charset="0"/>
                          <a:ea typeface="Times New Roman" pitchFamily="18" charset="0"/>
                          <a:cs typeface="Arial" charset="0"/>
                        </a:rPr>
                        <a:t>Kebergantungan antar komponen, arah panah mengarah pada komponen yang dipakai</a:t>
                      </a:r>
                      <a:endParaRPr kumimoji="0" lang="en-US" sz="2000" b="0" i="0" u="none" strike="noStrike" cap="none" normalizeH="0" baseline="0" smtClean="0">
                        <a:ln>
                          <a:noFill/>
                        </a:ln>
                        <a:solidFill>
                          <a:srgbClr val="000000"/>
                        </a:solidFill>
                        <a:effectLst/>
                        <a:latin typeface="Arial" charset="0"/>
                        <a:ea typeface="Times New Roman" pitchFamily="18" charset="0"/>
                        <a:cs typeface="Arial"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4356"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76475"/>
            <a:ext cx="194468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644900"/>
            <a:ext cx="22320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5373688"/>
            <a:ext cx="19446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024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en-US" sz="4000" smtClean="0"/>
              <a:t>Simbol-simbol diagram komponen</a:t>
            </a:r>
          </a:p>
        </p:txBody>
      </p:sp>
      <p:graphicFrame>
        <p:nvGraphicFramePr>
          <p:cNvPr id="205855" name="Group 31"/>
          <p:cNvGraphicFramePr>
            <a:graphicFrameLocks noGrp="1"/>
          </p:cNvGraphicFramePr>
          <p:nvPr>
            <p:ph idx="1"/>
          </p:nvPr>
        </p:nvGraphicFramePr>
        <p:xfrm>
          <a:off x="395288" y="1628775"/>
          <a:ext cx="8280400" cy="3095714"/>
        </p:xfrm>
        <a:graphic>
          <a:graphicData uri="http://schemas.openxmlformats.org/drawingml/2006/table">
            <a:tbl>
              <a:tblPr/>
              <a:tblGrid>
                <a:gridCol w="2376487"/>
                <a:gridCol w="5903913"/>
              </a:tblGrid>
              <a:tr h="51805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Calibri" pitchFamily="34" charset="0"/>
                        </a:rPr>
                        <a:t>Simbol</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800" b="0" i="0" u="none" strike="noStrike" cap="none" normalizeH="0" baseline="0" smtClean="0">
                          <a:ln>
                            <a:noFill/>
                          </a:ln>
                          <a:solidFill>
                            <a:schemeClr val="tx1"/>
                          </a:solidFill>
                          <a:effectLst/>
                          <a:latin typeface="Calibri" pitchFamily="34" charset="0"/>
                        </a:rPr>
                        <a:t>Diskripsi</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386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id-ID" sz="2000" b="1" i="0" u="none" strike="noStrike" cap="none" normalizeH="0" baseline="0" smtClean="0">
                          <a:ln>
                            <a:noFill/>
                          </a:ln>
                          <a:solidFill>
                            <a:schemeClr val="tx1"/>
                          </a:solidFill>
                          <a:effectLst/>
                          <a:latin typeface="Calibri" pitchFamily="34" charset="0"/>
                        </a:rPr>
                        <a:t>Antarmuka / </a:t>
                      </a:r>
                      <a:r>
                        <a:rPr kumimoji="0" lang="id-ID" sz="2000" b="1" i="1" u="none" strike="noStrike" cap="none" normalizeH="0" baseline="0" smtClean="0">
                          <a:ln>
                            <a:noFill/>
                          </a:ln>
                          <a:solidFill>
                            <a:schemeClr val="tx1"/>
                          </a:solidFill>
                          <a:effectLst/>
                          <a:latin typeface="Calibri" pitchFamily="34" charset="0"/>
                        </a:rPr>
                        <a:t>interface</a:t>
                      </a:r>
                      <a:endParaRPr kumimoji="0" lang="en-US" sz="2000" b="1" i="1" u="none" strike="noStrike" cap="none" normalizeH="0" baseline="0" smtClean="0">
                        <a:ln>
                          <a:noFill/>
                        </a:ln>
                        <a:solidFill>
                          <a:schemeClr val="tx1"/>
                        </a:solidFill>
                        <a:effectLst/>
                        <a:latin typeface="Calibri" pitchFamily="34"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id-ID" sz="2000" b="0" i="0" u="none" strike="noStrike" cap="none" normalizeH="0" baseline="0" smtClean="0">
                          <a:ln>
                            <a:noFill/>
                          </a:ln>
                          <a:solidFill>
                            <a:schemeClr val="tx1"/>
                          </a:solidFill>
                          <a:effectLst/>
                          <a:latin typeface="Calibri" pitchFamily="34" charset="0"/>
                        </a:rPr>
                        <a:t>sama dengan konsep </a:t>
                      </a:r>
                      <a:r>
                        <a:rPr kumimoji="0" lang="id-ID" sz="2000" b="0" i="1" u="none" strike="noStrike" cap="none" normalizeH="0" baseline="0" smtClean="0">
                          <a:ln>
                            <a:noFill/>
                          </a:ln>
                          <a:solidFill>
                            <a:schemeClr val="tx1"/>
                          </a:solidFill>
                          <a:effectLst/>
                          <a:latin typeface="Calibri" pitchFamily="34" charset="0"/>
                        </a:rPr>
                        <a:t>interface </a:t>
                      </a:r>
                      <a:r>
                        <a:rPr kumimoji="0" lang="id-ID" sz="2000" b="0" i="0" u="none" strike="noStrike" cap="none" normalizeH="0" baseline="0" smtClean="0">
                          <a:ln>
                            <a:noFill/>
                          </a:ln>
                          <a:solidFill>
                            <a:schemeClr val="tx1"/>
                          </a:solidFill>
                          <a:effectLst/>
                          <a:latin typeface="Calibri" pitchFamily="34" charset="0"/>
                        </a:rPr>
                        <a:t>pada pemrograman berorientasi objek, yaitu sebagai antarmuka komponen agar tidak mengakses langsung komponen</a:t>
                      </a:r>
                      <a:r>
                        <a:rPr kumimoji="0" lang="en-US" sz="2000" b="0" i="0" u="none" strike="noStrike" cap="none" normalizeH="0" baseline="0" smtClean="0">
                          <a:ln>
                            <a:noFill/>
                          </a:ln>
                          <a:solidFill>
                            <a:schemeClr val="tx1"/>
                          </a:solidFill>
                          <a:effectLst/>
                          <a:latin typeface="Calibri" pitchFamily="34" charset="0"/>
                        </a:rPr>
                        <a:t> </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371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1" i="0" u="none" strike="noStrike" cap="none" normalizeH="0" baseline="0" smtClean="0">
                          <a:ln>
                            <a:noFill/>
                          </a:ln>
                          <a:solidFill>
                            <a:schemeClr val="tx1"/>
                          </a:solidFill>
                          <a:effectLst/>
                          <a:latin typeface="Calibri" pitchFamily="34" charset="0"/>
                        </a:rPr>
                        <a:t>Link</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1" i="0" u="none" strike="noStrike" cap="none" normalizeH="0" baseline="0" smtClean="0">
                        <a:ln>
                          <a:noFill/>
                        </a:ln>
                        <a:solidFill>
                          <a:schemeClr val="tx1"/>
                        </a:solidFill>
                        <a:effectLst/>
                        <a:latin typeface="Calibri" pitchFamily="34"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en-US" sz="2000" b="0" i="0" u="none" strike="noStrike" cap="none" normalizeH="0" baseline="0" smtClean="0">
                        <a:ln>
                          <a:noFill/>
                        </a:ln>
                        <a:solidFill>
                          <a:srgbClr val="000000"/>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5377" name="Group 25"/>
          <p:cNvGrpSpPr>
            <a:grpSpLocks/>
          </p:cNvGrpSpPr>
          <p:nvPr/>
        </p:nvGrpSpPr>
        <p:grpSpPr bwMode="auto">
          <a:xfrm>
            <a:off x="1042988" y="2565400"/>
            <a:ext cx="1612900" cy="841375"/>
            <a:chOff x="2265" y="3385"/>
            <a:chExt cx="1016" cy="530"/>
          </a:xfrm>
        </p:grpSpPr>
        <p:sp>
          <p:nvSpPr>
            <p:cNvPr id="15379" name="Oval 26"/>
            <p:cNvSpPr>
              <a:spLocks noChangeArrowheads="1"/>
            </p:cNvSpPr>
            <p:nvPr/>
          </p:nvSpPr>
          <p:spPr bwMode="auto">
            <a:xfrm>
              <a:off x="2608" y="3385"/>
              <a:ext cx="317" cy="320"/>
            </a:xfrm>
            <a:prstGeom prst="ellipse">
              <a:avLst/>
            </a:prstGeom>
            <a:solidFill>
              <a:srgbClr val="FFFFFF"/>
            </a:solidFill>
            <a:ln w="7620">
              <a:solidFill>
                <a:srgbClr val="000000"/>
              </a:solidFill>
              <a:round/>
              <a:headEnd/>
              <a:tailEnd/>
            </a:ln>
          </p:spPr>
          <p:txBody>
            <a:bodyPr/>
            <a:lstStyle/>
            <a:p>
              <a:endParaRPr lang="en-US"/>
            </a:p>
          </p:txBody>
        </p:sp>
        <p:sp>
          <p:nvSpPr>
            <p:cNvPr id="15380" name="Rectangle 27"/>
            <p:cNvSpPr>
              <a:spLocks noChangeArrowheads="1"/>
            </p:cNvSpPr>
            <p:nvPr/>
          </p:nvSpPr>
          <p:spPr bwMode="auto">
            <a:xfrm>
              <a:off x="2265" y="3761"/>
              <a:ext cx="10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Tahoma" pitchFamily="34" charset="0"/>
                </a:rPr>
                <a:t>nama_interface</a:t>
              </a:r>
              <a:endParaRPr lang="en-US" sz="1600"/>
            </a:p>
          </p:txBody>
        </p:sp>
      </p:grpSp>
      <p:pic>
        <p:nvPicPr>
          <p:cNvPr id="1537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005263"/>
            <a:ext cx="15843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401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a:t>Contoh 1</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75" y="1844824"/>
            <a:ext cx="56816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5580112" y="1052736"/>
            <a:ext cx="1944216" cy="792088"/>
          </a:xfrm>
          <a:prstGeom prst="wedgeRoundRectCallout">
            <a:avLst>
              <a:gd name="adj1" fmla="val -82336"/>
              <a:gd name="adj2" fmla="val 11400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mtClean="0"/>
              <a:t>Package</a:t>
            </a:r>
            <a:endParaRPr lang="id-ID"/>
          </a:p>
        </p:txBody>
      </p:sp>
      <p:sp>
        <p:nvSpPr>
          <p:cNvPr id="6" name="Rounded Rectangular Callout 5"/>
          <p:cNvSpPr/>
          <p:nvPr/>
        </p:nvSpPr>
        <p:spPr>
          <a:xfrm>
            <a:off x="6543654" y="2564904"/>
            <a:ext cx="1944216" cy="792088"/>
          </a:xfrm>
          <a:prstGeom prst="wedgeRoundRectCallout">
            <a:avLst>
              <a:gd name="adj1" fmla="val -82336"/>
              <a:gd name="adj2" fmla="val 114005"/>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smtClean="0"/>
              <a:t>Component</a:t>
            </a:r>
            <a:endParaRPr lang="id-ID"/>
          </a:p>
        </p:txBody>
      </p:sp>
    </p:spTree>
    <p:extLst>
      <p:ext uri="{BB962C8B-B14F-4D97-AF65-F5344CB8AC3E}">
        <p14:creationId xmlns:p14="http://schemas.microsoft.com/office/powerpoint/2010/main" val="3496143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a:t>Contoh </a:t>
            </a:r>
            <a:r>
              <a:rPr lang="id-ID" smtClean="0"/>
              <a:t>2</a:t>
            </a:r>
            <a:endParaRPr lang="id-ID"/>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07" y="1700808"/>
            <a:ext cx="82423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552220" y="1304764"/>
            <a:ext cx="1944216" cy="792088"/>
          </a:xfrm>
          <a:prstGeom prst="wedgeRoundRectCallout">
            <a:avLst>
              <a:gd name="adj1" fmla="val -82336"/>
              <a:gd name="adj2" fmla="val 11400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mtClean="0"/>
              <a:t>Package</a:t>
            </a:r>
            <a:endParaRPr lang="id-ID"/>
          </a:p>
        </p:txBody>
      </p:sp>
      <p:sp>
        <p:nvSpPr>
          <p:cNvPr id="6" name="Rounded Rectangular Callout 5"/>
          <p:cNvSpPr/>
          <p:nvPr/>
        </p:nvSpPr>
        <p:spPr>
          <a:xfrm flipH="1">
            <a:off x="827584" y="1700808"/>
            <a:ext cx="1728192" cy="792088"/>
          </a:xfrm>
          <a:prstGeom prst="wedgeRoundRectCallout">
            <a:avLst>
              <a:gd name="adj1" fmla="val 693"/>
              <a:gd name="adj2" fmla="val 14774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mtClean="0"/>
              <a:t>Package</a:t>
            </a:r>
            <a:endParaRPr lang="id-ID"/>
          </a:p>
        </p:txBody>
      </p:sp>
      <p:sp>
        <p:nvSpPr>
          <p:cNvPr id="7" name="Rounded Rectangular Callout 6"/>
          <p:cNvSpPr/>
          <p:nvPr/>
        </p:nvSpPr>
        <p:spPr>
          <a:xfrm>
            <a:off x="5868144" y="5444207"/>
            <a:ext cx="1944216" cy="792088"/>
          </a:xfrm>
          <a:prstGeom prst="wedgeRoundRectCallout">
            <a:avLst>
              <a:gd name="adj1" fmla="val -57735"/>
              <a:gd name="adj2" fmla="val -109774"/>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id-ID" smtClean="0"/>
              <a:t>Component</a:t>
            </a:r>
            <a:endParaRPr lang="id-ID"/>
          </a:p>
        </p:txBody>
      </p:sp>
    </p:spTree>
    <p:extLst>
      <p:ext uri="{BB962C8B-B14F-4D97-AF65-F5344CB8AC3E}">
        <p14:creationId xmlns:p14="http://schemas.microsoft.com/office/powerpoint/2010/main" val="357302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smtClean="0"/>
              <a:t>Contoh 3</a:t>
            </a:r>
            <a:endParaRPr lang="id-ID"/>
          </a:p>
        </p:txBody>
      </p:sp>
      <p:grpSp>
        <p:nvGrpSpPr>
          <p:cNvPr id="31" name="Group 30"/>
          <p:cNvGrpSpPr/>
          <p:nvPr/>
        </p:nvGrpSpPr>
        <p:grpSpPr>
          <a:xfrm>
            <a:off x="1371600" y="2228631"/>
            <a:ext cx="6324600" cy="3810000"/>
            <a:chOff x="1371600" y="2228631"/>
            <a:chExt cx="6324600" cy="3810000"/>
          </a:xfrm>
        </p:grpSpPr>
        <p:sp>
          <p:nvSpPr>
            <p:cNvPr id="4" name="Rectangle 3"/>
            <p:cNvSpPr/>
            <p:nvPr/>
          </p:nvSpPr>
          <p:spPr>
            <a:xfrm>
              <a:off x="1371600" y="2228631"/>
              <a:ext cx="1066800" cy="685800"/>
            </a:xfrm>
            <a:prstGeom prst="rect">
              <a:avLst/>
            </a:prstGeom>
            <a:solidFill>
              <a:schemeClr val="bg1"/>
            </a:solidFill>
            <a:ln>
              <a:prstDash val="solid"/>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en-US" sz="1200" dirty="0" err="1">
                  <a:solidFill>
                    <a:schemeClr val="tx1"/>
                  </a:solidFill>
                </a:rPr>
                <a:t>Mesin</a:t>
              </a:r>
              <a:endParaRPr lang="en-US" sz="1200" dirty="0">
                <a:solidFill>
                  <a:schemeClr val="tx1"/>
                </a:solidFil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261969"/>
              <a:ext cx="304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600200" y="4209831"/>
              <a:ext cx="1524000" cy="685800"/>
            </a:xfrm>
            <a:prstGeom prst="rect">
              <a:avLst/>
            </a:prstGeom>
            <a:solidFill>
              <a:schemeClr val="bg1"/>
            </a:solidFill>
            <a:ln>
              <a:prstDash val="solid"/>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en-US" sz="1200" dirty="0">
                  <a:solidFill>
                    <a:schemeClr val="tx1"/>
                  </a:solidFill>
                </a:rPr>
                <a:t>Message Queue</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4243169"/>
              <a:ext cx="300038"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a:stCxn id="4" idx="2"/>
            </p:cNvCxnSpPr>
            <p:nvPr/>
          </p:nvCxnSpPr>
          <p:spPr>
            <a:xfrm rot="5400000">
              <a:off x="1485901" y="3333531"/>
              <a:ext cx="8382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5000" y="3752631"/>
              <a:ext cx="1676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438400" y="3676431"/>
              <a:ext cx="152400" cy="1524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rot="5400000">
              <a:off x="1979613" y="3981231"/>
              <a:ext cx="4587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665413" y="3981231"/>
              <a:ext cx="4587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581400" y="2838231"/>
              <a:ext cx="4114800" cy="1862138"/>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4" name="Rectangle 13"/>
            <p:cNvSpPr/>
            <p:nvPr/>
          </p:nvSpPr>
          <p:spPr>
            <a:xfrm>
              <a:off x="3548063" y="3719294"/>
              <a:ext cx="76200" cy="7620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137025" y="3382744"/>
              <a:ext cx="1295400" cy="685800"/>
            </a:xfrm>
            <a:prstGeom prst="rect">
              <a:avLst/>
            </a:prstGeom>
            <a:solidFill>
              <a:schemeClr val="bg1"/>
            </a:solidFill>
            <a:ln>
              <a:prstDash val="solid"/>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en-US" sz="1200" dirty="0">
                  <a:solidFill>
                    <a:schemeClr val="tx1"/>
                  </a:solidFill>
                </a:rPr>
                <a:t>Transaction</a:t>
              </a:r>
            </a:p>
            <a:p>
              <a:pPr>
                <a:defRPr/>
              </a:pPr>
              <a:r>
                <a:rPr lang="en-US" sz="1200" dirty="0">
                  <a:solidFill>
                    <a:schemeClr val="tx1"/>
                  </a:solidFill>
                </a:rPr>
                <a:t>Processor</a:t>
              </a:r>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3175" y="3414494"/>
              <a:ext cx="304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p:cNvCxnSpPr/>
            <p:nvPr/>
          </p:nvCxnSpPr>
          <p:spPr>
            <a:xfrm rot="16200000" flipH="1">
              <a:off x="3870325" y="3490694"/>
              <a:ext cx="4763" cy="528637"/>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19800" y="3382744"/>
              <a:ext cx="1295400" cy="685800"/>
            </a:xfrm>
            <a:prstGeom prst="rect">
              <a:avLst/>
            </a:prstGeom>
            <a:solidFill>
              <a:schemeClr val="bg1"/>
            </a:solidFill>
            <a:ln>
              <a:prstDash val="solid"/>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en-US" sz="1200" dirty="0">
                  <a:solidFill>
                    <a:schemeClr val="tx1"/>
                  </a:solidFill>
                </a:rPr>
                <a:t>Accounting</a:t>
              </a:r>
            </a:p>
            <a:p>
              <a:pPr>
                <a:defRPr/>
              </a:pPr>
              <a:r>
                <a:rPr lang="en-US" sz="1200" dirty="0">
                  <a:solidFill>
                    <a:schemeClr val="tx1"/>
                  </a:solidFill>
                </a:rPr>
                <a:t>Driver</a:t>
              </a:r>
            </a:p>
          </p:txBody>
        </p:sp>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7538" y="3404969"/>
              <a:ext cx="304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2914431"/>
              <a:ext cx="304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41"/>
            <p:cNvSpPr txBox="1">
              <a:spLocks noChangeArrowheads="1"/>
            </p:cNvSpPr>
            <p:nvPr/>
          </p:nvSpPr>
          <p:spPr bwMode="auto">
            <a:xfrm>
              <a:off x="5184775" y="2866806"/>
              <a:ext cx="1063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t>Sales Server</a:t>
              </a:r>
            </a:p>
          </p:txBody>
        </p:sp>
        <p:sp>
          <p:nvSpPr>
            <p:cNvPr id="22" name="Rectangle 21"/>
            <p:cNvSpPr/>
            <p:nvPr/>
          </p:nvSpPr>
          <p:spPr>
            <a:xfrm>
              <a:off x="6019800" y="5352831"/>
              <a:ext cx="1295400" cy="685800"/>
            </a:xfrm>
            <a:prstGeom prst="rect">
              <a:avLst/>
            </a:prstGeom>
            <a:solidFill>
              <a:schemeClr val="bg1"/>
            </a:solidFill>
            <a:ln>
              <a:prstDash val="solid"/>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en-US" sz="1200" dirty="0">
                  <a:solidFill>
                    <a:schemeClr val="tx1"/>
                  </a:solidFill>
                </a:rPr>
                <a:t>Accounting</a:t>
              </a:r>
            </a:p>
            <a:p>
              <a:pPr>
                <a:defRPr/>
              </a:pPr>
              <a:r>
                <a:rPr lang="en-US" sz="1200" dirty="0">
                  <a:solidFill>
                    <a:schemeClr val="tx1"/>
                  </a:solidFill>
                </a:rPr>
                <a:t>System</a:t>
              </a:r>
            </a:p>
          </p:txBody>
        </p:sp>
        <p:pic>
          <p:nvPicPr>
            <p:cNvPr id="2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5313" y="5386169"/>
              <a:ext cx="304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p:cNvSpPr/>
            <p:nvPr/>
          </p:nvSpPr>
          <p:spPr>
            <a:xfrm>
              <a:off x="6629400" y="4667031"/>
              <a:ext cx="76200" cy="7620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Connector 24"/>
            <p:cNvCxnSpPr>
              <a:stCxn id="24" idx="2"/>
              <a:endCxn id="22" idx="0"/>
            </p:cNvCxnSpPr>
            <p:nvPr/>
          </p:nvCxnSpPr>
          <p:spPr>
            <a:xfrm rot="5400000">
              <a:off x="6362701" y="5048031"/>
              <a:ext cx="6096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586538" y="4971831"/>
              <a:ext cx="152400" cy="1524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7" name="Straight Arrow Connector 26"/>
            <p:cNvCxnSpPr>
              <a:stCxn id="18" idx="2"/>
              <a:endCxn id="24" idx="0"/>
            </p:cNvCxnSpPr>
            <p:nvPr/>
          </p:nvCxnSpPr>
          <p:spPr>
            <a:xfrm rot="5400000">
              <a:off x="6367463" y="4366994"/>
              <a:ext cx="600075" cy="317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64"/>
            <p:cNvSpPr txBox="1">
              <a:spLocks noChangeArrowheads="1"/>
            </p:cNvSpPr>
            <p:nvPr/>
          </p:nvSpPr>
          <p:spPr bwMode="auto">
            <a:xfrm>
              <a:off x="2089150" y="3219231"/>
              <a:ext cx="806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a:t>Sales</a:t>
              </a:r>
            </a:p>
            <a:p>
              <a:pPr algn="ctr" eaLnBrk="1" hangingPunct="1"/>
              <a:r>
                <a:rPr lang="en-US" sz="1200"/>
                <a:t>message</a:t>
              </a:r>
            </a:p>
          </p:txBody>
        </p:sp>
        <p:cxnSp>
          <p:nvCxnSpPr>
            <p:cNvPr id="29" name="Straight Connector 28"/>
            <p:cNvCxnSpPr>
              <a:stCxn id="15" idx="3"/>
              <a:endCxn id="18" idx="1"/>
            </p:cNvCxnSpPr>
            <p:nvPr/>
          </p:nvCxnSpPr>
          <p:spPr>
            <a:xfrm>
              <a:off x="5432425" y="3725644"/>
              <a:ext cx="587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638800" y="3665319"/>
              <a:ext cx="152400" cy="1524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2615456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id-ID" smtClean="0"/>
              <a:t>Contoh 4</a:t>
            </a:r>
            <a:endParaRPr lang="id-ID"/>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496" y="1295400"/>
            <a:ext cx="4666703" cy="5198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7958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1382</Words>
  <Application>Microsoft Office PowerPoint</Application>
  <PresentationFormat>On-screen Show (4:3)</PresentationFormat>
  <Paragraphs>211</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Diagram Component &amp; Deployment</vt:lpstr>
      <vt:lpstr>Pendahuluan</vt:lpstr>
      <vt:lpstr>Pendahuluan</vt:lpstr>
      <vt:lpstr>Simbol-simbol diagram komponen</vt:lpstr>
      <vt:lpstr>Simbol-simbol diagram komponen</vt:lpstr>
      <vt:lpstr>Contoh 1</vt:lpstr>
      <vt:lpstr>Contoh 2</vt:lpstr>
      <vt:lpstr>Contoh 3</vt:lpstr>
      <vt:lpstr>Contoh 4</vt:lpstr>
      <vt:lpstr>Cara mendefinisikan Component</vt:lpstr>
      <vt:lpstr>Cara mendefinisikan Component</vt:lpstr>
      <vt:lpstr>Hubungan Component, Package dan Class</vt:lpstr>
      <vt:lpstr>Dependensi Component</vt:lpstr>
      <vt:lpstr>Contoh Dependensi</vt:lpstr>
      <vt:lpstr>Component Diagram</vt:lpstr>
      <vt:lpstr>Contoh kasus 1</vt:lpstr>
      <vt:lpstr>Penyelesaian Contoh Kasus 1</vt:lpstr>
      <vt:lpstr>Hasil Studi kasus 1</vt:lpstr>
      <vt:lpstr>Deployment Diagram</vt:lpstr>
      <vt:lpstr>Node</vt:lpstr>
      <vt:lpstr>Node</vt:lpstr>
      <vt:lpstr>Node</vt:lpstr>
      <vt:lpstr>Menggambar Deployment Diagram</vt:lpstr>
      <vt:lpstr>Connection / Association</vt:lpstr>
      <vt:lpstr>Contoh 1</vt:lpstr>
      <vt:lpstr>Contoh 2</vt:lpstr>
      <vt:lpstr>Contoh 3</vt:lpstr>
      <vt:lpstr>Contoh 4</vt:lpstr>
      <vt:lpstr>Contoh kasus 2 </vt:lpstr>
      <vt:lpstr>Penyelesaian Contoh kasus 2</vt:lpstr>
      <vt:lpstr>PowerPoint Presentation</vt:lpstr>
      <vt:lpstr>Studi Kasus : Belanja online</vt:lpstr>
      <vt:lpstr>Use Case Diagram</vt:lpstr>
      <vt:lpstr>Class Diagram</vt:lpstr>
      <vt:lpstr>Package Diagram</vt:lpstr>
      <vt:lpstr>Component Diagram </vt:lpstr>
      <vt:lpstr>Deployment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Rekayasa Sistem Berorientasi Objek</dc:title>
  <dc:creator>lenovo</dc:creator>
  <cp:lastModifiedBy>lenovo</cp:lastModifiedBy>
  <cp:revision>21</cp:revision>
  <dcterms:created xsi:type="dcterms:W3CDTF">2014-06-03T15:05:10Z</dcterms:created>
  <dcterms:modified xsi:type="dcterms:W3CDTF">2014-06-04T01:22:49Z</dcterms:modified>
</cp:coreProperties>
</file>