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269" r:id="rId3"/>
    <p:sldId id="297" r:id="rId4"/>
    <p:sldId id="290" r:id="rId5"/>
    <p:sldId id="263" r:id="rId6"/>
    <p:sldId id="304" r:id="rId7"/>
    <p:sldId id="305" r:id="rId8"/>
    <p:sldId id="306" r:id="rId9"/>
    <p:sldId id="307" r:id="rId10"/>
    <p:sldId id="308" r:id="rId11"/>
    <p:sldId id="324" r:id="rId12"/>
    <p:sldId id="309" r:id="rId13"/>
    <p:sldId id="310" r:id="rId14"/>
    <p:sldId id="311" r:id="rId15"/>
    <p:sldId id="312" r:id="rId16"/>
    <p:sldId id="313" r:id="rId17"/>
    <p:sldId id="315" r:id="rId18"/>
    <p:sldId id="264" r:id="rId19"/>
    <p:sldId id="321" r:id="rId20"/>
    <p:sldId id="314" r:id="rId21"/>
    <p:sldId id="265" r:id="rId22"/>
    <p:sldId id="260" r:id="rId23"/>
    <p:sldId id="316" r:id="rId24"/>
    <p:sldId id="317" r:id="rId25"/>
    <p:sldId id="318" r:id="rId26"/>
    <p:sldId id="320" r:id="rId27"/>
    <p:sldId id="323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1AA5C-FDD5-40F2-BE6C-E5291A3E4F3A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CA386-2F19-45FD-BE6E-0826ADCF7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9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0E38F-D270-44FB-A7CB-71B95DAE8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C751C7-ECCD-4C39-9CDA-EC142BA11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6D7B04-6C59-4F0E-B048-D264C7FB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B9DC41-8885-454C-AD56-DC127E4F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D28EEB-9A19-4A47-8268-5B7CA556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5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5EF97-4594-4E33-B3F0-4218FB2D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25E8F6-72E7-49D5-A8A5-D51FF0C2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580D20-12B6-4DF2-9B00-7BEA79CD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608476-38C8-4E4B-9253-0ABBEF3E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C1749F-054B-45A0-ABCC-8170A5E6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7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0F070F8-0B1B-415D-BB83-70886A90F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60F887-50A4-44A6-852C-CD346F8A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09735D-C565-4D0F-9AC3-7AA44C03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17CD5D-32E8-4F39-B94D-D5ADDC03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05C3E1-FE44-4B72-B623-0E3F5529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CC70F-FA59-47C0-B2B0-DA72218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BB6714-F8CF-4C6A-9C7A-399CC2C9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0B5C77-299C-4227-804B-C60C50C2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1C4C0F-58D3-4461-A2CE-DBF069B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5D1515-EF67-41AD-9A13-201D36C4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C5181-56B2-42D2-BD8B-AEE6008D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DB94F0-897F-4A1C-83E1-4D780EDB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FD3568-EB8B-44F3-935A-C0B13EFA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7A7712-6B45-43E1-B746-9E5ABFE2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C3916C-42E2-4944-8AC6-7FBA26D4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5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122DD-3C7B-4312-8761-DEB0AD78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3370BC-962A-4B56-9CFB-F3AD30F1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66FD25-1A26-49E0-8FE2-C193A80B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170189A-A7DF-4761-8FBE-4F6C3FFA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1A61FD-6F01-4EE5-9405-5C2AD220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91B83A-6868-43E1-A872-C61D33CA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1B176-0617-470F-B651-C8CC0E19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0C5475-8885-4C72-9610-02C0E8CA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0D3E1F-053A-453D-8CB2-3849C9A8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DE6756-2C0D-4A41-832D-665E40639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186E85-56FC-4BFC-8D2D-1F0E3E2BC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DA20411-9AE6-4978-A9B7-CCD04941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854E642-6F55-4EAA-B528-E893197B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8DE5828-859A-4DC6-A86F-AB4F9719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5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DF01-38EF-408A-BB65-B922C736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D032F0-DBBB-453D-B79D-BC2F79BE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51B851-4330-49BA-AABB-E9806306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B525FF5-51E9-4556-99AC-CFDF395B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4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1B6E92B-F316-40AF-94E3-BEAB69CC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8205E6B-04B9-4E52-A165-19F77796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B56100-3EC0-4307-BE4D-F282FA7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E46D3-B6F3-4EDF-8AB2-42C5FD47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CDBCD6-C6E2-4AF7-B59D-67DF7222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104F64-153F-4440-96D1-7AF9BD88D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F40CA7-A3D5-4671-9850-0EFCA5D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F14253-96D7-4C72-855A-140D1858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265C5C-02CF-4427-AFA0-15B598A7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69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84E24-F290-40E6-89D2-13242964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DC9020B-CD89-4A56-967E-BC0C2BDEE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BB9192-B40A-4A1A-BDEF-7EFC9676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1FEFFE-3D22-4C79-9AB6-E5B2EACE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B2AF4E-B293-4364-883C-E7FBA09E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07E38A6-2351-4ECA-B4BF-87DEE7E8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013AE34-9737-4875-8170-0F6AA511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5CE058-C8BD-40DD-AA8B-AADE323A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A9FFF-AC5E-4B4B-B26E-4D3A7C1D3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EBBB-B658-400E-A1CB-682B006EBA6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6FCCCF-7740-4BEF-B795-118FDE479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EC587B-D147-4179-BA36-6A659B472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9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redit.nis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nasco/publishing_your_research_paper_20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6A5FF085-9A09-4621-8E95-0166991B9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8" y="0"/>
            <a:ext cx="1028185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BA787C-B6E9-42F2-B32A-DA504B39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630" y="5261590"/>
            <a:ext cx="7273413" cy="132556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Publishing your research paper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97E5B43-C7FC-41F6-A341-92F23548C6A2}"/>
              </a:ext>
            </a:extLst>
          </p:cNvPr>
          <p:cNvSpPr txBox="1"/>
          <p:nvPr/>
        </p:nvSpPr>
        <p:spPr>
          <a:xfrm>
            <a:off x="8613058" y="270847"/>
            <a:ext cx="18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February 28, 2024 </a:t>
            </a:r>
          </a:p>
        </p:txBody>
      </p:sp>
    </p:spTree>
    <p:extLst>
      <p:ext uri="{BB962C8B-B14F-4D97-AF65-F5344CB8AC3E}">
        <p14:creationId xmlns:p14="http://schemas.microsoft.com/office/powerpoint/2010/main" val="70379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94E59-B626-493C-8B38-4818A998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Anonymity of peer reviews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45A6C3-C83F-4CA3-A335-F2AB6085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11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Advantages</a:t>
            </a:r>
          </a:p>
          <a:p>
            <a:r>
              <a:rPr lang="en-GB" dirty="0"/>
              <a:t>….</a:t>
            </a:r>
          </a:p>
          <a:p>
            <a:r>
              <a:rPr lang="en-GB" dirty="0"/>
              <a:t>….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Disadvantages</a:t>
            </a:r>
          </a:p>
          <a:p>
            <a:r>
              <a:rPr lang="en-GB" dirty="0"/>
              <a:t>….</a:t>
            </a:r>
          </a:p>
          <a:p>
            <a:r>
              <a:rPr lang="en-GB" dirty="0"/>
              <a:t>….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F9F307B-093F-4E88-86DE-F64D216A3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67" y="3069559"/>
            <a:ext cx="4562456" cy="35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FF5B9-AFD0-4BA6-8654-D3BD6E96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anonymize your manuscript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099649-230A-4C49-A92D-099F2DBD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 names on title pages</a:t>
            </a:r>
          </a:p>
          <a:p>
            <a:r>
              <a:rPr lang="en-GB" dirty="0"/>
              <a:t>Avoid explicit self-citation (“In a previous study, we found that … (Bernasco et al. 2017)” and replace it with “Bernasco et al. (2017) found that …”</a:t>
            </a:r>
          </a:p>
          <a:p>
            <a:r>
              <a:rPr lang="en-GB" dirty="0"/>
              <a:t>If really unavoidable, use “In a previous study, we found that … (Authors, 2017)”.</a:t>
            </a:r>
          </a:p>
          <a:p>
            <a:r>
              <a:rPr lang="en-GB" dirty="0"/>
              <a:t>Exclude acknowledgements, grant numbers and titles and other identifying information</a:t>
            </a:r>
          </a:p>
          <a:p>
            <a:r>
              <a:rPr lang="en-GB" dirty="0"/>
              <a:t>Do not refer to a preprint if you uploaded it to a repository</a:t>
            </a:r>
          </a:p>
          <a:p>
            <a:r>
              <a:rPr lang="en-GB" dirty="0"/>
              <a:t>If you preregistered your study</a:t>
            </a:r>
          </a:p>
        </p:txBody>
      </p:sp>
    </p:spTree>
    <p:extLst>
      <p:ext uri="{BB962C8B-B14F-4D97-AF65-F5344CB8AC3E}">
        <p14:creationId xmlns:p14="http://schemas.microsoft.com/office/powerpoint/2010/main" val="309533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F1EE9-D6BA-4902-B52F-690B5C64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forms of peer review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11D6C0-D468-409F-840D-EB1322AA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61472"/>
          </a:xfrm>
        </p:spPr>
        <p:txBody>
          <a:bodyPr/>
          <a:lstStyle/>
          <a:p>
            <a:r>
              <a:rPr lang="en-GB" dirty="0"/>
              <a:t>Review of preprint</a:t>
            </a:r>
          </a:p>
          <a:p>
            <a:r>
              <a:rPr lang="en-GB" dirty="0"/>
              <a:t>Preregistered reports (study proposal is reviewed)</a:t>
            </a:r>
          </a:p>
          <a:p>
            <a:r>
              <a:rPr lang="en-GB" dirty="0"/>
              <a:t>Review of published work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1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D4B60664-6724-4867-ABFB-10282A92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56" y="1445424"/>
            <a:ext cx="6426629" cy="31421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952735-E0C6-4363-84F7-FB2F863C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15" y="428574"/>
            <a:ext cx="7725697" cy="1325563"/>
          </a:xfrm>
        </p:spPr>
        <p:txBody>
          <a:bodyPr/>
          <a:lstStyle/>
          <a:p>
            <a:r>
              <a:rPr lang="en-GB" dirty="0"/>
              <a:t>Who are your peer reviewers?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E9B758-8BA3-4510-9416-9D946248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1890" cy="1841807"/>
          </a:xfrm>
        </p:spPr>
        <p:txBody>
          <a:bodyPr/>
          <a:lstStyle/>
          <a:p>
            <a:r>
              <a:rPr lang="en-GB" dirty="0"/>
              <a:t>Scholars/researchers</a:t>
            </a:r>
          </a:p>
          <a:p>
            <a:r>
              <a:rPr lang="en-GB" dirty="0"/>
              <a:t>Published (in same journal)</a:t>
            </a:r>
          </a:p>
          <a:p>
            <a:r>
              <a:rPr lang="en-GB" dirty="0"/>
              <a:t>Know about your topic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03E9416-A357-40F4-950F-B74963C9A567}"/>
              </a:ext>
            </a:extLst>
          </p:cNvPr>
          <p:cNvSpPr txBox="1">
            <a:spLocks/>
          </p:cNvSpPr>
          <p:nvPr/>
        </p:nvSpPr>
        <p:spPr>
          <a:xfrm>
            <a:off x="417315" y="3478365"/>
            <a:ext cx="50009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Why do they review?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05570F7-E3F2-4C98-82E4-31182347A53C}"/>
              </a:ext>
            </a:extLst>
          </p:cNvPr>
          <p:cNvSpPr txBox="1">
            <a:spLocks/>
          </p:cNvSpPr>
          <p:nvPr/>
        </p:nvSpPr>
        <p:spPr>
          <a:xfrm>
            <a:off x="764458" y="4587619"/>
            <a:ext cx="10515600" cy="184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Sense of obligation</a:t>
            </a:r>
          </a:p>
          <a:p>
            <a:r>
              <a:rPr lang="en-GB" dirty="0"/>
              <a:t>Flattered</a:t>
            </a:r>
          </a:p>
          <a:p>
            <a:r>
              <a:rPr lang="en-GB" dirty="0"/>
              <a:t>Curiosity</a:t>
            </a:r>
          </a:p>
        </p:txBody>
      </p:sp>
    </p:spTree>
    <p:extLst>
      <p:ext uri="{BB962C8B-B14F-4D97-AF65-F5344CB8AC3E}">
        <p14:creationId xmlns:p14="http://schemas.microsoft.com/office/powerpoint/2010/main" val="59245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40B4B-F023-4756-9B8F-A7626878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Peer reviewers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03CD8-7A61-45CC-95FF-F5927395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90935" cy="265788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Are not eligible if they have any conflict of interest</a:t>
            </a:r>
          </a:p>
          <a:p>
            <a:r>
              <a:rPr lang="en-GB" dirty="0"/>
              <a:t>Should treat the manuscript strictly confidential</a:t>
            </a:r>
          </a:p>
          <a:p>
            <a:r>
              <a:rPr lang="en-GB" dirty="0"/>
              <a:t>Should not disclose they are reviewing the manuscript</a:t>
            </a:r>
          </a:p>
          <a:p>
            <a:r>
              <a:rPr lang="en-GB" dirty="0"/>
              <a:t>Should not try to identify (let alone contact) authors</a:t>
            </a:r>
          </a:p>
          <a:p>
            <a:r>
              <a:rPr lang="en-GB" dirty="0"/>
              <a:t>Are </a:t>
            </a:r>
            <a:r>
              <a:rPr lang="en-GB" b="1" dirty="0"/>
              <a:t>expected</a:t>
            </a:r>
            <a:r>
              <a:rPr lang="en-GB" dirty="0"/>
              <a:t> to review within 3 / 4 / 8 weeks (varies) </a:t>
            </a:r>
          </a:p>
          <a:p>
            <a:endParaRPr lang="en-GB" dirty="0"/>
          </a:p>
          <a:p>
            <a:r>
              <a:rPr lang="en-GB" dirty="0"/>
              <a:t>(opiniated) Reviewers’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protect readers against poor research and biased findings (ensure credibility and accuracy)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help authors improve their work</a:t>
            </a:r>
          </a:p>
        </p:txBody>
      </p:sp>
    </p:spTree>
    <p:extLst>
      <p:ext uri="{BB962C8B-B14F-4D97-AF65-F5344CB8AC3E}">
        <p14:creationId xmlns:p14="http://schemas.microsoft.com/office/powerpoint/2010/main" val="426327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1C5A6-5FDB-4C0D-861C-34792650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145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Editor’s verdict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D27D70-2A27-4517-A1DB-9A1F2E75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8" y="2839172"/>
            <a:ext cx="10515600" cy="3591949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>
                <a:solidFill>
                  <a:schemeClr val="accent1"/>
                </a:solidFill>
              </a:rPr>
              <a:t>Contents of decision letter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Thank you for submission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Description of procedure (how many reviewers)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Most important elements of assessment (editor and reviewers)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Decision: rejected, revise and resubmit, (conditionally) accepted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verbatim reports of the reviewers (usually 2 or 3)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0B1A26-9E40-4B81-82D3-0F13709E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58" y="789420"/>
            <a:ext cx="4777560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3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6C5FC-9BA2-467F-B6BE-B71906EC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reviewers want?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840EB0-EAC2-4195-84AE-ADF796C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US" dirty="0"/>
              <a:t>Innovation (new questions, theories, methods) </a:t>
            </a:r>
          </a:p>
          <a:p>
            <a:r>
              <a:rPr lang="en-US" dirty="0"/>
              <a:t>Study design and methods suitable and transparent</a:t>
            </a:r>
          </a:p>
          <a:p>
            <a:r>
              <a:rPr lang="en-US" dirty="0"/>
              <a:t>Discuss all relevant literature (including their own work </a:t>
            </a:r>
            <a:r>
              <a:rPr lang="en-US" dirty="0">
                <a:sym typeface="Wingdings" panose="05000000000000000000" pitchFamily="2" charset="2"/>
              </a:rPr>
              <a:t>) </a:t>
            </a:r>
            <a:r>
              <a:rPr lang="en-US" dirty="0"/>
              <a:t> </a:t>
            </a:r>
          </a:p>
          <a:p>
            <a:r>
              <a:rPr lang="en-US" dirty="0"/>
              <a:t>Clear presentation of results </a:t>
            </a:r>
          </a:p>
          <a:p>
            <a:r>
              <a:rPr lang="en-US" dirty="0"/>
              <a:t>Conclusions supported by research </a:t>
            </a:r>
          </a:p>
          <a:p>
            <a:r>
              <a:rPr lang="en-US" dirty="0"/>
              <a:t>Writing quality is sufficient </a:t>
            </a:r>
            <a:endParaRPr lang="en-GB" dirty="0"/>
          </a:p>
        </p:txBody>
      </p:sp>
      <p:sp>
        <p:nvSpPr>
          <p:cNvPr id="4" name="Gedachtewolkje: wolk 3">
            <a:extLst>
              <a:ext uri="{FF2B5EF4-FFF2-40B4-BE49-F238E27FC236}">
                <a16:creationId xmlns:a16="http://schemas.microsoft.com/office/drawing/2014/main" id="{3B34E573-BF99-4AE4-8825-2E64E86F925E}"/>
              </a:ext>
            </a:extLst>
          </p:cNvPr>
          <p:cNvSpPr/>
          <p:nvPr/>
        </p:nvSpPr>
        <p:spPr>
          <a:xfrm>
            <a:off x="8229600" y="983226"/>
            <a:ext cx="2251587" cy="1671484"/>
          </a:xfrm>
          <a:prstGeom prst="cloudCallout">
            <a:avLst>
              <a:gd name="adj1" fmla="val -55767"/>
              <a:gd name="adj2" fmla="val 37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Replication study? Motivate it explicitly</a:t>
            </a:r>
          </a:p>
        </p:txBody>
      </p:sp>
    </p:spTree>
    <p:extLst>
      <p:ext uri="{BB962C8B-B14F-4D97-AF65-F5344CB8AC3E}">
        <p14:creationId xmlns:p14="http://schemas.microsoft.com/office/powerpoint/2010/main" val="293246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5371F-48D9-44E4-BC19-0732867B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reviews look like?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81D11F1-CDBF-457A-BD7F-3B67DEB6A15D}"/>
              </a:ext>
            </a:extLst>
          </p:cNvPr>
          <p:cNvSpPr/>
          <p:nvPr/>
        </p:nvSpPr>
        <p:spPr>
          <a:xfrm>
            <a:off x="1762576" y="2905450"/>
            <a:ext cx="2903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Hand-out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A79C46-4515-4DDB-9BB1-48F50B9E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32" y="1767439"/>
            <a:ext cx="4348388" cy="33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Revise and </a:t>
            </a:r>
            <a:r>
              <a:rPr lang="nl-NL" dirty="0" err="1"/>
              <a:t>resubmit</a:t>
            </a:r>
            <a:r>
              <a:rPr lang="nl-NL" dirty="0"/>
              <a:t>: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4904"/>
            <a:ext cx="4266706" cy="3822890"/>
          </a:xfrm>
        </p:spPr>
        <p:txBody>
          <a:bodyPr>
            <a:normAutofit lnSpcReduction="10000"/>
          </a:bodyPr>
          <a:lstStyle/>
          <a:p>
            <a:r>
              <a:rPr lang="en-US" sz="2400" noProof="1"/>
              <a:t>Do not take it personal!</a:t>
            </a:r>
          </a:p>
          <a:p>
            <a:r>
              <a:rPr lang="en-US" sz="2400" noProof="1"/>
              <a:t>Make a task list (is it feasible?)</a:t>
            </a:r>
          </a:p>
          <a:p>
            <a:r>
              <a:rPr lang="en-US" sz="2400" noProof="1"/>
              <a:t>Draft your revision note (‘response to reviewers’)</a:t>
            </a:r>
          </a:p>
          <a:p>
            <a:r>
              <a:rPr lang="en-US" sz="2400" noProof="1"/>
              <a:t>Revision note (</a:t>
            </a:r>
            <a:r>
              <a:rPr lang="en-US" sz="2400" i="1" noProof="1"/>
              <a:t>hand-out</a:t>
            </a:r>
            <a:r>
              <a:rPr lang="en-US" sz="2400" noProof="1"/>
              <a:t>)</a:t>
            </a:r>
          </a:p>
          <a:p>
            <a:pPr lvl="1"/>
            <a:r>
              <a:rPr lang="en-US" sz="2000" noProof="1"/>
              <a:t>Respond point-by-point</a:t>
            </a:r>
          </a:p>
          <a:p>
            <a:pPr lvl="1"/>
            <a:r>
              <a:rPr lang="en-US" sz="2000" noProof="1"/>
              <a:t>Do not skip or hide any issues</a:t>
            </a:r>
          </a:p>
          <a:p>
            <a:pPr lvl="1"/>
            <a:r>
              <a:rPr lang="en-US" sz="2000" noProof="1"/>
              <a:t>Be concise</a:t>
            </a:r>
          </a:p>
          <a:p>
            <a:r>
              <a:rPr lang="en-US" sz="2400" noProof="1"/>
              <a:t>Manuscript revision</a:t>
            </a:r>
          </a:p>
          <a:p>
            <a:pPr lvl="1"/>
            <a:r>
              <a:rPr lang="en-US" sz="2000" noProof="1"/>
              <a:t>Use track changes</a:t>
            </a:r>
          </a:p>
          <a:p>
            <a:endParaRPr lang="nl-NL" sz="2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FB752D-5520-4761-A6B5-E960F1A5C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01" y="1857272"/>
            <a:ext cx="6012699" cy="33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8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5371F-48D9-44E4-BC19-0732867B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revision notes look like?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81D11F1-CDBF-457A-BD7F-3B67DEB6A15D}"/>
              </a:ext>
            </a:extLst>
          </p:cNvPr>
          <p:cNvSpPr/>
          <p:nvPr/>
        </p:nvSpPr>
        <p:spPr>
          <a:xfrm>
            <a:off x="1762576" y="2905450"/>
            <a:ext cx="2903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Hand-out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A79C46-4515-4DDB-9BB1-48F50B9E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32" y="1767439"/>
            <a:ext cx="4348388" cy="33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43EDF-B4AB-455F-82F8-E0659671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the course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A13F45-F152-40BD-B2B3-A9705EA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88" y="1978025"/>
            <a:ext cx="495299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February 28</a:t>
            </a:r>
          </a:p>
          <a:p>
            <a:r>
              <a:rPr lang="en-GB" dirty="0"/>
              <a:t>Processing feedback</a:t>
            </a:r>
          </a:p>
          <a:p>
            <a:r>
              <a:rPr lang="en-GB" dirty="0"/>
              <a:t>After your paper is accepted</a:t>
            </a:r>
          </a:p>
          <a:p>
            <a:r>
              <a:rPr lang="en-GB" dirty="0"/>
              <a:t>Writing in a team</a:t>
            </a:r>
          </a:p>
          <a:p>
            <a:r>
              <a:rPr lang="en-GB" dirty="0">
                <a:solidFill>
                  <a:srgbClr val="C00000"/>
                </a:solidFill>
              </a:rPr>
              <a:t>WTC break</a:t>
            </a:r>
          </a:p>
          <a:p>
            <a:r>
              <a:rPr lang="en-GB" dirty="0"/>
              <a:t>Authorship &amp; </a:t>
            </a:r>
            <a:r>
              <a:rPr lang="en-GB" dirty="0" err="1"/>
              <a:t>contributorship</a:t>
            </a:r>
            <a:endParaRPr lang="en-GB" dirty="0"/>
          </a:p>
          <a:p>
            <a:r>
              <a:rPr lang="en-GB" dirty="0"/>
              <a:t>You, the reviewer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CD8996E-FBD6-47B0-9D78-40B5E34A7171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46251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February 5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Knowing me, knowing you</a:t>
            </a:r>
          </a:p>
          <a:p>
            <a:r>
              <a:rPr lang="en-GB" dirty="0"/>
              <a:t>Scientific communication</a:t>
            </a:r>
          </a:p>
          <a:p>
            <a:r>
              <a:rPr lang="en-GB" dirty="0">
                <a:solidFill>
                  <a:srgbClr val="C00000"/>
                </a:solidFill>
              </a:rPr>
              <a:t>WTC break</a:t>
            </a:r>
          </a:p>
          <a:p>
            <a:r>
              <a:rPr lang="en-GB" dirty="0"/>
              <a:t>Selecting a journal</a:t>
            </a:r>
          </a:p>
          <a:p>
            <a:r>
              <a:rPr lang="en-GB" dirty="0"/>
              <a:t>Submitting your paper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D575073-D52A-47BE-84B9-518CB2542DBA}"/>
              </a:ext>
            </a:extLst>
          </p:cNvPr>
          <p:cNvSpPr/>
          <p:nvPr/>
        </p:nvSpPr>
        <p:spPr>
          <a:xfrm>
            <a:off x="5136885" y="865239"/>
            <a:ext cx="6064516" cy="5876711"/>
          </a:xfrm>
          <a:prstGeom prst="ellipse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168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16655-7AF8-4A40-A7C3-7E3F5799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Rejected after reviews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63CF4F-3BBB-4E22-BC46-FFD1BD3E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7102"/>
          </a:xfrm>
        </p:spPr>
        <p:txBody>
          <a:bodyPr>
            <a:normAutofit/>
          </a:bodyPr>
          <a:lstStyle/>
          <a:p>
            <a:r>
              <a:rPr lang="en-GB" dirty="0"/>
              <a:t>When can I resubmit to the same journal? (it is uncommon)</a:t>
            </a:r>
          </a:p>
          <a:p>
            <a:pPr lvl="1"/>
            <a:r>
              <a:rPr lang="en-GB" dirty="0"/>
              <a:t>If you ask the Editor and have explicit confirmation</a:t>
            </a:r>
          </a:p>
          <a:p>
            <a:pPr lvl="1"/>
            <a:r>
              <a:rPr lang="en-GB" dirty="0"/>
              <a:t>If you address most or all reviewer concerns</a:t>
            </a:r>
          </a:p>
          <a:p>
            <a:pPr lvl="1"/>
            <a:r>
              <a:rPr lang="en-GB" dirty="0"/>
              <a:t>(you will usually get new reviewers) </a:t>
            </a:r>
          </a:p>
          <a:p>
            <a:r>
              <a:rPr lang="en-GB" dirty="0"/>
              <a:t>Can I ignore the reviews? </a:t>
            </a:r>
          </a:p>
          <a:p>
            <a:pPr lvl="1"/>
            <a:r>
              <a:rPr lang="en-GB" dirty="0"/>
              <a:t>No, you would waste potentially useful suggestions</a:t>
            </a:r>
          </a:p>
          <a:p>
            <a:pPr lvl="1"/>
            <a:r>
              <a:rPr lang="en-GB" dirty="0"/>
              <a:t>No, you would waste reviewers’ efforts</a:t>
            </a:r>
          </a:p>
          <a:p>
            <a:pPr lvl="1"/>
            <a:r>
              <a:rPr lang="en-GB" dirty="0"/>
              <a:t>No, your reviewer might be your reviewer for another journal</a:t>
            </a:r>
          </a:p>
          <a:p>
            <a:r>
              <a:rPr lang="en-GB" dirty="0"/>
              <a:t>Thus: revise and resubmit elsewhere (but no revision memo required)</a:t>
            </a:r>
          </a:p>
        </p:txBody>
      </p:sp>
    </p:spTree>
    <p:extLst>
      <p:ext uri="{BB962C8B-B14F-4D97-AF65-F5344CB8AC3E}">
        <p14:creationId xmlns:p14="http://schemas.microsoft.com/office/powerpoint/2010/main" val="224759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Accepted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1" y="1600201"/>
            <a:ext cx="4370861" cy="4525963"/>
          </a:xfrm>
        </p:spPr>
        <p:txBody>
          <a:bodyPr>
            <a:normAutofit/>
          </a:bodyPr>
          <a:lstStyle/>
          <a:p>
            <a:r>
              <a:rPr lang="nl-NL" dirty="0" err="1"/>
              <a:t>Additional</a:t>
            </a:r>
            <a:r>
              <a:rPr lang="nl-NL" dirty="0"/>
              <a:t> information</a:t>
            </a:r>
          </a:p>
          <a:p>
            <a:pPr lvl="1"/>
            <a:r>
              <a:rPr lang="nl-NL" dirty="0" err="1"/>
              <a:t>Acknowledgements</a:t>
            </a:r>
            <a:endParaRPr lang="nl-NL" dirty="0"/>
          </a:p>
          <a:p>
            <a:pPr lvl="1"/>
            <a:r>
              <a:rPr lang="nl-NL" dirty="0"/>
              <a:t>Author </a:t>
            </a:r>
            <a:r>
              <a:rPr lang="nl-NL" dirty="0" err="1"/>
              <a:t>biographies</a:t>
            </a:r>
            <a:endParaRPr lang="nl-NL" dirty="0"/>
          </a:p>
          <a:p>
            <a:pPr lvl="1"/>
            <a:r>
              <a:rPr lang="nl-NL" dirty="0"/>
              <a:t>Author </a:t>
            </a:r>
            <a:r>
              <a:rPr lang="nl-NL" dirty="0" err="1"/>
              <a:t>roles</a:t>
            </a:r>
            <a:r>
              <a:rPr lang="nl-NL" dirty="0"/>
              <a:t> statement</a:t>
            </a:r>
          </a:p>
          <a:p>
            <a:pPr lvl="1"/>
            <a:r>
              <a:rPr lang="nl-NL" dirty="0" err="1"/>
              <a:t>Popular</a:t>
            </a:r>
            <a:r>
              <a:rPr lang="nl-NL" dirty="0"/>
              <a:t> summary</a:t>
            </a:r>
          </a:p>
          <a:p>
            <a:r>
              <a:rPr lang="nl-NL" dirty="0"/>
              <a:t>Open access</a:t>
            </a:r>
          </a:p>
          <a:p>
            <a:r>
              <a:rPr lang="nl-NL" dirty="0"/>
              <a:t>Copyright agreement</a:t>
            </a:r>
          </a:p>
          <a:p>
            <a:r>
              <a:rPr lang="nl-NL" dirty="0" err="1"/>
              <a:t>Proofs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556792"/>
            <a:ext cx="4896544" cy="4774131"/>
          </a:xfrm>
          <a:prstGeom prst="rect">
            <a:avLst/>
          </a:prstGeom>
        </p:spPr>
      </p:pic>
      <p:sp>
        <p:nvSpPr>
          <p:cNvPr id="5" name="Gedachtewolkje: wolk 4">
            <a:extLst>
              <a:ext uri="{FF2B5EF4-FFF2-40B4-BE49-F238E27FC236}">
                <a16:creationId xmlns:a16="http://schemas.microsoft.com/office/drawing/2014/main" id="{F39D1F81-69AC-49C2-BA19-1573202AC4D9}"/>
              </a:ext>
            </a:extLst>
          </p:cNvPr>
          <p:cNvSpPr/>
          <p:nvPr/>
        </p:nvSpPr>
        <p:spPr>
          <a:xfrm>
            <a:off x="2467897" y="5429696"/>
            <a:ext cx="3196055" cy="1325562"/>
          </a:xfrm>
          <a:prstGeom prst="cloudCallout">
            <a:avLst>
              <a:gd name="adj1" fmla="val 10809"/>
              <a:gd name="adj2" fmla="val -109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When asked: Your work is NOT part of  </a:t>
            </a:r>
            <a:r>
              <a:rPr lang="en-GB"/>
              <a:t>employment relationship!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08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Writing together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1077"/>
            <a:ext cx="4549506" cy="1832665"/>
          </a:xfrm>
        </p:spPr>
        <p:txBody>
          <a:bodyPr>
            <a:normAutofit/>
          </a:bodyPr>
          <a:lstStyle/>
          <a:p>
            <a:r>
              <a:rPr lang="en-US" dirty="0"/>
              <a:t>You and your supervisors</a:t>
            </a:r>
          </a:p>
          <a:p>
            <a:r>
              <a:rPr lang="en-US" dirty="0"/>
              <a:t>Ask for written comments</a:t>
            </a:r>
          </a:p>
          <a:p>
            <a:r>
              <a:rPr lang="en-US" dirty="0"/>
              <a:t>Use track changes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04" y="2172930"/>
            <a:ext cx="5484469" cy="4113352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9B8F5A6-90F3-431A-A6C3-4AFC37DBD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6" y="3715278"/>
            <a:ext cx="3587630" cy="24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3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6CA00-7123-4CD4-A1CA-B83D5BA1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Co-authorship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7A5D09-F7A4-48D4-B0D6-9F71C446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251"/>
            <a:ext cx="5051323" cy="3457575"/>
          </a:xfrm>
        </p:spPr>
        <p:txBody>
          <a:bodyPr/>
          <a:lstStyle/>
          <a:p>
            <a:r>
              <a:rPr lang="en-GB" dirty="0"/>
              <a:t>Authorship and </a:t>
            </a:r>
            <a:r>
              <a:rPr lang="en-GB" dirty="0" err="1"/>
              <a:t>contributorship</a:t>
            </a:r>
            <a:endParaRPr lang="en-GB" dirty="0"/>
          </a:p>
          <a:p>
            <a:r>
              <a:rPr lang="en-GB" dirty="0"/>
              <a:t>Who should be co-authors?</a:t>
            </a:r>
          </a:p>
          <a:p>
            <a:r>
              <a:rPr lang="en-GB" dirty="0"/>
              <a:t>Who decide on co-authorship, and when?</a:t>
            </a:r>
          </a:p>
          <a:p>
            <a:r>
              <a:rPr lang="en-GB" dirty="0"/>
              <a:t>Author order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207F55-4128-4B71-BE8A-C2CBCAB1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9251"/>
            <a:ext cx="5398736" cy="39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7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6CA00-7123-4CD4-A1CA-B83D5BA1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94290" cy="1325563"/>
          </a:xfrm>
        </p:spPr>
        <p:txBody>
          <a:bodyPr/>
          <a:lstStyle/>
          <a:p>
            <a:r>
              <a:rPr lang="en-GB" dirty="0" err="1"/>
              <a:t>CRediT</a:t>
            </a:r>
            <a:r>
              <a:rPr lang="en-GB" dirty="0"/>
              <a:t>: Contributor Roles Taxonomy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7A5D09-F7A4-48D4-B0D6-9F71C446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7227455" cy="996232"/>
          </a:xfrm>
        </p:spPr>
        <p:txBody>
          <a:bodyPr>
            <a:normAutofit/>
          </a:bodyPr>
          <a:lstStyle/>
          <a:p>
            <a:r>
              <a:rPr lang="en-US" dirty="0"/>
              <a:t>Specify contributions explicitly</a:t>
            </a:r>
          </a:p>
          <a:p>
            <a:r>
              <a:rPr lang="en-US" dirty="0"/>
              <a:t>Self-initiated or required by journal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313D13DF-DDDC-4FCF-8BFC-0D8424C242A9}"/>
              </a:ext>
            </a:extLst>
          </p:cNvPr>
          <p:cNvSpPr txBox="1">
            <a:spLocks/>
          </p:cNvSpPr>
          <p:nvPr/>
        </p:nvSpPr>
        <p:spPr>
          <a:xfrm>
            <a:off x="7973961" y="1709594"/>
            <a:ext cx="3814916" cy="4894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0" dirty="0">
                <a:solidFill>
                  <a:schemeClr val="accent1"/>
                </a:solidFill>
              </a:rPr>
              <a:t>Roles (</a:t>
            </a:r>
            <a:r>
              <a:rPr lang="nl-NL" sz="8000" dirty="0">
                <a:hlinkClick r:id="rId2"/>
              </a:rPr>
              <a:t>https://credit.niso.org/</a:t>
            </a:r>
            <a:r>
              <a:rPr lang="nl-NL" sz="8000" dirty="0"/>
              <a:t>)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Conceptualization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Data curation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Formal Analysis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Funding acquisition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Investigation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Methodology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Project administration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Resources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Software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Supervision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Validation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Visualization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Writing – original draft</a:t>
            </a:r>
          </a:p>
          <a:p>
            <a:pPr marL="517525" indent="-517525">
              <a:buFont typeface="+mj-lt"/>
              <a:buAutoNum type="arabicPeriod"/>
            </a:pPr>
            <a:r>
              <a:rPr lang="en-GB" sz="7200" dirty="0"/>
              <a:t>Writing – review &amp; editing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B127717-C920-4DC0-93A3-9913469D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63" y="2922865"/>
            <a:ext cx="2914498" cy="3297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66DDBC5-CC0C-45FA-86C1-21ABE43DF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408" y="3187069"/>
            <a:ext cx="3221183" cy="2925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0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BC983-D594-433D-A789-86664FD7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116" cy="1325563"/>
          </a:xfrm>
        </p:spPr>
        <p:txBody>
          <a:bodyPr/>
          <a:lstStyle/>
          <a:p>
            <a:r>
              <a:rPr lang="en-GB" dirty="0"/>
              <a:t>You as a peer reviewer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69344F0-D9C6-43FC-A440-D9363944C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352550"/>
            <a:ext cx="4762500" cy="4762500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42983316-FE7B-4763-AA95-2231B2EF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7" y="1763712"/>
            <a:ext cx="5939913" cy="1903720"/>
          </a:xfrm>
        </p:spPr>
        <p:txBody>
          <a:bodyPr/>
          <a:lstStyle/>
          <a:p>
            <a:pPr marL="285750" indent="-285750"/>
            <a:r>
              <a:rPr lang="en-GB" sz="2000" dirty="0"/>
              <a:t>Authors are being asked as reviewers</a:t>
            </a:r>
          </a:p>
          <a:p>
            <a:pPr marL="285750" indent="-285750"/>
            <a:r>
              <a:rPr lang="en-GB" sz="2000" dirty="0"/>
              <a:t>Selection based on</a:t>
            </a:r>
          </a:p>
          <a:p>
            <a:pPr marL="742950" lvl="1" indent="-285750"/>
            <a:r>
              <a:rPr lang="en-GB" sz="2000" dirty="0"/>
              <a:t>Topic/method of your published work</a:t>
            </a:r>
          </a:p>
          <a:p>
            <a:pPr marL="742950" lvl="1" indent="-285750"/>
            <a:r>
              <a:rPr lang="en-GB" sz="2000" dirty="0"/>
              <a:t>Fields of interest in your MPS profile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481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48B5D-45AF-4B0C-90F2-F5B11CE9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as peer reviewer: Q&amp;A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B82AF0-FCF3-46D4-B422-3E9DDF8A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58"/>
            <a:ext cx="11019503" cy="4351338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GB" dirty="0"/>
              <a:t>Can I cancel an already accepted reviewing task?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Yes, if you notify the editor</a:t>
            </a:r>
            <a:endParaRPr lang="en-GB" dirty="0"/>
          </a:p>
          <a:p>
            <a:pPr marL="285750" indent="-285750"/>
            <a:r>
              <a:rPr lang="en-GB" dirty="0"/>
              <a:t>Will my work more easily be accepted if I agree to do reviews? </a:t>
            </a:r>
            <a:r>
              <a:rPr lang="en-GB" dirty="0">
                <a:solidFill>
                  <a:srgbClr val="FF0000"/>
                </a:solidFill>
              </a:rPr>
              <a:t>No</a:t>
            </a:r>
          </a:p>
          <a:p>
            <a:pPr marL="285750" indent="-285750"/>
            <a:r>
              <a:rPr lang="en-GB" dirty="0"/>
              <a:t>Will my work more easily be accepted if I write positive reviews? </a:t>
            </a:r>
            <a:r>
              <a:rPr lang="en-GB" dirty="0">
                <a:solidFill>
                  <a:srgbClr val="FF0000"/>
                </a:solidFill>
              </a:rPr>
              <a:t>No</a:t>
            </a:r>
          </a:p>
          <a:p>
            <a:pPr marL="285750" indent="-285750"/>
            <a:r>
              <a:rPr lang="en-GB" dirty="0"/>
              <a:t>Can I ask someone to help me do a review?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Yes, but only with the Editor’s explicit consent</a:t>
            </a:r>
          </a:p>
          <a:p>
            <a:pPr marL="285750" indent="-285750"/>
            <a:r>
              <a:rPr lang="en-GB" dirty="0"/>
              <a:t>Can I cite from a paper I am reviewing? </a:t>
            </a:r>
            <a:r>
              <a:rPr lang="en-GB" dirty="0">
                <a:solidFill>
                  <a:srgbClr val="FF0000"/>
                </a:solidFill>
              </a:rPr>
              <a:t>No</a:t>
            </a:r>
          </a:p>
          <a:p>
            <a:pPr marL="285750" indent="-285750"/>
            <a:r>
              <a:rPr lang="en-GB" dirty="0"/>
              <a:t>Can I cite from a published paper I reviewed?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GB" dirty="0"/>
          </a:p>
          <a:p>
            <a:pPr marL="285750" indent="-285750"/>
            <a:r>
              <a:rPr lang="en-GB" dirty="0"/>
              <a:t>Can I use ideas I get from reading a review? </a:t>
            </a:r>
            <a:r>
              <a:rPr lang="en-GB" dirty="0">
                <a:solidFill>
                  <a:srgbClr val="FFC000"/>
                </a:solidFill>
              </a:rPr>
              <a:t>I think so. I do not know how this could be prevented</a:t>
            </a:r>
          </a:p>
          <a:p>
            <a:pPr marL="285750" indent="-285750"/>
            <a:r>
              <a:rPr lang="en-GB" dirty="0"/>
              <a:t>How many reviews should I do, what is a fair share? </a:t>
            </a:r>
            <a:r>
              <a:rPr lang="en-GB" dirty="0">
                <a:solidFill>
                  <a:srgbClr val="FFC000"/>
                </a:solidFill>
              </a:rPr>
              <a:t>About twice the number of submissions you do per year, divided by the average number of co-authors (e.g. 6 per year with 3 co-authors on average = 12/3 = 4 reviews</a:t>
            </a:r>
          </a:p>
          <a:p>
            <a:pPr marL="285750" indent="-285750"/>
            <a:r>
              <a:rPr lang="en-GB" dirty="0"/>
              <a:t>What do I do if I suspect scientific integrity issues in a paper I review (e.g. plagiarism). </a:t>
            </a:r>
            <a:r>
              <a:rPr lang="en-GB" dirty="0">
                <a:solidFill>
                  <a:srgbClr val="FFC000"/>
                </a:solidFill>
              </a:rPr>
              <a:t>Do not submit your review but contact the Editor. 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9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67641-A164-43DA-81F4-EBD44355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 is it for today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7C735A-1B62-4B63-87B3-0CF98886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5542" cy="3178994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What’s next?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Tonight</a:t>
            </a:r>
            <a:r>
              <a:rPr lang="en-GB" dirty="0"/>
              <a:t>: Slides on  </a:t>
            </a:r>
            <a:r>
              <a:rPr lang="en-GB" dirty="0">
                <a:hlinkClick r:id="rId2"/>
              </a:rPr>
              <a:t>https://github.com/bernasco/publishing_your_research_paper_2024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Tomorrow</a:t>
            </a:r>
            <a:r>
              <a:rPr lang="en-GB" dirty="0"/>
              <a:t>: your certificate of participation (e-mail)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Friday</a:t>
            </a:r>
            <a:r>
              <a:rPr lang="en-GB" dirty="0"/>
              <a:t>: invitation online (Google Forms) anonymous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359099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9D46-4CFD-4DD9-A41B-1C2601DF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guide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7984E5-5E9C-4232-8916-92380865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7699"/>
            <a:ext cx="9957619" cy="5079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000" dirty="0"/>
              <a:t>https://authorservices.taylorandfrancis.com/resources/article-submission-and-peer-review-free-guide/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323E6C-B1EB-4D34-AE5B-9B3C4CE78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3" y="1501926"/>
            <a:ext cx="2786831" cy="39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Possible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08" y="1992262"/>
            <a:ext cx="3868474" cy="3664513"/>
          </a:xfrm>
        </p:spPr>
        <p:txBody>
          <a:bodyPr>
            <a:normAutofit/>
          </a:bodyPr>
          <a:lstStyle/>
          <a:p>
            <a:r>
              <a:rPr lang="en-US" sz="2400"/>
              <a:t>Rejection</a:t>
            </a:r>
          </a:p>
          <a:p>
            <a:pPr lvl="1"/>
            <a:r>
              <a:rPr lang="en-US"/>
              <a:t>Desk rejection</a:t>
            </a:r>
          </a:p>
          <a:p>
            <a:pPr lvl="1"/>
            <a:r>
              <a:rPr lang="en-US"/>
              <a:t>Rejection after reviews</a:t>
            </a:r>
          </a:p>
          <a:p>
            <a:r>
              <a:rPr lang="en-US" sz="2400"/>
              <a:t>Revise and resubmit</a:t>
            </a:r>
          </a:p>
          <a:p>
            <a:pPr lvl="1"/>
            <a:r>
              <a:rPr lang="en-US"/>
              <a:t>Major revision</a:t>
            </a:r>
          </a:p>
          <a:p>
            <a:pPr lvl="1"/>
            <a:r>
              <a:rPr lang="en-US"/>
              <a:t>Minor revision</a:t>
            </a:r>
          </a:p>
          <a:p>
            <a:r>
              <a:rPr lang="en-US" sz="2400"/>
              <a:t>Conditional acceptance</a:t>
            </a:r>
          </a:p>
          <a:p>
            <a:r>
              <a:rPr lang="en-US" sz="2400"/>
              <a:t>Acceptance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87860D-9258-437B-9D2D-0A608BBE0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9" y="1992262"/>
            <a:ext cx="6791630" cy="33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Rejected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4029365" cy="28166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i="1"/>
              <a:t>Desk rejection</a:t>
            </a:r>
          </a:p>
          <a:p>
            <a:r>
              <a:rPr lang="en-US"/>
              <a:t>Editor only</a:t>
            </a:r>
          </a:p>
          <a:p>
            <a:r>
              <a:rPr lang="en-US"/>
              <a:t>Triage function</a:t>
            </a:r>
          </a:p>
          <a:p>
            <a:r>
              <a:rPr lang="en-US"/>
              <a:t>None or few suggestions</a:t>
            </a:r>
          </a:p>
          <a:p>
            <a:pPr marL="0" indent="0">
              <a:buNone/>
            </a:pPr>
            <a:r>
              <a:rPr lang="en-US" sz="4600"/>
              <a:t>Rejection after reviews</a:t>
            </a:r>
          </a:p>
          <a:p>
            <a:r>
              <a:rPr lang="en-US"/>
              <a:t>Includes reviewers’ comments</a:t>
            </a:r>
          </a:p>
          <a:p>
            <a:r>
              <a:rPr lang="en-US"/>
              <a:t>Evaluation (+ suggestions)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21" y="1574832"/>
            <a:ext cx="4680521" cy="37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8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02738-0487-4BE9-B59A-91D0F32D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74559" cy="1325563"/>
          </a:xfrm>
        </p:spPr>
        <p:txBody>
          <a:bodyPr/>
          <a:lstStyle/>
          <a:p>
            <a:r>
              <a:rPr lang="en-GB" dirty="0"/>
              <a:t>Reasons for desk rejection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6BFE44-E13D-4465-B9FC-0AE63CC3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85" y="1797250"/>
            <a:ext cx="3133436" cy="24308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Not fit for journal</a:t>
            </a:r>
          </a:p>
          <a:p>
            <a:pPr lvl="1"/>
            <a:r>
              <a:rPr lang="en-GB" dirty="0"/>
              <a:t>topic</a:t>
            </a:r>
          </a:p>
          <a:p>
            <a:pPr lvl="1"/>
            <a:r>
              <a:rPr lang="en-GB" dirty="0"/>
              <a:t>approach</a:t>
            </a:r>
          </a:p>
          <a:p>
            <a:pPr lvl="1"/>
            <a:r>
              <a:rPr lang="en-GB" dirty="0"/>
              <a:t>discipline</a:t>
            </a:r>
          </a:p>
          <a:p>
            <a:pPr lvl="1"/>
            <a:r>
              <a:rPr lang="en-GB" dirty="0"/>
              <a:t>type of research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048B552-F7A2-4035-A829-30544E04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25" y="1506785"/>
            <a:ext cx="3188694" cy="2095098"/>
          </a:xfrm>
          <a:prstGeom prst="rect">
            <a:avLst/>
          </a:prstGeo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BD676D9-9FB1-4E07-AEBF-B932DD5084D4}"/>
              </a:ext>
            </a:extLst>
          </p:cNvPr>
          <p:cNvSpPr txBox="1">
            <a:spLocks/>
          </p:cNvSpPr>
          <p:nvPr/>
        </p:nvSpPr>
        <p:spPr>
          <a:xfrm>
            <a:off x="3762086" y="2033485"/>
            <a:ext cx="3650673" cy="17798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Author instructions</a:t>
            </a:r>
          </a:p>
          <a:p>
            <a:pPr lvl="1"/>
            <a:r>
              <a:rPr lang="en-GB" dirty="0"/>
              <a:t>length</a:t>
            </a:r>
          </a:p>
          <a:p>
            <a:pPr lvl="1"/>
            <a:r>
              <a:rPr lang="en-GB" dirty="0"/>
              <a:t>formatting</a:t>
            </a:r>
          </a:p>
          <a:p>
            <a:pPr lvl="1"/>
            <a:r>
              <a:rPr lang="en-GB" dirty="0"/>
              <a:t>anonymization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8C3E3363-3ED4-4480-84E2-3B49A765A5CE}"/>
              </a:ext>
            </a:extLst>
          </p:cNvPr>
          <p:cNvSpPr txBox="1">
            <a:spLocks/>
          </p:cNvSpPr>
          <p:nvPr/>
        </p:nvSpPr>
        <p:spPr>
          <a:xfrm>
            <a:off x="1871517" y="4551737"/>
            <a:ext cx="3781138" cy="19411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Sloppy writing</a:t>
            </a:r>
          </a:p>
          <a:p>
            <a:pPr lvl="1"/>
            <a:r>
              <a:rPr lang="en-GB" sz="2600" dirty="0"/>
              <a:t>focus</a:t>
            </a:r>
          </a:p>
          <a:p>
            <a:pPr lvl="1"/>
            <a:r>
              <a:rPr lang="en-GB" sz="2600" dirty="0"/>
              <a:t>structure</a:t>
            </a:r>
          </a:p>
          <a:p>
            <a:pPr lvl="1"/>
            <a:r>
              <a:rPr lang="en-GB" sz="2600" dirty="0"/>
              <a:t>style</a:t>
            </a:r>
          </a:p>
          <a:p>
            <a:pPr lvl="1"/>
            <a:r>
              <a:rPr lang="en-GB" sz="2600" dirty="0"/>
              <a:t>grammar, spelling</a:t>
            </a:r>
          </a:p>
          <a:p>
            <a:pPr lvl="1"/>
            <a:endParaRPr lang="en-GB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E5B4A53-C345-41B9-9AEF-435C7A24FB1B}"/>
              </a:ext>
            </a:extLst>
          </p:cNvPr>
          <p:cNvSpPr txBox="1">
            <a:spLocks/>
          </p:cNvSpPr>
          <p:nvPr/>
        </p:nvSpPr>
        <p:spPr>
          <a:xfrm>
            <a:off x="6665594" y="4013202"/>
            <a:ext cx="4563441" cy="2679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Rule violation</a:t>
            </a:r>
          </a:p>
          <a:p>
            <a:pPr lvl="1"/>
            <a:r>
              <a:rPr lang="en-GB" dirty="0"/>
              <a:t>published elsewhere</a:t>
            </a:r>
          </a:p>
          <a:p>
            <a:pPr lvl="1"/>
            <a:r>
              <a:rPr lang="en-GB" dirty="0"/>
              <a:t>text recycling or plagiarism</a:t>
            </a:r>
          </a:p>
          <a:p>
            <a:pPr lvl="1"/>
            <a:r>
              <a:rPr lang="en-GB" dirty="0"/>
              <a:t>copyright</a:t>
            </a:r>
          </a:p>
          <a:p>
            <a:pPr lvl="1"/>
            <a:r>
              <a:rPr lang="en-GB" dirty="0"/>
              <a:t>data sharing</a:t>
            </a:r>
          </a:p>
          <a:p>
            <a:pPr lvl="1"/>
            <a:r>
              <a:rPr lang="en-GB" dirty="0"/>
              <a:t>ethics approval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97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02738-0487-4BE9-B59A-91D0F32D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73181" cy="1325563"/>
          </a:xfrm>
        </p:spPr>
        <p:txBody>
          <a:bodyPr/>
          <a:lstStyle/>
          <a:p>
            <a:r>
              <a:rPr lang="en-GB" dirty="0"/>
              <a:t>What to do after desk rejection?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715224D-167E-449C-A0BA-F92F1F25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2148" cy="41130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It is not the end of the world</a:t>
            </a:r>
          </a:p>
          <a:p>
            <a:r>
              <a:rPr lang="en-GB" dirty="0">
                <a:solidFill>
                  <a:srgbClr val="C00000"/>
                </a:solidFill>
              </a:rPr>
              <a:t>Do not blame yourself </a:t>
            </a:r>
          </a:p>
          <a:p>
            <a:r>
              <a:rPr lang="en-GB" dirty="0"/>
              <a:t>May ask for motivation if lacking</a:t>
            </a:r>
          </a:p>
          <a:p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appeal </a:t>
            </a:r>
          </a:p>
          <a:p>
            <a:r>
              <a:rPr lang="en-GB" dirty="0"/>
              <a:t>Discuss with others, and consider</a:t>
            </a:r>
          </a:p>
          <a:p>
            <a:pPr lvl="1"/>
            <a:r>
              <a:rPr lang="en-GB" dirty="0"/>
              <a:t>Your journal choice may not have been optimal</a:t>
            </a:r>
          </a:p>
          <a:p>
            <a:pPr lvl="1"/>
            <a:r>
              <a:rPr lang="en-GB" dirty="0"/>
              <a:t>Your paper may need changes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54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11775-C0F8-4324-8F10-8B9AA7C7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Peer review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86AC192-8E8D-4AF6-964D-0CC20E1D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" y="1587090"/>
            <a:ext cx="9999056" cy="46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1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94E59-B626-493C-8B38-4818A998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Anonymity of peer reviews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45A6C3-C83F-4CA3-A335-F2AB6085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11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Double-anonymous (double-blind)</a:t>
            </a:r>
          </a:p>
          <a:p>
            <a:r>
              <a:rPr lang="en-GB" dirty="0"/>
              <a:t>Reviewers do not know authors’ identities</a:t>
            </a:r>
          </a:p>
          <a:p>
            <a:r>
              <a:rPr lang="en-GB" dirty="0"/>
              <a:t>Authors do not know authors’ identities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Single-anonymous (single-blind)</a:t>
            </a:r>
          </a:p>
          <a:p>
            <a:r>
              <a:rPr lang="en-GB" dirty="0"/>
              <a:t>Reviewers know authors’ identities</a:t>
            </a:r>
          </a:p>
          <a:p>
            <a:r>
              <a:rPr lang="en-GB" dirty="0"/>
              <a:t>Authors not reviewers’ identities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Open</a:t>
            </a:r>
          </a:p>
          <a:p>
            <a:r>
              <a:rPr lang="en-GB" dirty="0"/>
              <a:t>Reviewers know authors’ identities</a:t>
            </a:r>
          </a:p>
          <a:p>
            <a:r>
              <a:rPr lang="en-GB" dirty="0"/>
              <a:t>Authors know reviewers’ identities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F9F307B-093F-4E88-86DE-F64D216A3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00" y="2744686"/>
            <a:ext cx="4562456" cy="35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43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1115</Words>
  <Application>Microsoft Office PowerPoint</Application>
  <PresentationFormat>Breedbeeld</PresentationFormat>
  <Paragraphs>210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Kantoorthema</vt:lpstr>
      <vt:lpstr>Publishing your research paper</vt:lpstr>
      <vt:lpstr>Outline of the course</vt:lpstr>
      <vt:lpstr>Suggested guide</vt:lpstr>
      <vt:lpstr>Possible decisions</vt:lpstr>
      <vt:lpstr>Rejected</vt:lpstr>
      <vt:lpstr>Reasons for desk rejection</vt:lpstr>
      <vt:lpstr>What to do after desk rejection?</vt:lpstr>
      <vt:lpstr>Peer review</vt:lpstr>
      <vt:lpstr>Anonymity of peer reviews</vt:lpstr>
      <vt:lpstr>Anonymity of peer reviews</vt:lpstr>
      <vt:lpstr>How to anonymize your manuscript</vt:lpstr>
      <vt:lpstr>Other forms of peer review</vt:lpstr>
      <vt:lpstr>Who are your peer reviewers?</vt:lpstr>
      <vt:lpstr>Peer reviewers</vt:lpstr>
      <vt:lpstr>Editor’s verdict</vt:lpstr>
      <vt:lpstr>What do reviewers want?</vt:lpstr>
      <vt:lpstr>What do reviews look like?</vt:lpstr>
      <vt:lpstr>Revise and resubmit: tips and tricks</vt:lpstr>
      <vt:lpstr>What do revision notes look like?</vt:lpstr>
      <vt:lpstr>Rejected after reviews</vt:lpstr>
      <vt:lpstr>Accepted</vt:lpstr>
      <vt:lpstr>Writing together</vt:lpstr>
      <vt:lpstr>Co-authorship</vt:lpstr>
      <vt:lpstr>CRediT: Contributor Roles Taxonomy </vt:lpstr>
      <vt:lpstr>You as a peer reviewer</vt:lpstr>
      <vt:lpstr>You as peer reviewer: Q&amp;A</vt:lpstr>
      <vt:lpstr>That is it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your research paper</dc:title>
  <dc:creator>Anoniem</dc:creator>
  <cp:lastModifiedBy>Anoniem</cp:lastModifiedBy>
  <cp:revision>93</cp:revision>
  <dcterms:created xsi:type="dcterms:W3CDTF">2023-11-30T13:07:03Z</dcterms:created>
  <dcterms:modified xsi:type="dcterms:W3CDTF">2024-02-28T16:32:02Z</dcterms:modified>
</cp:coreProperties>
</file>