
<file path=[Content_Types].xml><?xml version="1.0" encoding="utf-8"?>
<Types xmlns="http://schemas.openxmlformats.org/package/2006/content-types">
  <Default Extension="mp3" ContentType="audio/mpeg"/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67" r:id="rId2"/>
    <p:sldId id="256" r:id="rId3"/>
    <p:sldId id="299" r:id="rId4"/>
    <p:sldId id="271" r:id="rId5"/>
    <p:sldId id="298" r:id="rId6"/>
    <p:sldId id="269" r:id="rId7"/>
    <p:sldId id="270" r:id="rId8"/>
    <p:sldId id="268" r:id="rId9"/>
    <p:sldId id="295" r:id="rId10"/>
    <p:sldId id="294" r:id="rId11"/>
    <p:sldId id="272" r:id="rId12"/>
    <p:sldId id="273" r:id="rId13"/>
    <p:sldId id="275" r:id="rId14"/>
    <p:sldId id="276" r:id="rId15"/>
    <p:sldId id="278" r:id="rId16"/>
    <p:sldId id="279" r:id="rId17"/>
    <p:sldId id="277" r:id="rId18"/>
    <p:sldId id="280" r:id="rId19"/>
    <p:sldId id="281" r:id="rId20"/>
    <p:sldId id="291" r:id="rId21"/>
    <p:sldId id="292" r:id="rId22"/>
    <p:sldId id="293" r:id="rId23"/>
    <p:sldId id="296" r:id="rId24"/>
    <p:sldId id="261" r:id="rId25"/>
    <p:sldId id="285" r:id="rId26"/>
    <p:sldId id="286" r:id="rId27"/>
    <p:sldId id="288" r:id="rId28"/>
    <p:sldId id="287" r:id="rId29"/>
    <p:sldId id="283" r:id="rId30"/>
    <p:sldId id="284" r:id="rId31"/>
    <p:sldId id="290" r:id="rId32"/>
    <p:sldId id="297" r:id="rId33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99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A1AA5C-FDD5-40F2-BE6C-E5291A3E4F3A}" type="datetimeFigureOut">
              <a:rPr lang="en-GB" smtClean="0"/>
              <a:t>08/02/2024</a:t>
            </a:fld>
            <a:endParaRPr lang="en-GB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ACA386-2F19-45FD-BE6E-0826ADCF7C1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92935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E2FFDF-7BFD-4F16-9DA5-E47D7F44CA75}" type="slidenum">
              <a:rPr lang="nl-NL" smtClean="0"/>
              <a:pPr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992400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F0E38F-D270-44FB-A7CB-71B95DAE8C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5EC751C7-ECCD-4C39-9CDA-EC142BA115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F6D7B04-6C59-4F0E-B048-D264C7FBC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7EBBB-B658-400E-A1CB-682B006EBA64}" type="datetimeFigureOut">
              <a:rPr lang="en-GB" smtClean="0"/>
              <a:t>08/02/2024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0B9DC41-8885-454C-AD56-DC127E4FF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4D28EEB-9A19-4A47-8268-5B7CA5566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BF231-F3F2-4CBF-AF61-4DC06781F17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6458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95EF97-4594-4E33-B3F0-4218FB2D1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2925E8F6-72E7-49D5-A8A5-D51FF0C20C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8580D20-12B6-4DF2-9B00-7BEA79CDA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7EBBB-B658-400E-A1CB-682B006EBA64}" type="datetimeFigureOut">
              <a:rPr lang="en-GB" smtClean="0"/>
              <a:t>08/02/2024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0608476-38C8-4E4B-9253-0ABBEF3E9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8C1749F-054B-45A0-ABCC-8170A5E65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BF231-F3F2-4CBF-AF61-4DC06781F17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0766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F0F070F8-0B1B-415D-BB83-70886A90F6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DC60F887-50A4-44A6-852C-CD346F8AFA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409735D-C565-4D0F-9AC3-7AA44C03E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7EBBB-B658-400E-A1CB-682B006EBA64}" type="datetimeFigureOut">
              <a:rPr lang="en-GB" smtClean="0"/>
              <a:t>08/02/2024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017CD5D-32E8-4F39-B94D-D5ADDC039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305C3E1-FE44-4B72-B623-0E3F5529D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BF231-F3F2-4CBF-AF61-4DC06781F17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1988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7CC70F-FA59-47C0-B2B0-DA72218A2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5BB6714-F8CF-4C6A-9C7A-399CC2C93A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B80B5C77-299C-4227-804B-C60C50C2A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7EBBB-B658-400E-A1CB-682B006EBA64}" type="datetimeFigureOut">
              <a:rPr lang="en-GB" smtClean="0"/>
              <a:t>08/02/2024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41C4C0F-58D3-4461-A2CE-DBF069BCE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65D1515-EF67-41AD-9A13-201D36C4A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BF231-F3F2-4CBF-AF61-4DC06781F17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3380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BC5181-56B2-42D2-BD8B-AEE6008DF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6DB94F0-897F-4A1C-83E1-4D780EDB03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EFD3568-EB8B-44F3-935A-C0B13EFA9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7EBBB-B658-400E-A1CB-682B006EBA64}" type="datetimeFigureOut">
              <a:rPr lang="en-GB" smtClean="0"/>
              <a:t>08/02/2024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17A7712-6B45-43E1-B746-9E5ABFE28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7C3916C-42E2-4944-8AC6-7FBA26D47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BF231-F3F2-4CBF-AF61-4DC06781F17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954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C122DD-3C7B-4312-8761-DEB0AD788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43370BC-962A-4B56-9CFB-F3AD30F1D3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9466FD25-1A26-49E0-8FE2-C193A80B76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4170189A-A7DF-4761-8FBE-4F6C3FFA9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7EBBB-B658-400E-A1CB-682B006EBA64}" type="datetimeFigureOut">
              <a:rPr lang="en-GB" smtClean="0"/>
              <a:t>08/02/2024</a:t>
            </a:fld>
            <a:endParaRPr lang="en-GB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8F1A61FD-6F01-4EE5-9405-5C2AD220F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EF91B83A-6868-43E1-A872-C61D33CAD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BF231-F3F2-4CBF-AF61-4DC06781F17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517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11B176-0617-470F-B651-C8CC0E191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F10C5475-8885-4C72-9610-02C0E8CA8D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AC0D3E1F-053A-453D-8CB2-3849C9A855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7CDE6756-2C0D-4A41-832D-665E406399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B1186E85-56FC-4BFC-8D2D-1F0E3E2BCE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8DA20411-9AE6-4978-A9B7-CCD04941D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7EBBB-B658-400E-A1CB-682B006EBA64}" type="datetimeFigureOut">
              <a:rPr lang="en-GB" smtClean="0"/>
              <a:t>08/02/2024</a:t>
            </a:fld>
            <a:endParaRPr lang="en-GB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7854E642-6F55-4EAA-B528-E893197B1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F8DE5828-859A-4DC6-A86F-AB4F97196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BF231-F3F2-4CBF-AF61-4DC06781F17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4953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F9DF01-38EF-408A-BB65-B922C736A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79D032F0-DBBB-453D-B79D-BC2F79BE9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7EBBB-B658-400E-A1CB-682B006EBA64}" type="datetimeFigureOut">
              <a:rPr lang="en-GB" smtClean="0"/>
              <a:t>08/02/2024</a:t>
            </a:fld>
            <a:endParaRPr lang="en-GB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F151B851-4330-49BA-AABB-E98063068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9B525FF5-51E9-4556-99AC-CFDF395B3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BF231-F3F2-4CBF-AF61-4DC06781F17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3848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F1B6E92B-F316-40AF-94E3-BEAB69CC0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7EBBB-B658-400E-A1CB-682B006EBA64}" type="datetimeFigureOut">
              <a:rPr lang="en-GB" smtClean="0"/>
              <a:t>08/02/2024</a:t>
            </a:fld>
            <a:endParaRPr lang="en-GB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A8205E6B-04B9-4E52-A165-19F77796D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4BB56100-3EC0-4307-BE4D-F282FA755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BF231-F3F2-4CBF-AF61-4DC06781F17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3843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BE46D3-B6F3-4EDF-8AB2-42C5FD478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9CDBCD6-C6E2-4AF7-B59D-67DF722276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96104F64-153F-4440-96D1-7AF9BD88D4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B0F40CA7-A3D5-4671-9850-0EFCA5D1A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7EBBB-B658-400E-A1CB-682B006EBA64}" type="datetimeFigureOut">
              <a:rPr lang="en-GB" smtClean="0"/>
              <a:t>08/02/2024</a:t>
            </a:fld>
            <a:endParaRPr lang="en-GB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D2F14253-96D7-4C72-855A-140D18580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98265C5C-02CF-4427-AFA0-15B598A70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BF231-F3F2-4CBF-AF61-4DC06781F17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4696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D84E24-F290-40E6-89D2-132429645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3DC9020B-CD89-4A56-967E-BC0C2BDEEA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5BBB9192-B40A-4A1A-BDEF-7EFC967652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A81FEFFE-3D22-4C79-9AB6-E5B2EACEF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7EBBB-B658-400E-A1CB-682B006EBA64}" type="datetimeFigureOut">
              <a:rPr lang="en-GB" smtClean="0"/>
              <a:t>08/02/2024</a:t>
            </a:fld>
            <a:endParaRPr lang="en-GB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26B2AF4E-B293-4364-883C-E7FBA09EA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607E38A6-2351-4ECA-B4BF-87DEE7E8B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BF231-F3F2-4CBF-AF61-4DC06781F17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9710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1013AE34-9737-4875-8170-0F6AA5117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655CE058-C8BD-40DD-AA8B-AADE323AC2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A2A9FFF-AC5E-4B4B-B26E-4D3A7C1D35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37EBBB-B658-400E-A1CB-682B006EBA64}" type="datetimeFigureOut">
              <a:rPr lang="en-GB" smtClean="0"/>
              <a:t>08/02/2024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36FCCCF-7740-4BEF-B795-118FDE4796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BEC587B-D147-4179-BA36-6A659B472D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0BF231-F3F2-4CBF-AF61-4DC06781F17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9959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jcr.clarivate.com/jcr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osf.io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s://v2.sherpa.ac.uk/romeo/about.html" TargetMode="External"/><Relationship Id="rId3" Type="http://schemas.openxmlformats.org/officeDocument/2006/relationships/hyperlink" Target="https://www.cos.io/products/osf-preprints" TargetMode="External"/><Relationship Id="rId7" Type="http://schemas.openxmlformats.org/officeDocument/2006/relationships/hyperlink" Target="https://nscr.nl/publicaties/" TargetMode="External"/><Relationship Id="rId2" Type="http://schemas.openxmlformats.org/officeDocument/2006/relationships/hyperlink" Target="https://en.wikipedia.org/wiki/List_of_preprint_repositories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psyarxiv.com/" TargetMode="External"/><Relationship Id="rId5" Type="http://schemas.openxmlformats.org/officeDocument/2006/relationships/hyperlink" Target="https://www.crimrxiv.com/" TargetMode="External"/><Relationship Id="rId4" Type="http://schemas.openxmlformats.org/officeDocument/2006/relationships/hyperlink" Target="https://osf.io/preprints/socarxiv/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andrewpwheeler.com/2019/05/30/why-i-publish-preprints/" TargetMode="External"/><Relationship Id="rId2" Type="http://schemas.openxmlformats.org/officeDocument/2006/relationships/hyperlink" Target="https://doi.org/10.21428/b7013076.bece5ba5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orcid.org/0000-0002-3385-0883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7.png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0DAE20-D1F9-4457-A016-C71E4B396F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6400" y="535708"/>
            <a:ext cx="8515927" cy="979199"/>
          </a:xfrm>
        </p:spPr>
        <p:txBody>
          <a:bodyPr>
            <a:noAutofit/>
          </a:bodyPr>
          <a:lstStyle/>
          <a:p>
            <a:r>
              <a:rPr lang="en-GB" sz="4800" dirty="0">
                <a:solidFill>
                  <a:srgbClr val="B81E61"/>
                </a:solidFill>
              </a:rPr>
              <a:t>Publishing your research paper</a:t>
            </a:r>
          </a:p>
        </p:txBody>
      </p:sp>
      <p:sp>
        <p:nvSpPr>
          <p:cNvPr id="6" name="Tijdelijke aanduiding voor inhoud 2">
            <a:extLst>
              <a:ext uri="{FF2B5EF4-FFF2-40B4-BE49-F238E27FC236}">
                <a16:creationId xmlns:a16="http://schemas.microsoft.com/office/drawing/2014/main" id="{3B2B1E24-2F33-466F-8965-7BACB8C10EDD}"/>
              </a:ext>
            </a:extLst>
          </p:cNvPr>
          <p:cNvSpPr txBox="1">
            <a:spLocks/>
          </p:cNvSpPr>
          <p:nvPr/>
        </p:nvSpPr>
        <p:spPr>
          <a:xfrm>
            <a:off x="5033823" y="2416088"/>
            <a:ext cx="5534891" cy="29040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+mj-lt"/>
              <a:buAutoNum type="arabicPeriod"/>
            </a:pPr>
            <a:r>
              <a:rPr lang="en-US" sz="2000" dirty="0"/>
              <a:t>Select potential outlets for your paper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000" dirty="0"/>
              <a:t>Communicate with editors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000" dirty="0"/>
              <a:t>Use manuscript processing systems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000" dirty="0"/>
              <a:t>Read and respond to reviewer feedback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000" dirty="0"/>
              <a:t>Revise your manuscript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000" dirty="0"/>
              <a:t>Publish open access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000" dirty="0"/>
              <a:t>Be a reviewer</a:t>
            </a: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058FDFBD-1C48-4644-8069-E5D50E580B7E}"/>
              </a:ext>
            </a:extLst>
          </p:cNvPr>
          <p:cNvSpPr txBox="1"/>
          <p:nvPr/>
        </p:nvSpPr>
        <p:spPr>
          <a:xfrm>
            <a:off x="1181053" y="5181725"/>
            <a:ext cx="2781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Wim Bernasco</a:t>
            </a:r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AFE401ED-B691-4249-B787-89D77B70DA12}"/>
              </a:ext>
            </a:extLst>
          </p:cNvPr>
          <p:cNvSpPr txBox="1"/>
          <p:nvPr/>
        </p:nvSpPr>
        <p:spPr>
          <a:xfrm>
            <a:off x="1176411" y="5643669"/>
            <a:ext cx="49291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Two meetings at NSCR, February 2024</a:t>
            </a:r>
          </a:p>
          <a:p>
            <a:r>
              <a:rPr lang="en-GB" dirty="0"/>
              <a:t>1 ECTS</a:t>
            </a:r>
          </a:p>
          <a:p>
            <a:r>
              <a:rPr lang="en-GB" dirty="0">
                <a:solidFill>
                  <a:srgbClr val="B81E61"/>
                </a:solidFill>
              </a:rPr>
              <a:t>wbernasco@nscr.nl</a:t>
            </a:r>
          </a:p>
        </p:txBody>
      </p:sp>
      <p:sp>
        <p:nvSpPr>
          <p:cNvPr id="11" name="Tekstvak 10">
            <a:extLst>
              <a:ext uri="{FF2B5EF4-FFF2-40B4-BE49-F238E27FC236}">
                <a16:creationId xmlns:a16="http://schemas.microsoft.com/office/drawing/2014/main" id="{E85C9314-3C31-4DA2-8030-8A6D32A64FAC}"/>
              </a:ext>
            </a:extLst>
          </p:cNvPr>
          <p:cNvSpPr txBox="1"/>
          <p:nvPr/>
        </p:nvSpPr>
        <p:spPr>
          <a:xfrm>
            <a:off x="5033823" y="1718742"/>
            <a:ext cx="30849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B81E61"/>
                </a:solidFill>
                <a:latin typeface="+mj-lt"/>
              </a:rPr>
              <a:t>Contents</a:t>
            </a:r>
          </a:p>
        </p:txBody>
      </p:sp>
      <p:pic>
        <p:nvPicPr>
          <p:cNvPr id="10" name="Picture 3">
            <a:extLst>
              <a:ext uri="{FF2B5EF4-FFF2-40B4-BE49-F238E27FC236}">
                <a16:creationId xmlns:a16="http://schemas.microsoft.com/office/drawing/2014/main" id="{FF3D0B0A-D826-4AA6-994B-AB8D0E72B50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411" y="1809195"/>
            <a:ext cx="2869118" cy="3252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0924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903B16-D97E-4F48-AD1D-BD2C996C9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Scientific communication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57B47FA-ABFF-4C66-A30F-B4E4E2A596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>
                <a:solidFill>
                  <a:srgbClr val="00B050"/>
                </a:solidFill>
              </a:rPr>
              <a:t>Motivations</a:t>
            </a:r>
          </a:p>
          <a:p>
            <a:r>
              <a:rPr lang="en-GB" dirty="0"/>
              <a:t>Scientific progress: communicate (present, discuss) to improve scientific knowledge</a:t>
            </a:r>
          </a:p>
          <a:p>
            <a:r>
              <a:rPr lang="en-GB" dirty="0"/>
              <a:t>Individual recognition: please your superiors and advance your career</a:t>
            </a:r>
          </a:p>
          <a:p>
            <a:pPr marL="0" indent="0">
              <a:buNone/>
            </a:pPr>
            <a:r>
              <a:rPr lang="en-GB" dirty="0">
                <a:solidFill>
                  <a:srgbClr val="00B050"/>
                </a:solidFill>
              </a:rPr>
              <a:t>Scientific journals</a:t>
            </a:r>
          </a:p>
          <a:p>
            <a:r>
              <a:rPr lang="en-GB" dirty="0"/>
              <a:t>Long ago scientists wrote each other letters (discoveries, comments)</a:t>
            </a:r>
          </a:p>
          <a:p>
            <a:r>
              <a:rPr lang="en-GB" dirty="0"/>
              <a:t>Journals helped centralize communication</a:t>
            </a:r>
          </a:p>
          <a:p>
            <a:r>
              <a:rPr lang="en-GB" dirty="0"/>
              <a:t>Separate roles: author, reviewer, editor, reader</a:t>
            </a:r>
          </a:p>
          <a:p>
            <a:r>
              <a:rPr lang="en-GB" dirty="0"/>
              <a:t>Online revolution mainly speeds and globalizes the process </a:t>
            </a:r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556024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5A6093-21CC-44F5-B715-860C1C40D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Criteria for selecting a journal</a:t>
            </a:r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C8D883CC-A786-424E-A5DD-A9D08C8D0A4F}"/>
              </a:ext>
            </a:extLst>
          </p:cNvPr>
          <p:cNvSpPr/>
          <p:nvPr/>
        </p:nvSpPr>
        <p:spPr>
          <a:xfrm>
            <a:off x="1228993" y="1792098"/>
            <a:ext cx="1705916" cy="403187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nl-NL" sz="256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?</a:t>
            </a:r>
          </a:p>
        </p:txBody>
      </p:sp>
      <p:pic>
        <p:nvPicPr>
          <p:cNvPr id="8" name="Picture 3">
            <a:extLst>
              <a:ext uri="{FF2B5EF4-FFF2-40B4-BE49-F238E27FC236}">
                <a16:creationId xmlns:a16="http://schemas.microsoft.com/office/drawing/2014/main" id="{14EA8E37-658B-42EB-A122-4E1E6032304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2000"/>
                    </a14:imgEffect>
                    <a14:imgEffect>
                      <a14:brightnessContrast bright="-12000" contrast="-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8353" y="1883866"/>
            <a:ext cx="5747191" cy="3848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4250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5A6093-21CC-44F5-B715-860C1C40D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Selecting a journal: Impact factor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ED16561-EE75-48E5-9947-FE6490CBE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Impact factor: how often is the average paper in this journal cited</a:t>
            </a:r>
          </a:p>
          <a:p>
            <a:r>
              <a:rPr lang="en-GB" dirty="0"/>
              <a:t>Last-5-year IF is more stable than last-year IF</a:t>
            </a:r>
          </a:p>
          <a:p>
            <a:r>
              <a:rPr lang="en-GB" dirty="0"/>
              <a:t>You can find IFs at </a:t>
            </a:r>
            <a:r>
              <a:rPr lang="en-GB" dirty="0">
                <a:hlinkClick r:id="rId2"/>
              </a:rPr>
              <a:t>https://jcr.clarivate.com/jcr/</a:t>
            </a:r>
            <a:r>
              <a:rPr lang="en-GB" dirty="0"/>
              <a:t> (</a:t>
            </a:r>
            <a:r>
              <a:rPr lang="en-GB" dirty="0">
                <a:solidFill>
                  <a:srgbClr val="FF0000"/>
                </a:solidFill>
              </a:rPr>
              <a:t>pay wall!</a:t>
            </a:r>
            <a:r>
              <a:rPr lang="en-GB" dirty="0"/>
              <a:t>) under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Social Sciences / Criminology and Penology</a:t>
            </a:r>
          </a:p>
          <a:p>
            <a:r>
              <a:rPr lang="en-GB" dirty="0"/>
              <a:t>As a rule: IFs and rejection rates are correlated!</a:t>
            </a:r>
          </a:p>
          <a:p>
            <a:r>
              <a:rPr lang="en-GB" dirty="0"/>
              <a:t>Discussion: Why do authors cite papers from high IF journals?</a:t>
            </a:r>
          </a:p>
          <a:p>
            <a:r>
              <a:rPr lang="en-GB" dirty="0"/>
              <a:t>Discussion: Are citations a proper measure of </a:t>
            </a:r>
            <a:r>
              <a:rPr lang="en-GB" i="1" dirty="0"/>
              <a:t>impact</a:t>
            </a:r>
            <a:r>
              <a:rPr lang="en-GB" dirty="0"/>
              <a:t>?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364344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5A6093-21CC-44F5-B715-860C1C40D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Selecting a journal: Discipline, topic, approach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ED16561-EE75-48E5-9947-FE6490CBE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Generic (general interest) journals</a:t>
            </a:r>
          </a:p>
          <a:p>
            <a:r>
              <a:rPr lang="en-GB" dirty="0"/>
              <a:t>Special topic journals (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Journal of Interpersonal Violence</a:t>
            </a:r>
            <a:r>
              <a:rPr lang="en-GB" dirty="0"/>
              <a:t>, </a:t>
            </a:r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International Review of Victimology</a:t>
            </a:r>
            <a:r>
              <a:rPr lang="en-GB" dirty="0"/>
              <a:t>, </a:t>
            </a:r>
            <a:r>
              <a:rPr lang="en-GB" dirty="0">
                <a:solidFill>
                  <a:srgbClr val="C00000"/>
                </a:solidFill>
              </a:rPr>
              <a:t>Police Quarterly</a:t>
            </a:r>
            <a:r>
              <a:rPr lang="en-GB" dirty="0"/>
              <a:t>, </a:t>
            </a:r>
            <a:r>
              <a:rPr lang="en-GB" dirty="0">
                <a:solidFill>
                  <a:srgbClr val="00B050"/>
                </a:solidFill>
              </a:rPr>
              <a:t>Probation Journal</a:t>
            </a:r>
            <a:r>
              <a:rPr lang="en-GB" dirty="0"/>
              <a:t>, </a:t>
            </a:r>
            <a:r>
              <a:rPr lang="en-GB" dirty="0">
                <a:solidFill>
                  <a:srgbClr val="00B0F0"/>
                </a:solidFill>
              </a:rPr>
              <a:t>Trauma, Violence, &amp; Abuse</a:t>
            </a:r>
            <a:r>
              <a:rPr lang="en-GB" dirty="0"/>
              <a:t>)</a:t>
            </a:r>
          </a:p>
          <a:p>
            <a:r>
              <a:rPr lang="en-GB" dirty="0"/>
              <a:t>Special method journals (</a:t>
            </a:r>
            <a:r>
              <a:rPr lang="en-GB" dirty="0">
                <a:solidFill>
                  <a:srgbClr val="FFC000"/>
                </a:solidFill>
              </a:rPr>
              <a:t>Journal of Quantitative Criminology</a:t>
            </a:r>
            <a:r>
              <a:rPr lang="en-GB" dirty="0"/>
              <a:t>, </a:t>
            </a:r>
            <a:r>
              <a:rPr lang="en-GB" dirty="0">
                <a:solidFill>
                  <a:schemeClr val="accent6"/>
                </a:solidFill>
              </a:rPr>
              <a:t>Journal of Experimental Criminology</a:t>
            </a:r>
            <a:r>
              <a:rPr lang="en-GB" dirty="0"/>
              <a:t>,  </a:t>
            </a:r>
            <a:r>
              <a:rPr lang="en-GB" dirty="0">
                <a:solidFill>
                  <a:srgbClr val="FF0000"/>
                </a:solidFill>
              </a:rPr>
              <a:t>Theoretical Criminology</a:t>
            </a:r>
            <a:r>
              <a:rPr lang="en-GB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188213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5A6093-21CC-44F5-B715-860C1C40D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Selecting a journal: Society membership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ED16561-EE75-48E5-9947-FE6490CBE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647884" cy="4351338"/>
          </a:xfrm>
        </p:spPr>
        <p:txBody>
          <a:bodyPr>
            <a:normAutofit/>
          </a:bodyPr>
          <a:lstStyle/>
          <a:p>
            <a:r>
              <a:rPr lang="en-GB" sz="2400" dirty="0"/>
              <a:t>European Journal of Criminology (</a:t>
            </a:r>
            <a:r>
              <a:rPr lang="en-GB" sz="2400" dirty="0">
                <a:solidFill>
                  <a:schemeClr val="accent1"/>
                </a:solidFill>
              </a:rPr>
              <a:t>European Society of Criminology</a:t>
            </a:r>
            <a:r>
              <a:rPr lang="en-GB" sz="2400" dirty="0"/>
              <a:t>)</a:t>
            </a:r>
          </a:p>
          <a:p>
            <a:r>
              <a:rPr lang="en-GB" sz="2400" dirty="0"/>
              <a:t>British Journal of Criminology (</a:t>
            </a:r>
            <a:r>
              <a:rPr lang="en-GB" sz="2400" dirty="0">
                <a:solidFill>
                  <a:schemeClr val="accent1"/>
                </a:solidFill>
              </a:rPr>
              <a:t>British Society of Criminology</a:t>
            </a:r>
            <a:r>
              <a:rPr lang="en-GB" sz="2400" dirty="0"/>
              <a:t>)</a:t>
            </a:r>
          </a:p>
          <a:p>
            <a:r>
              <a:rPr lang="en-GB" sz="2400" dirty="0"/>
              <a:t>Criminology &amp; Criminal Justice (</a:t>
            </a:r>
            <a:r>
              <a:rPr lang="en-GB" sz="2400" dirty="0">
                <a:solidFill>
                  <a:schemeClr val="accent1"/>
                </a:solidFill>
              </a:rPr>
              <a:t>British Society of Criminology</a:t>
            </a:r>
            <a:r>
              <a:rPr lang="en-GB" sz="2400" dirty="0"/>
              <a:t>)</a:t>
            </a:r>
          </a:p>
          <a:p>
            <a:r>
              <a:rPr lang="en-GB" sz="2400" dirty="0"/>
              <a:t>Criminology (</a:t>
            </a:r>
            <a:r>
              <a:rPr lang="en-GB" sz="2400" dirty="0">
                <a:solidFill>
                  <a:schemeClr val="accent1"/>
                </a:solidFill>
              </a:rPr>
              <a:t>American Society of Criminology</a:t>
            </a:r>
            <a:r>
              <a:rPr lang="en-GB" sz="2400" dirty="0"/>
              <a:t>)</a:t>
            </a:r>
          </a:p>
          <a:p>
            <a:r>
              <a:rPr lang="en-GB" sz="2400" dirty="0"/>
              <a:t>Criminology and Public Policy (</a:t>
            </a:r>
            <a:r>
              <a:rPr lang="en-GB" sz="2400" dirty="0">
                <a:solidFill>
                  <a:schemeClr val="accent1"/>
                </a:solidFill>
              </a:rPr>
              <a:t>American Society of Criminology</a:t>
            </a:r>
            <a:r>
              <a:rPr lang="en-GB" sz="2400" dirty="0"/>
              <a:t>)</a:t>
            </a:r>
          </a:p>
          <a:p>
            <a:r>
              <a:rPr lang="en-GB" sz="2400" dirty="0"/>
              <a:t>Justice Quarterly (</a:t>
            </a:r>
            <a:r>
              <a:rPr lang="en-US" sz="2400" dirty="0">
                <a:solidFill>
                  <a:schemeClr val="accent1"/>
                </a:solidFill>
              </a:rPr>
              <a:t>Academy of Criminal Justice Sciences</a:t>
            </a:r>
            <a:r>
              <a:rPr lang="en-US" sz="2400" dirty="0"/>
              <a:t>)</a:t>
            </a:r>
            <a:r>
              <a:rPr lang="en-GB" sz="2400" dirty="0"/>
              <a:t> </a:t>
            </a:r>
          </a:p>
          <a:p>
            <a:r>
              <a:rPr lang="en-GB" sz="2400" dirty="0" err="1"/>
              <a:t>Tijdschrift</a:t>
            </a:r>
            <a:r>
              <a:rPr lang="en-GB" sz="2400" dirty="0"/>
              <a:t> </a:t>
            </a:r>
            <a:r>
              <a:rPr lang="en-GB" sz="2400" dirty="0" err="1"/>
              <a:t>voor</a:t>
            </a:r>
            <a:r>
              <a:rPr lang="en-GB" sz="2400" dirty="0"/>
              <a:t> </a:t>
            </a:r>
            <a:r>
              <a:rPr lang="en-GB" sz="2400" dirty="0" err="1"/>
              <a:t>Criminologie</a:t>
            </a:r>
            <a:r>
              <a:rPr lang="en-GB" sz="2400" dirty="0"/>
              <a:t> (</a:t>
            </a:r>
            <a:r>
              <a:rPr lang="en-GB" sz="2400" dirty="0" err="1">
                <a:solidFill>
                  <a:schemeClr val="accent1"/>
                </a:solidFill>
              </a:rPr>
              <a:t>Nederlandse</a:t>
            </a:r>
            <a:r>
              <a:rPr lang="en-GB" sz="2400" dirty="0">
                <a:solidFill>
                  <a:schemeClr val="accent1"/>
                </a:solidFill>
              </a:rPr>
              <a:t> </a:t>
            </a:r>
            <a:r>
              <a:rPr lang="en-GB" sz="2400" dirty="0" err="1">
                <a:solidFill>
                  <a:schemeClr val="accent1"/>
                </a:solidFill>
              </a:rPr>
              <a:t>Vereniging</a:t>
            </a:r>
            <a:r>
              <a:rPr lang="en-GB" sz="2400" dirty="0">
                <a:solidFill>
                  <a:schemeClr val="accent1"/>
                </a:solidFill>
              </a:rPr>
              <a:t> </a:t>
            </a:r>
            <a:r>
              <a:rPr lang="en-GB" sz="2400" dirty="0" err="1">
                <a:solidFill>
                  <a:schemeClr val="accent1"/>
                </a:solidFill>
              </a:rPr>
              <a:t>voor</a:t>
            </a:r>
            <a:r>
              <a:rPr lang="en-GB" sz="2400" dirty="0">
                <a:solidFill>
                  <a:schemeClr val="accent1"/>
                </a:solidFill>
              </a:rPr>
              <a:t> </a:t>
            </a:r>
            <a:r>
              <a:rPr lang="en-GB" sz="2400" dirty="0" err="1">
                <a:solidFill>
                  <a:schemeClr val="accent1"/>
                </a:solidFill>
              </a:rPr>
              <a:t>Criminologie</a:t>
            </a:r>
            <a:r>
              <a:rPr lang="en-GB" sz="2400" dirty="0"/>
              <a:t>)</a:t>
            </a:r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9B016C95-AD86-4817-89E1-11A45A7B7D09}"/>
              </a:ext>
            </a:extLst>
          </p:cNvPr>
          <p:cNvSpPr/>
          <p:nvPr/>
        </p:nvSpPr>
        <p:spPr>
          <a:xfrm>
            <a:off x="9905981" y="681037"/>
            <a:ext cx="1705916" cy="4031873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nl-NL" sz="256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>
                    <a:alpha val="50000"/>
                  </a:srgbClr>
                </a:solidFill>
                <a:effectLst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6063048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5A6093-21CC-44F5-B715-860C1C40D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Selecting a journal: Your </a:t>
            </a:r>
            <a:r>
              <a:rPr lang="en-GB" dirty="0" err="1"/>
              <a:t>favorite</a:t>
            </a:r>
            <a:r>
              <a:rPr lang="en-GB" dirty="0"/>
              <a:t> references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ED16561-EE75-48E5-9947-FE6490CBE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35510"/>
            <a:ext cx="5257800" cy="2244930"/>
          </a:xfrm>
        </p:spPr>
        <p:txBody>
          <a:bodyPr>
            <a:normAutofit/>
          </a:bodyPr>
          <a:lstStyle/>
          <a:p>
            <a:r>
              <a:rPr lang="en-GB" dirty="0"/>
              <a:t>Frequency table of references</a:t>
            </a:r>
          </a:p>
          <a:p>
            <a:r>
              <a:rPr lang="en-GB" dirty="0"/>
              <a:t>Which journals appear often?</a:t>
            </a:r>
          </a:p>
          <a:p>
            <a:r>
              <a:rPr lang="en-GB" dirty="0"/>
              <a:t>Likely appropriate for your paper</a:t>
            </a:r>
          </a:p>
        </p:txBody>
      </p:sp>
      <p:graphicFrame>
        <p:nvGraphicFramePr>
          <p:cNvPr id="6" name="Tabel 5">
            <a:extLst>
              <a:ext uri="{FF2B5EF4-FFF2-40B4-BE49-F238E27FC236}">
                <a16:creationId xmlns:a16="http://schemas.microsoft.com/office/drawing/2014/main" id="{537CC079-0586-4692-A325-F28241536E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0024271"/>
              </p:ext>
            </p:extLst>
          </p:nvPr>
        </p:nvGraphicFramePr>
        <p:xfrm>
          <a:off x="6764594" y="2135510"/>
          <a:ext cx="466049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21276">
                  <a:extLst>
                    <a:ext uri="{9D8B030D-6E8A-4147-A177-3AD203B41FA5}">
                      <a16:colId xmlns:a16="http://schemas.microsoft.com/office/drawing/2014/main" val="1742830865"/>
                    </a:ext>
                  </a:extLst>
                </a:gridCol>
                <a:gridCol w="1039214">
                  <a:extLst>
                    <a:ext uri="{9D8B030D-6E8A-4147-A177-3AD203B41FA5}">
                      <a16:colId xmlns:a16="http://schemas.microsoft.com/office/drawing/2014/main" val="10796184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Journal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Citations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3699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Policing: An International Journal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9300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Crime and Delinquency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1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Police Quarterly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1430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82297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2274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5A6093-21CC-44F5-B715-860C1C40D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Selecting a journal: Practical issues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ED16561-EE75-48E5-9947-FE6490CBE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215433"/>
          </a:xfrm>
        </p:spPr>
        <p:txBody>
          <a:bodyPr/>
          <a:lstStyle/>
          <a:p>
            <a:r>
              <a:rPr lang="en-GB" dirty="0"/>
              <a:t>Maximum word count</a:t>
            </a:r>
          </a:p>
          <a:p>
            <a:r>
              <a:rPr lang="en-GB" dirty="0"/>
              <a:t>Maximum number of tables / figures</a:t>
            </a:r>
          </a:p>
          <a:p>
            <a:r>
              <a:rPr lang="en-GB" dirty="0"/>
              <a:t>Average duration of review procedure</a:t>
            </a:r>
          </a:p>
          <a:p>
            <a:r>
              <a:rPr lang="en-GB" dirty="0"/>
              <a:t>Journal </a:t>
            </a:r>
            <a:r>
              <a:rPr lang="en-GB" i="1" dirty="0"/>
              <a:t>special issue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D28A8DD8-A632-45B1-89CF-4BDAD0F017D7}"/>
              </a:ext>
            </a:extLst>
          </p:cNvPr>
          <p:cNvSpPr txBox="1"/>
          <p:nvPr/>
        </p:nvSpPr>
        <p:spPr>
          <a:xfrm>
            <a:off x="953729" y="4562168"/>
            <a:ext cx="8701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Find manuscript requirements under “submission guidelines” or “author instructions”</a:t>
            </a:r>
          </a:p>
        </p:txBody>
      </p:sp>
    </p:spTree>
    <p:extLst>
      <p:ext uri="{BB962C8B-B14F-4D97-AF65-F5344CB8AC3E}">
        <p14:creationId xmlns:p14="http://schemas.microsoft.com/office/powerpoint/2010/main" val="24567550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5A6093-21CC-44F5-B715-860C1C40D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Selecting a journal: Open access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ED16561-EE75-48E5-9947-FE6490CBE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273413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dirty="0">
                <a:solidFill>
                  <a:schemeClr val="tx2"/>
                </a:solidFill>
              </a:rPr>
              <a:t>Three types</a:t>
            </a:r>
          </a:p>
          <a:p>
            <a:r>
              <a:rPr lang="en-GB" dirty="0"/>
              <a:t>Limited access: Access is for paid subscribers only</a:t>
            </a:r>
          </a:p>
          <a:p>
            <a:r>
              <a:rPr lang="en-GB" dirty="0"/>
              <a:t>Hybrid journals: Authors can pay for open access</a:t>
            </a:r>
          </a:p>
          <a:p>
            <a:r>
              <a:rPr lang="en-GB" dirty="0"/>
              <a:t>Open access journals: all articles are open access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Advantages</a:t>
            </a:r>
          </a:p>
          <a:p>
            <a:r>
              <a:rPr lang="en-GB" dirty="0"/>
              <a:t>Democratic values and ethics</a:t>
            </a:r>
          </a:p>
          <a:p>
            <a:r>
              <a:rPr lang="en-GB" dirty="0"/>
              <a:t>Potentially more readers</a:t>
            </a:r>
          </a:p>
          <a:p>
            <a:r>
              <a:rPr lang="en-GB" dirty="0"/>
              <a:t>Comply with research funders’ requirements</a:t>
            </a:r>
          </a:p>
          <a:p>
            <a:pPr marL="0" indent="0">
              <a:buNone/>
            </a:pPr>
            <a:r>
              <a:rPr lang="en-GB" dirty="0">
                <a:solidFill>
                  <a:srgbClr val="FF0000"/>
                </a:solidFill>
              </a:rPr>
              <a:t>Disadvantages</a:t>
            </a:r>
          </a:p>
          <a:p>
            <a:r>
              <a:rPr lang="en-GB" dirty="0"/>
              <a:t>Access is free for readers, but authors pay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541FC8E1-FAEE-4B21-9A43-2F5088D4DF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227" y="3731087"/>
            <a:ext cx="2857500" cy="1600200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5B42AC94-DB80-497C-876A-2FF74D9FD6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1106" y="2169755"/>
            <a:ext cx="3092186" cy="1082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1555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5A6093-21CC-44F5-B715-860C1C40D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Selecting a journal: Open access (costs)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ED16561-EE75-48E5-9947-FE6490CBE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solidFill>
                  <a:schemeClr val="accent1"/>
                </a:solidFill>
              </a:rPr>
              <a:t>Hybrid</a:t>
            </a:r>
          </a:p>
          <a:p>
            <a:r>
              <a:rPr lang="en-GB" dirty="0"/>
              <a:t>Criminology (Wiley): € </a:t>
            </a:r>
            <a:r>
              <a:rPr lang="en-GB" dirty="0">
                <a:solidFill>
                  <a:srgbClr val="FF0000"/>
                </a:solidFill>
              </a:rPr>
              <a:t>2,830</a:t>
            </a:r>
          </a:p>
          <a:p>
            <a:r>
              <a:rPr lang="en-GB" dirty="0"/>
              <a:t>Journal of Research in Crime and Delinquency (Sage) € </a:t>
            </a:r>
            <a:r>
              <a:rPr lang="en-GB" dirty="0">
                <a:solidFill>
                  <a:srgbClr val="FF0000"/>
                </a:solidFill>
              </a:rPr>
              <a:t>3,211</a:t>
            </a:r>
          </a:p>
          <a:p>
            <a:r>
              <a:rPr lang="en-GB" dirty="0"/>
              <a:t>Justice Quarterly (Taylor &amp; Francis) € </a:t>
            </a:r>
            <a:r>
              <a:rPr lang="en-GB" dirty="0">
                <a:solidFill>
                  <a:srgbClr val="FF0000"/>
                </a:solidFill>
              </a:rPr>
              <a:t>3,840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>
                <a:solidFill>
                  <a:schemeClr val="accent1"/>
                </a:solidFill>
              </a:rPr>
              <a:t>Open access</a:t>
            </a:r>
          </a:p>
          <a:p>
            <a:r>
              <a:rPr lang="en-GB" dirty="0"/>
              <a:t>Crime science (Springer) € </a:t>
            </a:r>
            <a:r>
              <a:rPr lang="en-GB" dirty="0">
                <a:solidFill>
                  <a:srgbClr val="FF0000"/>
                </a:solidFill>
              </a:rPr>
              <a:t>3,840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  <p:pic>
        <p:nvPicPr>
          <p:cNvPr id="7" name="Graphic 6" descr="Spaarvarken">
            <a:extLst>
              <a:ext uri="{FF2B5EF4-FFF2-40B4-BE49-F238E27FC236}">
                <a16:creationId xmlns:a16="http://schemas.microsoft.com/office/drawing/2014/main" id="{7B40039F-5537-417C-B61E-8426D47EF2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40992" y="4001294"/>
            <a:ext cx="2131143" cy="2131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4682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5A6093-21CC-44F5-B715-860C1C40D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Selecting a journal: Green open access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ED16561-EE75-48E5-9947-FE6490CBE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/>
              <a:t>You publish your paper without open access (behind a pay-wall)</a:t>
            </a:r>
          </a:p>
          <a:p>
            <a:r>
              <a:rPr lang="en-GB" dirty="0"/>
              <a:t>But you share a </a:t>
            </a:r>
            <a:r>
              <a:rPr lang="en-GB" i="1" dirty="0" err="1">
                <a:solidFill>
                  <a:schemeClr val="accent1">
                    <a:lumMod val="75000"/>
                  </a:schemeClr>
                </a:solidFill>
              </a:rPr>
              <a:t>postprint</a:t>
            </a:r>
            <a:r>
              <a:rPr lang="en-GB" i="1" dirty="0"/>
              <a:t> = accepted author manuscripts, (AAM), pre-proof</a:t>
            </a:r>
            <a:r>
              <a:rPr lang="en-GB" dirty="0"/>
              <a:t> or </a:t>
            </a:r>
            <a:r>
              <a:rPr lang="en-GB" i="1" dirty="0"/>
              <a:t>author’s original version</a:t>
            </a:r>
            <a:r>
              <a:rPr lang="en-GB" dirty="0"/>
              <a:t> </a:t>
            </a:r>
          </a:p>
          <a:p>
            <a:r>
              <a:rPr lang="en-GB" dirty="0"/>
              <a:t>Typically, the MS-Word version accepted by the Editor</a:t>
            </a:r>
          </a:p>
          <a:p>
            <a:r>
              <a:rPr lang="en-GB" dirty="0"/>
              <a:t>Upload to public repository (e.g. Open Science Foundation </a:t>
            </a:r>
            <a:r>
              <a:rPr lang="en-GB" dirty="0">
                <a:hlinkClick r:id="rId2"/>
              </a:rPr>
              <a:t>https://osf.io</a:t>
            </a:r>
            <a:r>
              <a:rPr lang="en-GB" dirty="0"/>
              <a:t> ) </a:t>
            </a:r>
          </a:p>
          <a:p>
            <a:r>
              <a:rPr lang="en-GB" i="1" dirty="0"/>
              <a:t>Note that a </a:t>
            </a:r>
            <a:r>
              <a:rPr lang="en-GB" i="1" dirty="0">
                <a:solidFill>
                  <a:schemeClr val="accent1">
                    <a:lumMod val="75000"/>
                  </a:schemeClr>
                </a:solidFill>
              </a:rPr>
              <a:t>preprint</a:t>
            </a:r>
            <a:r>
              <a:rPr lang="en-GB" dirty="0"/>
              <a:t> is something completely different (more later)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Advantage</a:t>
            </a:r>
          </a:p>
          <a:p>
            <a:r>
              <a:rPr lang="en-GB" dirty="0"/>
              <a:t>Open access, but no costs involved for authors</a:t>
            </a:r>
          </a:p>
          <a:p>
            <a:pPr marL="0" indent="0">
              <a:buNone/>
            </a:pPr>
            <a:r>
              <a:rPr lang="en-GB" dirty="0">
                <a:solidFill>
                  <a:srgbClr val="FF0000"/>
                </a:solidFill>
              </a:rPr>
              <a:t>Disadvantages</a:t>
            </a:r>
          </a:p>
          <a:p>
            <a:r>
              <a:rPr lang="en-GB" dirty="0"/>
              <a:t>Not the final format (e.g. not same page numbering)</a:t>
            </a:r>
          </a:p>
          <a:p>
            <a:r>
              <a:rPr lang="en-GB" dirty="0"/>
              <a:t>Possibly more difficult to find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98934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869161"/>
            <a:ext cx="9108504" cy="1470025"/>
          </a:xfrm>
        </p:spPr>
        <p:txBody>
          <a:bodyPr>
            <a:noAutofit/>
          </a:bodyPr>
          <a:lstStyle/>
          <a:p>
            <a:r>
              <a:rPr lang="nl-NL">
                <a:solidFill>
                  <a:schemeClr val="bg1"/>
                </a:solidFill>
              </a:rPr>
              <a:t>Publishing research papers</a:t>
            </a:r>
            <a:endParaRPr lang="nl-N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98695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 err="1"/>
              <a:t>Preregistration</a:t>
            </a:r>
            <a:r>
              <a:rPr lang="nl-NL" dirty="0"/>
              <a:t>, preprint, postprint</a:t>
            </a:r>
          </a:p>
        </p:txBody>
      </p:sp>
      <p:pic>
        <p:nvPicPr>
          <p:cNvPr id="4" name="Picture 2" descr="https://upload.wikimedia.org/wikipedia/commons/thumb/3/32/Preprint_postprint_published.svg/800px-Preprint_postprint_published.svg.png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65958" y="2226469"/>
            <a:ext cx="2859587" cy="3263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nl-NL" dirty="0" err="1"/>
              <a:t>preregistration</a:t>
            </a:r>
            <a:r>
              <a:rPr lang="nl-NL" dirty="0"/>
              <a:t>: </a:t>
            </a:r>
            <a:r>
              <a:rPr lang="nl-NL" dirty="0" err="1"/>
              <a:t>published</a:t>
            </a:r>
            <a:r>
              <a:rPr lang="nl-NL" dirty="0"/>
              <a:t> </a:t>
            </a:r>
            <a:r>
              <a:rPr lang="nl-NL" dirty="0" err="1"/>
              <a:t>before</a:t>
            </a:r>
            <a:r>
              <a:rPr lang="nl-NL" dirty="0"/>
              <a:t> you do </a:t>
            </a:r>
            <a:r>
              <a:rPr lang="nl-NL" dirty="0" err="1"/>
              <a:t>the</a:t>
            </a:r>
            <a:r>
              <a:rPr lang="nl-NL" dirty="0"/>
              <a:t> research</a:t>
            </a:r>
          </a:p>
          <a:p>
            <a:r>
              <a:rPr lang="nl-NL" dirty="0"/>
              <a:t>preprint: </a:t>
            </a:r>
            <a:r>
              <a:rPr lang="nl-NL" dirty="0" err="1"/>
              <a:t>published</a:t>
            </a:r>
            <a:r>
              <a:rPr lang="nl-NL" dirty="0"/>
              <a:t> </a:t>
            </a:r>
            <a:r>
              <a:rPr lang="nl-NL" dirty="0" err="1"/>
              <a:t>after</a:t>
            </a:r>
            <a:r>
              <a:rPr lang="nl-NL" dirty="0"/>
              <a:t> you do </a:t>
            </a:r>
            <a:r>
              <a:rPr lang="nl-NL" dirty="0" err="1"/>
              <a:t>the</a:t>
            </a:r>
            <a:r>
              <a:rPr lang="nl-NL" dirty="0"/>
              <a:t> research, </a:t>
            </a:r>
            <a:r>
              <a:rPr lang="nl-NL" dirty="0" err="1"/>
              <a:t>before</a:t>
            </a:r>
            <a:r>
              <a:rPr lang="nl-NL" dirty="0"/>
              <a:t> peer-review</a:t>
            </a:r>
          </a:p>
          <a:p>
            <a:r>
              <a:rPr lang="nl-NL" dirty="0"/>
              <a:t>Postprint: </a:t>
            </a:r>
            <a:r>
              <a:rPr lang="nl-NL" dirty="0" err="1"/>
              <a:t>published</a:t>
            </a:r>
            <a:r>
              <a:rPr lang="nl-NL" dirty="0"/>
              <a:t> </a:t>
            </a:r>
            <a:r>
              <a:rPr lang="nl-NL" dirty="0" err="1"/>
              <a:t>after</a:t>
            </a:r>
            <a:r>
              <a:rPr lang="nl-NL" dirty="0"/>
              <a:t> peer-review (</a:t>
            </a:r>
            <a:r>
              <a:rPr lang="nl-NL" dirty="0" err="1"/>
              <a:t>accepted</a:t>
            </a:r>
            <a:r>
              <a:rPr lang="nl-NL" dirty="0"/>
              <a:t>), </a:t>
            </a:r>
            <a:r>
              <a:rPr lang="nl-NL" dirty="0" err="1"/>
              <a:t>not</a:t>
            </a:r>
            <a:r>
              <a:rPr lang="nl-NL" dirty="0"/>
              <a:t> copy-</a:t>
            </a:r>
            <a:r>
              <a:rPr lang="nl-NL" dirty="0" err="1"/>
              <a:t>edited</a:t>
            </a:r>
            <a:endParaRPr lang="nl-NL" dirty="0"/>
          </a:p>
          <a:p>
            <a:r>
              <a:rPr lang="nl-NL" dirty="0" err="1"/>
              <a:t>Published</a:t>
            </a:r>
            <a:r>
              <a:rPr lang="nl-NL" dirty="0"/>
              <a:t>: </a:t>
            </a:r>
            <a:r>
              <a:rPr lang="nl-NL" dirty="0" err="1"/>
              <a:t>published</a:t>
            </a:r>
            <a:r>
              <a:rPr lang="nl-NL" dirty="0"/>
              <a:t> </a:t>
            </a:r>
            <a:r>
              <a:rPr lang="nl-NL" dirty="0" err="1"/>
              <a:t>after</a:t>
            </a:r>
            <a:r>
              <a:rPr lang="nl-NL" dirty="0"/>
              <a:t> peer-review (</a:t>
            </a:r>
            <a:r>
              <a:rPr lang="nl-NL" dirty="0" err="1"/>
              <a:t>accepted</a:t>
            </a:r>
            <a:r>
              <a:rPr lang="nl-NL" dirty="0"/>
              <a:t>), copy-</a:t>
            </a:r>
            <a:r>
              <a:rPr lang="nl-NL" dirty="0" err="1"/>
              <a:t>edited</a:t>
            </a:r>
            <a:r>
              <a:rPr lang="nl-NL" dirty="0"/>
              <a:t>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534A0-0B24-4C0B-9DAA-2D16DC69DB55}" type="slidenum">
              <a:rPr lang="nl-NL" smtClean="0"/>
              <a:t>20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726911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 err="1"/>
              <a:t>Where</a:t>
            </a:r>
            <a:r>
              <a:rPr lang="nl-NL" dirty="0"/>
              <a:t> </a:t>
            </a:r>
            <a:r>
              <a:rPr lang="nl-NL" dirty="0" err="1"/>
              <a:t>can</a:t>
            </a:r>
            <a:r>
              <a:rPr lang="nl-NL" dirty="0"/>
              <a:t> I </a:t>
            </a:r>
            <a:r>
              <a:rPr lang="nl-NL" dirty="0" err="1"/>
              <a:t>find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upload preprints?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nl-NL" dirty="0">
                <a:hlinkClick r:id="rId2"/>
              </a:rPr>
              <a:t>List of preprint </a:t>
            </a:r>
            <a:r>
              <a:rPr lang="nl-NL" dirty="0" err="1">
                <a:hlinkClick r:id="rId2"/>
              </a:rPr>
              <a:t>repositories</a:t>
            </a:r>
            <a:endParaRPr lang="nl-NL" dirty="0"/>
          </a:p>
          <a:p>
            <a:pPr lvl="1"/>
            <a:r>
              <a:rPr lang="nl-NL" dirty="0" err="1"/>
              <a:t>Multidisciplinary</a:t>
            </a:r>
            <a:r>
              <a:rPr lang="nl-NL" dirty="0"/>
              <a:t>: </a:t>
            </a:r>
            <a:r>
              <a:rPr lang="nl-NL" dirty="0">
                <a:hlinkClick r:id="rId3"/>
              </a:rPr>
              <a:t>OSF Preprints</a:t>
            </a:r>
            <a:endParaRPr lang="nl-NL" dirty="0"/>
          </a:p>
          <a:p>
            <a:pPr lvl="1"/>
            <a:r>
              <a:rPr lang="nl-NL" dirty="0" err="1"/>
              <a:t>Social</a:t>
            </a:r>
            <a:r>
              <a:rPr lang="nl-NL" dirty="0"/>
              <a:t> Sciences: </a:t>
            </a:r>
            <a:r>
              <a:rPr lang="nl-NL" dirty="0">
                <a:hlinkClick r:id="rId4"/>
              </a:rPr>
              <a:t>SocArXiv</a:t>
            </a:r>
            <a:endParaRPr lang="nl-NL" dirty="0"/>
          </a:p>
          <a:p>
            <a:pPr lvl="1"/>
            <a:r>
              <a:rPr lang="nl-NL" dirty="0"/>
              <a:t>Discipline </a:t>
            </a:r>
            <a:r>
              <a:rPr lang="nl-NL" dirty="0" err="1"/>
              <a:t>specific</a:t>
            </a:r>
            <a:r>
              <a:rPr lang="nl-NL" dirty="0"/>
              <a:t>: </a:t>
            </a:r>
            <a:r>
              <a:rPr lang="nl-NL" dirty="0">
                <a:hlinkClick r:id="rId5"/>
              </a:rPr>
              <a:t>CrimRxiv</a:t>
            </a:r>
            <a:r>
              <a:rPr lang="nl-NL" dirty="0"/>
              <a:t>, </a:t>
            </a:r>
            <a:r>
              <a:rPr lang="nl-NL" dirty="0">
                <a:hlinkClick r:id="rId6"/>
              </a:rPr>
              <a:t>PsyArXiv</a:t>
            </a:r>
            <a:endParaRPr lang="nl-NL" dirty="0"/>
          </a:p>
          <a:p>
            <a:r>
              <a:rPr lang="nl-NL" dirty="0" err="1"/>
              <a:t>Institutional</a:t>
            </a:r>
            <a:r>
              <a:rPr lang="nl-NL" dirty="0"/>
              <a:t> </a:t>
            </a:r>
            <a:r>
              <a:rPr lang="nl-NL" dirty="0" err="1"/>
              <a:t>repositories</a:t>
            </a:r>
            <a:r>
              <a:rPr lang="nl-NL" dirty="0"/>
              <a:t> (</a:t>
            </a:r>
            <a:r>
              <a:rPr lang="nl-NL" dirty="0">
                <a:hlinkClick r:id="rId7"/>
              </a:rPr>
              <a:t>NSCR</a:t>
            </a:r>
            <a:r>
              <a:rPr lang="nl-NL" dirty="0"/>
              <a:t>)</a:t>
            </a:r>
          </a:p>
          <a:p>
            <a:r>
              <a:rPr lang="nl-NL" dirty="0"/>
              <a:t>Personal websites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nl-NL" dirty="0"/>
              <a:t>Depends on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publisher’s</a:t>
            </a:r>
            <a:r>
              <a:rPr lang="nl-NL" dirty="0"/>
              <a:t> Copyright</a:t>
            </a:r>
          </a:p>
          <a:p>
            <a:r>
              <a:rPr lang="nl-NL" dirty="0" err="1"/>
              <a:t>Find</a:t>
            </a:r>
            <a:r>
              <a:rPr lang="nl-NL" dirty="0"/>
              <a:t> out </a:t>
            </a:r>
            <a:r>
              <a:rPr lang="nl-NL" dirty="0" err="1"/>
              <a:t>publisher</a:t>
            </a:r>
            <a:r>
              <a:rPr lang="nl-NL" dirty="0"/>
              <a:t> Copyrights in </a:t>
            </a:r>
            <a:r>
              <a:rPr lang="nl-NL" dirty="0">
                <a:hlinkClick r:id="rId8"/>
              </a:rPr>
              <a:t>Sherpa Romeo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534A0-0B24-4C0B-9DAA-2D16DC69DB55}" type="slidenum">
              <a:rPr lang="nl-NL" smtClean="0"/>
              <a:t>21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95367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 err="1"/>
              <a:t>What</a:t>
            </a:r>
            <a:r>
              <a:rPr lang="nl-NL" dirty="0"/>
              <a:t> are </a:t>
            </a:r>
            <a:r>
              <a:rPr lang="nl-NL" dirty="0" err="1"/>
              <a:t>the</a:t>
            </a:r>
            <a:r>
              <a:rPr lang="nl-NL" dirty="0"/>
              <a:t> pros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cons</a:t>
            </a:r>
            <a:r>
              <a:rPr lang="nl-NL" dirty="0"/>
              <a:t> </a:t>
            </a:r>
            <a:r>
              <a:rPr lang="nl-NL" dirty="0" err="1"/>
              <a:t>about</a:t>
            </a:r>
            <a:r>
              <a:rPr lang="nl-NL" dirty="0"/>
              <a:t> </a:t>
            </a:r>
            <a:r>
              <a:rPr lang="nl-NL" dirty="0" err="1"/>
              <a:t>preprinting</a:t>
            </a:r>
            <a:r>
              <a:rPr lang="nl-NL" dirty="0"/>
              <a:t> </a:t>
            </a:r>
            <a:r>
              <a:rPr lang="nl-NL" dirty="0" err="1"/>
              <a:t>my</a:t>
            </a:r>
            <a:r>
              <a:rPr lang="nl-NL" dirty="0"/>
              <a:t> </a:t>
            </a:r>
            <a:r>
              <a:rPr lang="nl-NL" dirty="0" err="1"/>
              <a:t>work</a:t>
            </a:r>
            <a:r>
              <a:rPr lang="nl-NL" dirty="0"/>
              <a:t>? (</a:t>
            </a:r>
            <a:r>
              <a:rPr lang="nl-NL" dirty="0" err="1"/>
              <a:t>individual</a:t>
            </a:r>
            <a:r>
              <a:rPr lang="nl-NL" dirty="0"/>
              <a:t> </a:t>
            </a:r>
            <a:r>
              <a:rPr lang="nl-NL" dirty="0" err="1"/>
              <a:t>vs</a:t>
            </a:r>
            <a:r>
              <a:rPr lang="nl-NL" dirty="0"/>
              <a:t> </a:t>
            </a:r>
            <a:r>
              <a:rPr lang="nl-NL" dirty="0" err="1"/>
              <a:t>collective</a:t>
            </a:r>
            <a:r>
              <a:rPr lang="nl-NL" dirty="0"/>
              <a:t>)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152650" y="2226469"/>
          <a:ext cx="7886700" cy="2331720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3943350">
                  <a:extLst>
                    <a:ext uri="{9D8B030D-6E8A-4147-A177-3AD203B41FA5}">
                      <a16:colId xmlns:a16="http://schemas.microsoft.com/office/drawing/2014/main" val="1444867872"/>
                    </a:ext>
                  </a:extLst>
                </a:gridCol>
                <a:gridCol w="3943350">
                  <a:extLst>
                    <a:ext uri="{9D8B030D-6E8A-4147-A177-3AD203B41FA5}">
                      <a16:colId xmlns:a16="http://schemas.microsoft.com/office/drawing/2014/main" val="2709535618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r>
                        <a:rPr lang="nl-NL" sz="1400" dirty="0"/>
                        <a:t>Pros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nl-NL" sz="1400" dirty="0" err="1"/>
                        <a:t>Cons</a:t>
                      </a:r>
                      <a:endParaRPr lang="nl-NL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333689705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r>
                        <a:rPr lang="nl-NL" sz="1400" dirty="0"/>
                        <a:t>Priority of </a:t>
                      </a:r>
                      <a:r>
                        <a:rPr lang="nl-NL" sz="1400" dirty="0" err="1"/>
                        <a:t>discovery</a:t>
                      </a:r>
                      <a:r>
                        <a:rPr lang="nl-NL" sz="1400" dirty="0"/>
                        <a:t> </a:t>
                      </a:r>
                      <a:r>
                        <a:rPr lang="en-US" sz="1400" dirty="0"/>
                        <a:t>(e.g., first to propose a theory)</a:t>
                      </a:r>
                      <a:endParaRPr lang="nl-NL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dirty="0"/>
                        <a:t>More</a:t>
                      </a:r>
                      <a:r>
                        <a:rPr lang="nl-NL" sz="1400" baseline="0" dirty="0"/>
                        <a:t> </a:t>
                      </a:r>
                      <a:r>
                        <a:rPr lang="nl-NL" sz="1400" baseline="0" dirty="0" err="1"/>
                        <a:t>likely</a:t>
                      </a:r>
                      <a:r>
                        <a:rPr lang="nl-NL" sz="1400" baseline="0" dirty="0"/>
                        <a:t> </a:t>
                      </a:r>
                      <a:r>
                        <a:rPr lang="nl-NL" sz="1400" baseline="0" dirty="0" err="1"/>
                        <a:t>to</a:t>
                      </a:r>
                      <a:r>
                        <a:rPr lang="nl-NL" sz="1400" baseline="0" dirty="0"/>
                        <a:t> </a:t>
                      </a:r>
                      <a:r>
                        <a:rPr lang="nl-NL" sz="1400" baseline="0" dirty="0" err="1"/>
                        <a:t>be</a:t>
                      </a:r>
                      <a:r>
                        <a:rPr lang="nl-NL" sz="1400" baseline="0" dirty="0"/>
                        <a:t> </a:t>
                      </a:r>
                      <a:r>
                        <a:rPr lang="nl-NL" sz="1400" baseline="0" dirty="0" err="1"/>
                        <a:t>biased</a:t>
                      </a:r>
                      <a:r>
                        <a:rPr lang="nl-NL" sz="1400" baseline="0" dirty="0"/>
                        <a:t>: preprints are </a:t>
                      </a:r>
                      <a:r>
                        <a:rPr lang="nl-NL" sz="1400" baseline="0" dirty="0" err="1"/>
                        <a:t>not</a:t>
                      </a:r>
                      <a:r>
                        <a:rPr lang="nl-NL" sz="1400" baseline="0" dirty="0"/>
                        <a:t> </a:t>
                      </a:r>
                      <a:r>
                        <a:rPr lang="nl-NL" sz="1400" baseline="0" dirty="0" err="1"/>
                        <a:t>necessarily</a:t>
                      </a:r>
                      <a:r>
                        <a:rPr lang="nl-NL" sz="1400" baseline="0" dirty="0"/>
                        <a:t> peer-</a:t>
                      </a:r>
                      <a:r>
                        <a:rPr lang="nl-NL" sz="1400" baseline="0" dirty="0" err="1"/>
                        <a:t>reviewed</a:t>
                      </a:r>
                      <a:endParaRPr lang="nl-NL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911551171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r>
                        <a:rPr lang="nl-NL" sz="1400" dirty="0"/>
                        <a:t>Speeds up </a:t>
                      </a:r>
                      <a:r>
                        <a:rPr lang="nl-NL" sz="1400" dirty="0" err="1"/>
                        <a:t>the</a:t>
                      </a:r>
                      <a:r>
                        <a:rPr lang="nl-NL" sz="1400" dirty="0"/>
                        <a:t> </a:t>
                      </a:r>
                      <a:r>
                        <a:rPr lang="nl-NL" sz="1400" dirty="0" err="1"/>
                        <a:t>scientific</a:t>
                      </a:r>
                      <a:r>
                        <a:rPr lang="nl-NL" sz="1400" baseline="0" dirty="0"/>
                        <a:t> </a:t>
                      </a:r>
                      <a:r>
                        <a:rPr lang="nl-NL" sz="1400" baseline="0" dirty="0" err="1"/>
                        <a:t>process</a:t>
                      </a:r>
                      <a:r>
                        <a:rPr lang="nl-NL" sz="1400" baseline="0" dirty="0"/>
                        <a:t> (e.g., COVID-19 research)</a:t>
                      </a:r>
                      <a:endParaRPr lang="nl-NL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dirty="0"/>
                        <a:t>Undermines blind peer-review (e.g., </a:t>
                      </a:r>
                      <a:r>
                        <a:rPr lang="nl-NL" sz="1400" dirty="0" err="1"/>
                        <a:t>reviewers</a:t>
                      </a:r>
                      <a:r>
                        <a:rPr lang="nl-NL" sz="1400" baseline="0" dirty="0"/>
                        <a:t> </a:t>
                      </a:r>
                      <a:r>
                        <a:rPr lang="nl-NL" sz="1400" baseline="0" dirty="0" err="1"/>
                        <a:t>might</a:t>
                      </a:r>
                      <a:r>
                        <a:rPr lang="nl-NL" sz="1400" baseline="0" dirty="0"/>
                        <a:t> </a:t>
                      </a:r>
                      <a:r>
                        <a:rPr lang="nl-NL" sz="1400" baseline="0" dirty="0" err="1"/>
                        <a:t>know</a:t>
                      </a:r>
                      <a:r>
                        <a:rPr lang="nl-NL" sz="1400" baseline="0" dirty="0"/>
                        <a:t> </a:t>
                      </a:r>
                      <a:r>
                        <a:rPr lang="nl-NL" sz="1400" baseline="0" dirty="0" err="1"/>
                        <a:t>who</a:t>
                      </a:r>
                      <a:r>
                        <a:rPr lang="nl-NL" sz="1400" baseline="0" dirty="0"/>
                        <a:t> </a:t>
                      </a:r>
                      <a:r>
                        <a:rPr lang="nl-NL" sz="1400" baseline="0" dirty="0" err="1"/>
                        <a:t>the</a:t>
                      </a:r>
                      <a:r>
                        <a:rPr lang="nl-NL" sz="1400" baseline="0" dirty="0"/>
                        <a:t> </a:t>
                      </a:r>
                      <a:r>
                        <a:rPr lang="nl-NL" sz="1400" baseline="0" dirty="0" err="1"/>
                        <a:t>authors</a:t>
                      </a:r>
                      <a:r>
                        <a:rPr lang="nl-NL" sz="1400" baseline="0" dirty="0"/>
                        <a:t> are)</a:t>
                      </a:r>
                      <a:endParaRPr lang="nl-NL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884569645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r>
                        <a:rPr lang="nl-NL" sz="1400" dirty="0"/>
                        <a:t>Invites </a:t>
                      </a:r>
                      <a:r>
                        <a:rPr lang="nl-NL" sz="1400" dirty="0" err="1"/>
                        <a:t>scrutiny</a:t>
                      </a:r>
                      <a:r>
                        <a:rPr lang="nl-NL" sz="1400" dirty="0"/>
                        <a:t>:</a:t>
                      </a:r>
                      <a:r>
                        <a:rPr lang="nl-NL" sz="1400" baseline="0" dirty="0"/>
                        <a:t> </a:t>
                      </a:r>
                      <a:r>
                        <a:rPr lang="nl-NL" sz="1400" baseline="0" dirty="0" err="1"/>
                        <a:t>anyone</a:t>
                      </a:r>
                      <a:r>
                        <a:rPr lang="nl-NL" sz="1400" baseline="0" dirty="0"/>
                        <a:t> </a:t>
                      </a:r>
                      <a:r>
                        <a:rPr lang="nl-NL" sz="1400" baseline="0" dirty="0" err="1"/>
                        <a:t>can</a:t>
                      </a:r>
                      <a:r>
                        <a:rPr lang="nl-NL" sz="1400" baseline="0" dirty="0"/>
                        <a:t> review </a:t>
                      </a:r>
                      <a:r>
                        <a:rPr lang="nl-NL" sz="1400" baseline="0" dirty="0" err="1"/>
                        <a:t>it</a:t>
                      </a:r>
                      <a:r>
                        <a:rPr lang="nl-NL" sz="1400" baseline="0" dirty="0"/>
                        <a:t> </a:t>
                      </a:r>
                      <a:r>
                        <a:rPr lang="nl-NL" sz="1400" baseline="0" dirty="0" err="1"/>
                        <a:t>before</a:t>
                      </a:r>
                      <a:r>
                        <a:rPr lang="nl-NL" sz="1400" baseline="0" dirty="0"/>
                        <a:t> </a:t>
                      </a:r>
                      <a:r>
                        <a:rPr lang="nl-NL" sz="1400" baseline="0" dirty="0" err="1"/>
                        <a:t>acceptance</a:t>
                      </a:r>
                      <a:endParaRPr lang="nl-NL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dirty="0"/>
                        <a:t>My </a:t>
                      </a:r>
                      <a:r>
                        <a:rPr lang="nl-NL" sz="1400" dirty="0" err="1"/>
                        <a:t>ideas</a:t>
                      </a:r>
                      <a:r>
                        <a:rPr lang="nl-NL" sz="1400" dirty="0"/>
                        <a:t> </a:t>
                      </a:r>
                      <a:r>
                        <a:rPr lang="nl-NL" sz="1400" dirty="0" err="1"/>
                        <a:t>may</a:t>
                      </a:r>
                      <a:r>
                        <a:rPr lang="nl-NL" sz="1400" dirty="0"/>
                        <a:t> get </a:t>
                      </a:r>
                      <a:r>
                        <a:rPr lang="nl-NL" sz="1400" dirty="0" err="1"/>
                        <a:t>scooped</a:t>
                      </a:r>
                      <a:endParaRPr lang="nl-NL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70174524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nl-NL" sz="1400" dirty="0" err="1"/>
                        <a:t>Tears</a:t>
                      </a:r>
                      <a:r>
                        <a:rPr lang="nl-NL" sz="1400" dirty="0"/>
                        <a:t> down </a:t>
                      </a:r>
                      <a:r>
                        <a:rPr lang="nl-NL" sz="1400" dirty="0" err="1"/>
                        <a:t>paywalls</a:t>
                      </a:r>
                      <a:r>
                        <a:rPr lang="nl-NL" sz="1400" dirty="0"/>
                        <a:t> (preprints</a:t>
                      </a:r>
                      <a:r>
                        <a:rPr lang="nl-NL" sz="1400" baseline="0" dirty="0"/>
                        <a:t> are OA)</a:t>
                      </a:r>
                      <a:endParaRPr lang="nl-NL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dirty="0" err="1"/>
                        <a:t>Some</a:t>
                      </a:r>
                      <a:r>
                        <a:rPr lang="nl-NL" sz="1400" dirty="0"/>
                        <a:t> </a:t>
                      </a:r>
                      <a:r>
                        <a:rPr lang="nl-NL" sz="1400" dirty="0" err="1"/>
                        <a:t>journals</a:t>
                      </a:r>
                      <a:r>
                        <a:rPr lang="nl-NL" sz="1400" dirty="0"/>
                        <a:t> view</a:t>
                      </a:r>
                      <a:r>
                        <a:rPr lang="nl-NL" sz="1400" baseline="0" dirty="0"/>
                        <a:t> preprints </a:t>
                      </a:r>
                      <a:r>
                        <a:rPr lang="nl-NL" sz="1400" baseline="0" dirty="0" err="1"/>
                        <a:t>negatively</a:t>
                      </a:r>
                      <a:endParaRPr lang="nl-NL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519774564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nl-NL" sz="1400" dirty="0" err="1"/>
                        <a:t>Gets</a:t>
                      </a:r>
                      <a:r>
                        <a:rPr lang="nl-NL" sz="1400" dirty="0"/>
                        <a:t> more exposure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dirty="0"/>
                        <a:t>The contents </a:t>
                      </a:r>
                      <a:r>
                        <a:rPr lang="nl-NL" sz="1400" dirty="0" err="1"/>
                        <a:t>might</a:t>
                      </a:r>
                      <a:r>
                        <a:rPr lang="nl-NL" sz="1400" dirty="0"/>
                        <a:t> change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9970455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152650" y="4602242"/>
            <a:ext cx="7886700" cy="1131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350" b="1" dirty="0" err="1"/>
              <a:t>References</a:t>
            </a:r>
            <a:endParaRPr lang="nl-NL" sz="1350" b="1" dirty="0"/>
          </a:p>
          <a:p>
            <a:r>
              <a:rPr lang="en-US" sz="1350" dirty="0"/>
              <a:t>Jacques, S. (2020). Utility of Making Your Preprints Open Access. </a:t>
            </a:r>
            <a:r>
              <a:rPr lang="en-US" sz="1350" i="1" dirty="0"/>
              <a:t>Criminology Open.</a:t>
            </a:r>
            <a:r>
              <a:rPr lang="en-US" sz="1350" dirty="0"/>
              <a:t> </a:t>
            </a:r>
            <a:r>
              <a:rPr lang="en-US" sz="1350" dirty="0">
                <a:hlinkClick r:id="rId2"/>
              </a:rPr>
              <a:t>https://doi.org/10.21428/b7013076.bece5ba5</a:t>
            </a:r>
            <a:endParaRPr lang="en-US" sz="1350" dirty="0"/>
          </a:p>
          <a:p>
            <a:r>
              <a:rPr lang="en-US" sz="1350" dirty="0"/>
              <a:t>Wheeler, A. P. (2019). Why I publish preprints. </a:t>
            </a:r>
            <a:r>
              <a:rPr lang="en-US" sz="1350" i="1" dirty="0"/>
              <a:t>Andrew P. Wheeler blog.</a:t>
            </a:r>
            <a:r>
              <a:rPr lang="en-US" sz="1350" dirty="0"/>
              <a:t> Retrieved from: </a:t>
            </a:r>
            <a:r>
              <a:rPr lang="en-US" sz="1350" dirty="0">
                <a:hlinkClick r:id="rId3"/>
              </a:rPr>
              <a:t>https://andrewpwheeler.com/2019/05/30/why-i-publish-preprints/</a:t>
            </a:r>
            <a:endParaRPr lang="nl-NL" sz="135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534A0-0B24-4C0B-9DAA-2D16DC69DB55}" type="slidenum">
              <a:rPr lang="nl-NL" smtClean="0"/>
              <a:t>22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713074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E99D46-4CFD-4DD9-A41B-1C2601DF7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Suggested guide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57984E5-5E9C-4232-8916-9238086500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7026" y="5493389"/>
            <a:ext cx="9957619" cy="5079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dirty="0"/>
              <a:t>https://authorservices.taylorandfrancis.com/publishing-your-research/choosing-a-journal/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10E49BB8-1B79-4580-BC3F-234E06A44D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4827" y="571526"/>
            <a:ext cx="3157890" cy="4473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3318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Submitting a paper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690688"/>
            <a:ext cx="5119255" cy="4525963"/>
          </a:xfrm>
        </p:spPr>
        <p:txBody>
          <a:bodyPr>
            <a:normAutofit fontScale="92500" lnSpcReduction="20000"/>
          </a:bodyPr>
          <a:lstStyle/>
          <a:p>
            <a:r>
              <a:rPr lang="nl-NL" dirty="0"/>
              <a:t>Wat does </a:t>
            </a:r>
            <a:r>
              <a:rPr lang="nl-NL" dirty="0" err="1"/>
              <a:t>an</a:t>
            </a:r>
            <a:r>
              <a:rPr lang="nl-NL" dirty="0"/>
              <a:t> Editor do?</a:t>
            </a:r>
          </a:p>
          <a:p>
            <a:r>
              <a:rPr lang="nl-NL" dirty="0"/>
              <a:t>Manuscript processing system (e.g. </a:t>
            </a:r>
            <a:r>
              <a:rPr lang="nl-NL" i="1" dirty="0"/>
              <a:t>Editorial Manager</a:t>
            </a:r>
            <a:r>
              <a:rPr lang="nl-NL" dirty="0"/>
              <a:t>, </a:t>
            </a:r>
            <a:r>
              <a:rPr lang="nl-NL" i="1" dirty="0" err="1"/>
              <a:t>ScholarOne</a:t>
            </a:r>
            <a:r>
              <a:rPr lang="nl-NL" dirty="0"/>
              <a:t>)</a:t>
            </a:r>
          </a:p>
          <a:p>
            <a:r>
              <a:rPr lang="nl-NL" dirty="0"/>
              <a:t>Cover letter</a:t>
            </a:r>
          </a:p>
          <a:p>
            <a:r>
              <a:rPr lang="nl-NL" dirty="0" err="1"/>
              <a:t>Requirements</a:t>
            </a:r>
            <a:endParaRPr lang="nl-NL" dirty="0"/>
          </a:p>
          <a:p>
            <a:r>
              <a:rPr lang="nl-NL" dirty="0" err="1"/>
              <a:t>Title</a:t>
            </a:r>
            <a:endParaRPr lang="nl-NL" dirty="0"/>
          </a:p>
          <a:p>
            <a:r>
              <a:rPr lang="nl-NL" dirty="0"/>
              <a:t>Abstract</a:t>
            </a:r>
          </a:p>
          <a:p>
            <a:r>
              <a:rPr lang="nl-NL" dirty="0" err="1"/>
              <a:t>References</a:t>
            </a:r>
            <a:r>
              <a:rPr lang="nl-NL" dirty="0"/>
              <a:t> (</a:t>
            </a:r>
            <a:r>
              <a:rPr lang="nl-NL" dirty="0" err="1"/>
              <a:t>Endnote</a:t>
            </a:r>
            <a:r>
              <a:rPr lang="nl-NL" dirty="0"/>
              <a:t>, </a:t>
            </a:r>
            <a:r>
              <a:rPr lang="nl-NL" dirty="0" err="1"/>
              <a:t>Zotero</a:t>
            </a:r>
            <a:r>
              <a:rPr lang="nl-NL" dirty="0"/>
              <a:t>)</a:t>
            </a:r>
          </a:p>
          <a:p>
            <a:r>
              <a:rPr lang="nl-NL" dirty="0" err="1"/>
              <a:t>Acknowledgement</a:t>
            </a:r>
            <a:endParaRPr lang="nl-NL" dirty="0"/>
          </a:p>
          <a:p>
            <a:r>
              <a:rPr lang="nl-NL" dirty="0" err="1"/>
              <a:t>Biographic</a:t>
            </a:r>
            <a:r>
              <a:rPr lang="nl-NL" dirty="0"/>
              <a:t> </a:t>
            </a:r>
            <a:r>
              <a:rPr lang="nl-NL" dirty="0" err="1"/>
              <a:t>note</a:t>
            </a:r>
            <a:endParaRPr lang="nl-NL" dirty="0"/>
          </a:p>
          <a:p>
            <a:r>
              <a:rPr lang="nl-NL" dirty="0" err="1"/>
              <a:t>Waiting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a response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700808"/>
            <a:ext cx="4104456" cy="4788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6693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Submitting</a:t>
            </a:r>
            <a:r>
              <a:rPr lang="nl-NL" dirty="0"/>
              <a:t> a paper: The Editor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690688"/>
            <a:ext cx="7391401" cy="4525963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nl-NL" dirty="0" err="1"/>
              <a:t>Coordinates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processing of your paper </a:t>
            </a:r>
          </a:p>
          <a:p>
            <a:pPr marL="514350" indent="-514350">
              <a:buFont typeface="+mj-lt"/>
              <a:buAutoNum type="arabicPeriod"/>
            </a:pPr>
            <a:r>
              <a:rPr lang="nl-NL" dirty="0"/>
              <a:t>Triage: scans paper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suitability</a:t>
            </a:r>
            <a:r>
              <a:rPr lang="nl-NL" dirty="0"/>
              <a:t> / </a:t>
            </a:r>
            <a:r>
              <a:rPr lang="nl-NL" dirty="0" err="1"/>
              <a:t>quality</a:t>
            </a:r>
            <a:endParaRPr lang="nl-NL" dirty="0"/>
          </a:p>
          <a:p>
            <a:pPr marL="514350" indent="-514350">
              <a:buFont typeface="+mj-lt"/>
              <a:buAutoNum type="arabicPeriod"/>
            </a:pPr>
            <a:r>
              <a:rPr lang="nl-NL" dirty="0"/>
              <a:t>Reviews </a:t>
            </a:r>
            <a:r>
              <a:rPr lang="nl-NL" dirty="0" err="1"/>
              <a:t>the</a:t>
            </a:r>
            <a:r>
              <a:rPr lang="nl-NL" dirty="0"/>
              <a:t> paper (</a:t>
            </a:r>
            <a:r>
              <a:rPr lang="nl-NL" dirty="0" err="1"/>
              <a:t>usually</a:t>
            </a:r>
            <a:r>
              <a:rPr lang="nl-NL" dirty="0"/>
              <a:t> </a:t>
            </a:r>
            <a:r>
              <a:rPr lang="nl-NL" dirty="0" err="1"/>
              <a:t>superficially</a:t>
            </a:r>
            <a:r>
              <a:rPr lang="nl-NL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nl-NL" dirty="0" err="1"/>
              <a:t>Searches</a:t>
            </a:r>
            <a:r>
              <a:rPr lang="nl-NL" dirty="0"/>
              <a:t> and invites </a:t>
            </a:r>
            <a:r>
              <a:rPr lang="nl-NL" dirty="0" err="1"/>
              <a:t>reviewers</a:t>
            </a:r>
            <a:r>
              <a:rPr lang="nl-NL" dirty="0"/>
              <a:t> and </a:t>
            </a:r>
            <a:r>
              <a:rPr lang="nl-NL" dirty="0" err="1"/>
              <a:t>sends</a:t>
            </a:r>
            <a:r>
              <a:rPr lang="nl-NL" dirty="0"/>
              <a:t> your paper out </a:t>
            </a:r>
            <a:r>
              <a:rPr lang="nl-NL" dirty="0" err="1"/>
              <a:t>for</a:t>
            </a:r>
            <a:r>
              <a:rPr lang="nl-NL" dirty="0"/>
              <a:t> review</a:t>
            </a:r>
          </a:p>
          <a:p>
            <a:pPr marL="514350" indent="-514350">
              <a:buFont typeface="+mj-lt"/>
              <a:buAutoNum type="arabicPeriod"/>
            </a:pPr>
            <a:r>
              <a:rPr lang="nl-NL" dirty="0"/>
              <a:t>Reads and </a:t>
            </a:r>
            <a:r>
              <a:rPr lang="nl-NL" dirty="0" err="1"/>
              <a:t>synthesizes</a:t>
            </a:r>
            <a:r>
              <a:rPr lang="nl-NL" dirty="0"/>
              <a:t> reviews</a:t>
            </a:r>
          </a:p>
          <a:p>
            <a:pPr marL="514350" indent="-514350">
              <a:buFont typeface="+mj-lt"/>
              <a:buAutoNum type="arabicPeriod"/>
            </a:pPr>
            <a:r>
              <a:rPr lang="nl-NL" dirty="0" err="1"/>
              <a:t>Makes</a:t>
            </a:r>
            <a:r>
              <a:rPr lang="nl-NL" dirty="0"/>
              <a:t> a </a:t>
            </a:r>
            <a:r>
              <a:rPr lang="nl-NL" dirty="0" err="1"/>
              <a:t>decision</a:t>
            </a:r>
            <a:endParaRPr lang="nl-NL" dirty="0"/>
          </a:p>
          <a:p>
            <a:pPr marL="514350" indent="-514350">
              <a:buFont typeface="+mj-lt"/>
              <a:buAutoNum type="arabicPeriod"/>
            </a:pPr>
            <a:r>
              <a:rPr lang="nl-NL" dirty="0"/>
              <a:t>(</a:t>
            </a:r>
            <a:r>
              <a:rPr lang="nl-NL" dirty="0" err="1"/>
              <a:t>repeats</a:t>
            </a:r>
            <a:r>
              <a:rPr lang="nl-NL" dirty="0"/>
              <a:t>  steps 4-6 in case of </a:t>
            </a:r>
            <a:r>
              <a:rPr lang="nl-NL" dirty="0" err="1"/>
              <a:t>revision</a:t>
            </a:r>
            <a:r>
              <a:rPr lang="nl-NL" dirty="0"/>
              <a:t>)</a:t>
            </a:r>
          </a:p>
          <a:p>
            <a:pPr marL="0" indent="0">
              <a:buNone/>
            </a:pPr>
            <a:r>
              <a:rPr lang="nl-NL" dirty="0"/>
              <a:t>The editor is </a:t>
            </a:r>
            <a:r>
              <a:rPr lang="nl-NL" dirty="0" err="1"/>
              <a:t>usually</a:t>
            </a:r>
            <a:r>
              <a:rPr lang="nl-NL" dirty="0"/>
              <a:t> </a:t>
            </a:r>
            <a:r>
              <a:rPr lang="nl-NL" dirty="0" err="1"/>
              <a:t>assisted</a:t>
            </a:r>
            <a:r>
              <a:rPr lang="nl-NL" dirty="0"/>
              <a:t> by </a:t>
            </a:r>
            <a:r>
              <a:rPr lang="nl-NL" dirty="0" err="1"/>
              <a:t>an</a:t>
            </a:r>
            <a:r>
              <a:rPr lang="nl-NL" dirty="0"/>
              <a:t> editorial </a:t>
            </a:r>
            <a:r>
              <a:rPr lang="nl-NL" dirty="0" err="1"/>
              <a:t>assistant</a:t>
            </a:r>
            <a:r>
              <a:rPr lang="nl-NL" dirty="0"/>
              <a:t> (a person) and a manuscript processing system (software)</a:t>
            </a:r>
          </a:p>
        </p:txBody>
      </p:sp>
    </p:spTree>
    <p:extLst>
      <p:ext uri="{BB962C8B-B14F-4D97-AF65-F5344CB8AC3E}">
        <p14:creationId xmlns:p14="http://schemas.microsoft.com/office/powerpoint/2010/main" val="26101461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Submitting</a:t>
            </a:r>
            <a:r>
              <a:rPr lang="nl-NL" dirty="0"/>
              <a:t>: Manuscript processing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690689"/>
            <a:ext cx="6541656" cy="4211348"/>
          </a:xfrm>
        </p:spPr>
        <p:txBody>
          <a:bodyPr>
            <a:normAutofit fontScale="70000" lnSpcReduction="20000"/>
          </a:bodyPr>
          <a:lstStyle/>
          <a:p>
            <a:r>
              <a:rPr lang="nl-NL" i="1" dirty="0" err="1"/>
              <a:t>ScholarOne</a:t>
            </a:r>
            <a:r>
              <a:rPr lang="nl-NL" dirty="0"/>
              <a:t>, </a:t>
            </a:r>
            <a:r>
              <a:rPr lang="nl-NL" i="1" dirty="0"/>
              <a:t>Editorial Manager</a:t>
            </a:r>
          </a:p>
          <a:p>
            <a:r>
              <a:rPr lang="nl-NL" dirty="0" err="1"/>
              <a:t>What</a:t>
            </a:r>
            <a:r>
              <a:rPr lang="nl-NL" dirty="0"/>
              <a:t> do they look like?</a:t>
            </a:r>
          </a:p>
          <a:p>
            <a:r>
              <a:rPr lang="nl-NL" dirty="0" err="1"/>
              <a:t>What</a:t>
            </a:r>
            <a:r>
              <a:rPr lang="nl-NL" dirty="0"/>
              <a:t> do they want from you?</a:t>
            </a:r>
          </a:p>
          <a:p>
            <a:pPr lvl="1"/>
            <a:r>
              <a:rPr lang="nl-NL" dirty="0" err="1"/>
              <a:t>Title</a:t>
            </a:r>
            <a:endParaRPr lang="nl-NL" dirty="0"/>
          </a:p>
          <a:p>
            <a:pPr lvl="1"/>
            <a:r>
              <a:rPr lang="nl-NL" dirty="0"/>
              <a:t>Abstract and </a:t>
            </a:r>
            <a:r>
              <a:rPr lang="nl-NL" dirty="0" err="1"/>
              <a:t>keywords</a:t>
            </a:r>
            <a:endParaRPr lang="nl-NL" dirty="0"/>
          </a:p>
          <a:p>
            <a:pPr lvl="1"/>
            <a:r>
              <a:rPr lang="nl-NL" dirty="0"/>
              <a:t>Manuscript</a:t>
            </a:r>
          </a:p>
          <a:p>
            <a:pPr lvl="1"/>
            <a:r>
              <a:rPr lang="nl-NL" dirty="0"/>
              <a:t>Cover letter</a:t>
            </a:r>
          </a:p>
          <a:p>
            <a:pPr lvl="1"/>
            <a:r>
              <a:rPr lang="nl-NL" dirty="0" err="1"/>
              <a:t>Figures</a:t>
            </a:r>
            <a:r>
              <a:rPr lang="nl-NL" dirty="0"/>
              <a:t> and </a:t>
            </a:r>
            <a:r>
              <a:rPr lang="nl-NL" dirty="0" err="1"/>
              <a:t>tables</a:t>
            </a:r>
            <a:endParaRPr lang="nl-NL" dirty="0"/>
          </a:p>
          <a:p>
            <a:pPr lvl="1"/>
            <a:r>
              <a:rPr lang="nl-NL" dirty="0" err="1"/>
              <a:t>Affiliations</a:t>
            </a:r>
            <a:r>
              <a:rPr lang="nl-NL" dirty="0"/>
              <a:t>, e-mail </a:t>
            </a:r>
            <a:r>
              <a:rPr lang="nl-NL" dirty="0" err="1"/>
              <a:t>addresses</a:t>
            </a:r>
            <a:r>
              <a:rPr lang="nl-NL" dirty="0"/>
              <a:t> and </a:t>
            </a:r>
            <a:r>
              <a:rPr lang="nl-NL" dirty="0" err="1"/>
              <a:t>ORCIDs</a:t>
            </a:r>
            <a:r>
              <a:rPr lang="nl-NL" dirty="0"/>
              <a:t> of </a:t>
            </a:r>
            <a:r>
              <a:rPr lang="nl-NL" dirty="0" err="1"/>
              <a:t>all</a:t>
            </a:r>
            <a:r>
              <a:rPr lang="nl-NL" dirty="0"/>
              <a:t> </a:t>
            </a:r>
            <a:r>
              <a:rPr lang="nl-NL" dirty="0" err="1"/>
              <a:t>authors</a:t>
            </a:r>
            <a:r>
              <a:rPr lang="nl-NL" dirty="0"/>
              <a:t> </a:t>
            </a:r>
          </a:p>
          <a:p>
            <a:pPr lvl="1"/>
            <a:r>
              <a:rPr lang="nl-NL" dirty="0"/>
              <a:t>Word, </a:t>
            </a:r>
            <a:r>
              <a:rPr lang="nl-NL" dirty="0" err="1"/>
              <a:t>tables</a:t>
            </a:r>
            <a:r>
              <a:rPr lang="nl-NL" dirty="0"/>
              <a:t> and </a:t>
            </a:r>
            <a:r>
              <a:rPr lang="nl-NL" dirty="0" err="1"/>
              <a:t>figure</a:t>
            </a:r>
            <a:r>
              <a:rPr lang="nl-NL" dirty="0"/>
              <a:t> </a:t>
            </a:r>
            <a:r>
              <a:rPr lang="nl-NL" dirty="0" err="1"/>
              <a:t>counts</a:t>
            </a:r>
            <a:endParaRPr lang="nl-NL" dirty="0"/>
          </a:p>
          <a:p>
            <a:pPr lvl="1"/>
            <a:r>
              <a:rPr lang="nl-NL" dirty="0" err="1"/>
              <a:t>Acknowledgement</a:t>
            </a:r>
            <a:endParaRPr lang="nl-NL" dirty="0"/>
          </a:p>
          <a:p>
            <a:pPr lvl="1"/>
            <a:r>
              <a:rPr lang="nl-NL" dirty="0"/>
              <a:t>Contact information </a:t>
            </a:r>
            <a:r>
              <a:rPr lang="nl-NL" dirty="0" err="1"/>
              <a:t>corresponding</a:t>
            </a:r>
            <a:r>
              <a:rPr lang="nl-NL" dirty="0"/>
              <a:t> </a:t>
            </a:r>
            <a:r>
              <a:rPr lang="nl-NL" dirty="0" err="1"/>
              <a:t>author</a:t>
            </a:r>
            <a:endParaRPr lang="nl-NL" dirty="0"/>
          </a:p>
          <a:p>
            <a:pPr lvl="1"/>
            <a:r>
              <a:rPr lang="nl-NL" dirty="0" err="1"/>
              <a:t>Biographic</a:t>
            </a:r>
            <a:r>
              <a:rPr lang="nl-NL" dirty="0"/>
              <a:t> </a:t>
            </a:r>
            <a:r>
              <a:rPr lang="nl-NL" dirty="0" err="1"/>
              <a:t>notes</a:t>
            </a:r>
            <a:r>
              <a:rPr lang="nl-NL" dirty="0"/>
              <a:t> </a:t>
            </a:r>
            <a:r>
              <a:rPr lang="nl-NL" dirty="0" err="1"/>
              <a:t>all</a:t>
            </a:r>
            <a:r>
              <a:rPr lang="nl-NL" dirty="0"/>
              <a:t> </a:t>
            </a:r>
            <a:r>
              <a:rPr lang="nl-NL" dirty="0" err="1"/>
              <a:t>authors</a:t>
            </a:r>
            <a:endParaRPr lang="nl-NL" dirty="0"/>
          </a:p>
          <a:p>
            <a:pPr lvl="1"/>
            <a:r>
              <a:rPr lang="nl-NL" dirty="0" err="1"/>
              <a:t>Ethics</a:t>
            </a:r>
            <a:r>
              <a:rPr lang="nl-NL" dirty="0"/>
              <a:t> statements</a:t>
            </a:r>
          </a:p>
          <a:p>
            <a:pPr lvl="1"/>
            <a:r>
              <a:rPr lang="nl-NL" dirty="0" err="1"/>
              <a:t>After</a:t>
            </a:r>
            <a:r>
              <a:rPr lang="nl-NL" dirty="0"/>
              <a:t> </a:t>
            </a:r>
            <a:r>
              <a:rPr lang="nl-NL" dirty="0" err="1"/>
              <a:t>acceptance</a:t>
            </a:r>
            <a:r>
              <a:rPr lang="nl-NL" dirty="0"/>
              <a:t>: Open access fee or copyright transfer contract</a:t>
            </a:r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EC127A5C-C7E6-4A2A-9FE8-C506ACBAF275}"/>
              </a:ext>
            </a:extLst>
          </p:cNvPr>
          <p:cNvSpPr txBox="1"/>
          <p:nvPr/>
        </p:nvSpPr>
        <p:spPr>
          <a:xfrm>
            <a:off x="988291" y="5902037"/>
            <a:ext cx="10270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/>
              <a:t>British Journal of Criminology</a:t>
            </a:r>
            <a:r>
              <a:rPr lang="en-GB" dirty="0"/>
              <a:t> is an exception</a:t>
            </a:r>
            <a:r>
              <a:rPr lang="en-GB" i="1" dirty="0"/>
              <a:t>: </a:t>
            </a:r>
            <a:r>
              <a:rPr lang="en-GB" dirty="0"/>
              <a:t>just e-mail your manuscript to the editorial office</a:t>
            </a:r>
          </a:p>
        </p:txBody>
      </p:sp>
    </p:spTree>
    <p:extLst>
      <p:ext uri="{BB962C8B-B14F-4D97-AF65-F5344CB8AC3E}">
        <p14:creationId xmlns:p14="http://schemas.microsoft.com/office/powerpoint/2010/main" val="4953733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>
            <a:extLst>
              <a:ext uri="{FF2B5EF4-FFF2-40B4-BE49-F238E27FC236}">
                <a16:creationId xmlns:a16="http://schemas.microsoft.com/office/drawing/2014/main" id="{1236F926-05C8-4555-BE62-A059E2B498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564" y="862649"/>
            <a:ext cx="11194871" cy="4780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5915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 err="1"/>
              <a:t>Submitting</a:t>
            </a:r>
            <a:r>
              <a:rPr lang="nl-NL" dirty="0"/>
              <a:t>: </a:t>
            </a:r>
            <a:r>
              <a:rPr lang="nl-NL" dirty="0" err="1"/>
              <a:t>Working</a:t>
            </a:r>
            <a:r>
              <a:rPr lang="nl-NL" dirty="0"/>
              <a:t>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reference</a:t>
            </a:r>
            <a:r>
              <a:rPr lang="nl-NL" dirty="0"/>
              <a:t>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8" y="1690688"/>
            <a:ext cx="7076769" cy="4525963"/>
          </a:xfrm>
        </p:spPr>
        <p:txBody>
          <a:bodyPr>
            <a:normAutofit/>
          </a:bodyPr>
          <a:lstStyle/>
          <a:p>
            <a:r>
              <a:rPr lang="nl-NL" dirty="0"/>
              <a:t>Reference software</a:t>
            </a:r>
          </a:p>
          <a:p>
            <a:pPr lvl="1"/>
            <a:r>
              <a:rPr lang="nl-NL" dirty="0" err="1"/>
              <a:t>Endnote</a:t>
            </a:r>
            <a:r>
              <a:rPr lang="nl-NL" dirty="0"/>
              <a:t> (</a:t>
            </a:r>
            <a:r>
              <a:rPr lang="nl-NL" dirty="0" err="1"/>
              <a:t>paid</a:t>
            </a:r>
            <a:r>
              <a:rPr lang="nl-NL" dirty="0"/>
              <a:t>)</a:t>
            </a:r>
          </a:p>
          <a:p>
            <a:pPr lvl="1"/>
            <a:r>
              <a:rPr lang="nl-NL" dirty="0" err="1"/>
              <a:t>Zotero</a:t>
            </a:r>
            <a:r>
              <a:rPr lang="nl-NL" dirty="0"/>
              <a:t> (free, open)</a:t>
            </a:r>
          </a:p>
          <a:p>
            <a:pPr lvl="1"/>
            <a:r>
              <a:rPr lang="nl-NL" dirty="0" err="1"/>
              <a:t>Mendeley</a:t>
            </a:r>
            <a:r>
              <a:rPr lang="nl-NL" dirty="0"/>
              <a:t> (free, </a:t>
            </a:r>
            <a:r>
              <a:rPr lang="nl-NL" dirty="0" err="1"/>
              <a:t>owned</a:t>
            </a:r>
            <a:r>
              <a:rPr lang="nl-NL" dirty="0"/>
              <a:t> by Elsevier)</a:t>
            </a:r>
          </a:p>
          <a:p>
            <a:r>
              <a:rPr lang="nl-NL" dirty="0"/>
              <a:t>Three </a:t>
            </a:r>
            <a:r>
              <a:rPr lang="nl-NL" dirty="0" err="1"/>
              <a:t>functions</a:t>
            </a:r>
            <a:endParaRPr lang="nl-NL" dirty="0"/>
          </a:p>
          <a:p>
            <a:pPr marL="971550" lvl="1" indent="-514350">
              <a:buFont typeface="+mj-lt"/>
              <a:buAutoNum type="arabicPeriod"/>
            </a:pPr>
            <a:r>
              <a:rPr lang="nl-NL" dirty="0"/>
              <a:t>Database of </a:t>
            </a:r>
            <a:r>
              <a:rPr lang="nl-NL" dirty="0" err="1"/>
              <a:t>literature</a:t>
            </a:r>
            <a:r>
              <a:rPr lang="nl-NL" dirty="0"/>
              <a:t> (incl. PDF)</a:t>
            </a:r>
          </a:p>
          <a:p>
            <a:pPr marL="971550" lvl="1" indent="-514350">
              <a:buFont typeface="+mj-lt"/>
              <a:buAutoNum type="arabicPeriod"/>
            </a:pPr>
            <a:r>
              <a:rPr lang="nl-NL" dirty="0"/>
              <a:t>Ensure </a:t>
            </a:r>
            <a:r>
              <a:rPr lang="nl-NL" dirty="0" err="1"/>
              <a:t>completeness</a:t>
            </a:r>
            <a:r>
              <a:rPr lang="nl-NL" dirty="0"/>
              <a:t> in </a:t>
            </a:r>
            <a:r>
              <a:rPr lang="nl-NL" dirty="0" err="1"/>
              <a:t>manuscripts</a:t>
            </a:r>
            <a:endParaRPr lang="nl-NL" dirty="0"/>
          </a:p>
          <a:p>
            <a:pPr marL="971550" lvl="1" indent="-514350">
              <a:buFont typeface="+mj-lt"/>
              <a:buAutoNum type="arabicPeriod"/>
            </a:pPr>
            <a:r>
              <a:rPr lang="nl-NL" dirty="0" err="1"/>
              <a:t>Adjustable</a:t>
            </a:r>
            <a:r>
              <a:rPr lang="nl-NL" dirty="0"/>
              <a:t> </a:t>
            </a:r>
            <a:r>
              <a:rPr lang="nl-NL" dirty="0" err="1"/>
              <a:t>reference</a:t>
            </a:r>
            <a:r>
              <a:rPr lang="nl-NL" dirty="0"/>
              <a:t> formats</a:t>
            </a:r>
          </a:p>
          <a:p>
            <a:r>
              <a:rPr lang="nl-NL" dirty="0"/>
              <a:t>Continue </a:t>
            </a:r>
            <a:r>
              <a:rPr lang="nl-NL" dirty="0" err="1"/>
              <a:t>using</a:t>
            </a:r>
            <a:r>
              <a:rPr lang="nl-NL" dirty="0"/>
              <a:t> </a:t>
            </a:r>
            <a:r>
              <a:rPr lang="nl-NL" dirty="0" err="1"/>
              <a:t>them</a:t>
            </a:r>
            <a:r>
              <a:rPr lang="nl-NL" dirty="0"/>
              <a:t> </a:t>
            </a:r>
            <a:r>
              <a:rPr lang="nl-NL" dirty="0" err="1"/>
              <a:t>throughout</a:t>
            </a:r>
            <a:endParaRPr lang="nl-NL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40752F05-104D-41DC-A121-F6A4AF0773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0968" y="1525997"/>
            <a:ext cx="2533650" cy="1800225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7FE225AC-A718-43FC-A665-A13FCA78CF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0968" y="3326222"/>
            <a:ext cx="3028950" cy="1514475"/>
          </a:xfrm>
          <a:prstGeom prst="rect">
            <a:avLst/>
          </a:prstGeom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D10841B4-5F19-4980-A097-1D2570ACDD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5226" y="4840697"/>
            <a:ext cx="1514476" cy="1514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1945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C04DB2-C4F7-4172-BA33-001AD4C6C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an ORCID (and why would you want one)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88DA585-71A9-44F2-AD28-80A5904AA7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Researcher and Contributor ID</a:t>
            </a:r>
            <a:endParaRPr lang="en-GB" dirty="0"/>
          </a:p>
          <a:p>
            <a:r>
              <a:rPr lang="en-GB" dirty="0"/>
              <a:t>16-digit number that uniquely identifies you as an author</a:t>
            </a:r>
          </a:p>
          <a:p>
            <a:r>
              <a:rPr lang="en-GB" dirty="0"/>
              <a:t>Looks like 0000-0002-3385-0883 (this is my ORCID)</a:t>
            </a:r>
          </a:p>
          <a:p>
            <a:r>
              <a:rPr lang="en-GB" dirty="0">
                <a:hlinkClick r:id="rId2"/>
              </a:rPr>
              <a:t>https://orcid.org/0000-0002-3385-0883</a:t>
            </a:r>
            <a:r>
              <a:rPr lang="en-GB" dirty="0"/>
              <a:t> is a link to that person’s ORCID information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6"/>
                </a:solidFill>
              </a:rPr>
              <a:t>Advantages</a:t>
            </a:r>
          </a:p>
          <a:p>
            <a:r>
              <a:rPr lang="en-GB" dirty="0"/>
              <a:t>No mistakes about who you are or if  you change your name</a:t>
            </a:r>
          </a:p>
          <a:p>
            <a:r>
              <a:rPr lang="en-GB" dirty="0"/>
              <a:t>People can find references to all your work in one place (and you do not have to do or pay anything for it)</a:t>
            </a:r>
          </a:p>
        </p:txBody>
      </p:sp>
    </p:spTree>
    <p:extLst>
      <p:ext uri="{BB962C8B-B14F-4D97-AF65-F5344CB8AC3E}">
        <p14:creationId xmlns:p14="http://schemas.microsoft.com/office/powerpoint/2010/main" val="467054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Afbeelding 8">
            <a:extLst>
              <a:ext uri="{FF2B5EF4-FFF2-40B4-BE49-F238E27FC236}">
                <a16:creationId xmlns:a16="http://schemas.microsoft.com/office/drawing/2014/main" id="{6A5FF085-9A09-4621-8E95-0166991B99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408" y="0"/>
            <a:ext cx="10281859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7FBA787C-B6E9-42F2-B32A-DA504B391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9630" y="5261590"/>
            <a:ext cx="7273413" cy="1325563"/>
          </a:xfrm>
        </p:spPr>
        <p:txBody>
          <a:bodyPr/>
          <a:lstStyle/>
          <a:p>
            <a:r>
              <a:rPr lang="en-GB" b="1" dirty="0">
                <a:solidFill>
                  <a:srgbClr val="FF0000"/>
                </a:solidFill>
              </a:rPr>
              <a:t>Publishing your research paper</a:t>
            </a:r>
          </a:p>
        </p:txBody>
      </p:sp>
    </p:spTree>
    <p:extLst>
      <p:ext uri="{BB962C8B-B14F-4D97-AF65-F5344CB8AC3E}">
        <p14:creationId xmlns:p14="http://schemas.microsoft.com/office/powerpoint/2010/main" val="7037951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>
            <a:extLst>
              <a:ext uri="{FF2B5EF4-FFF2-40B4-BE49-F238E27FC236}">
                <a16:creationId xmlns:a16="http://schemas.microsoft.com/office/drawing/2014/main" id="{E57B2500-E716-430E-A868-A7064D7F9B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8668" y="521915"/>
            <a:ext cx="1943100" cy="1828800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0E5F5A25-0613-4F15-B9E4-67255C2F97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8668" y="3429000"/>
            <a:ext cx="1943100" cy="1828800"/>
          </a:xfrm>
          <a:prstGeom prst="rect">
            <a:avLst/>
          </a:prstGeom>
        </p:spPr>
      </p:pic>
      <p:sp>
        <p:nvSpPr>
          <p:cNvPr id="6" name="Tekstvak 5">
            <a:extLst>
              <a:ext uri="{FF2B5EF4-FFF2-40B4-BE49-F238E27FC236}">
                <a16:creationId xmlns:a16="http://schemas.microsoft.com/office/drawing/2014/main" id="{6DF11A87-D6C9-4ECA-809E-5EEFBF8595FC}"/>
              </a:ext>
            </a:extLst>
          </p:cNvPr>
          <p:cNvSpPr txBox="1"/>
          <p:nvPr/>
        </p:nvSpPr>
        <p:spPr>
          <a:xfrm>
            <a:off x="9548668" y="2514661"/>
            <a:ext cx="2061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Prof. Arjan </a:t>
            </a:r>
            <a:r>
              <a:rPr lang="en-GB" dirty="0" err="1"/>
              <a:t>Blokland</a:t>
            </a:r>
            <a:endParaRPr lang="en-GB" dirty="0"/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5C629694-1A1F-4D5B-AF74-10A720AA2A9E}"/>
              </a:ext>
            </a:extLst>
          </p:cNvPr>
          <p:cNvSpPr txBox="1"/>
          <p:nvPr/>
        </p:nvSpPr>
        <p:spPr>
          <a:xfrm>
            <a:off x="9430327" y="5421746"/>
            <a:ext cx="2061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Prof. Arjan </a:t>
            </a:r>
            <a:r>
              <a:rPr lang="en-GB" dirty="0" err="1"/>
              <a:t>Blokland</a:t>
            </a:r>
            <a:endParaRPr lang="en-GB" dirty="0"/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F4AF2082-961B-4C16-A03B-A9DCBF69AA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6701959" cy="6858000"/>
          </a:xfrm>
          <a:prstGeom prst="rect">
            <a:avLst/>
          </a:prstGeom>
        </p:spPr>
      </p:pic>
      <p:cxnSp>
        <p:nvCxnSpPr>
          <p:cNvPr id="11" name="Rechte verbindingslijn met pijl 10">
            <a:extLst>
              <a:ext uri="{FF2B5EF4-FFF2-40B4-BE49-F238E27FC236}">
                <a16:creationId xmlns:a16="http://schemas.microsoft.com/office/drawing/2014/main" id="{7D24B991-FDD2-47C5-8A46-2B7D1AD5FCF5}"/>
              </a:ext>
            </a:extLst>
          </p:cNvPr>
          <p:cNvCxnSpPr/>
          <p:nvPr/>
        </p:nvCxnSpPr>
        <p:spPr>
          <a:xfrm>
            <a:off x="5818909" y="2115127"/>
            <a:ext cx="3611418" cy="2161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Rechte verbindingslijn met pijl 12">
            <a:extLst>
              <a:ext uri="{FF2B5EF4-FFF2-40B4-BE49-F238E27FC236}">
                <a16:creationId xmlns:a16="http://schemas.microsoft.com/office/drawing/2014/main" id="{7D3E98AF-DD23-468A-BBFC-85653BD949E0}"/>
              </a:ext>
            </a:extLst>
          </p:cNvPr>
          <p:cNvCxnSpPr/>
          <p:nvPr/>
        </p:nvCxnSpPr>
        <p:spPr>
          <a:xfrm>
            <a:off x="6096000" y="3158836"/>
            <a:ext cx="3205018" cy="1265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Rechte verbindingslijn met pijl 14">
            <a:extLst>
              <a:ext uri="{FF2B5EF4-FFF2-40B4-BE49-F238E27FC236}">
                <a16:creationId xmlns:a16="http://schemas.microsoft.com/office/drawing/2014/main" id="{FF18AACB-B8EC-42B9-9CBD-01E30E464CE8}"/>
              </a:ext>
            </a:extLst>
          </p:cNvPr>
          <p:cNvCxnSpPr/>
          <p:nvPr/>
        </p:nvCxnSpPr>
        <p:spPr>
          <a:xfrm flipV="1">
            <a:off x="6299200" y="1533236"/>
            <a:ext cx="3048000" cy="2683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Rechte verbindingslijn met pijl 16">
            <a:extLst>
              <a:ext uri="{FF2B5EF4-FFF2-40B4-BE49-F238E27FC236}">
                <a16:creationId xmlns:a16="http://schemas.microsoft.com/office/drawing/2014/main" id="{B3F68DA8-2007-44D4-A01E-EBC3FE2FFFC7}"/>
              </a:ext>
            </a:extLst>
          </p:cNvPr>
          <p:cNvCxnSpPr/>
          <p:nvPr/>
        </p:nvCxnSpPr>
        <p:spPr>
          <a:xfrm flipV="1">
            <a:off x="6096000" y="1791855"/>
            <a:ext cx="3323359" cy="3676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Rechte verbindingslijn met pijl 18">
            <a:extLst>
              <a:ext uri="{FF2B5EF4-FFF2-40B4-BE49-F238E27FC236}">
                <a16:creationId xmlns:a16="http://schemas.microsoft.com/office/drawing/2014/main" id="{A7D4EF53-5C98-4DFC-9518-7398AB0C0548}"/>
              </a:ext>
            </a:extLst>
          </p:cNvPr>
          <p:cNvCxnSpPr/>
          <p:nvPr/>
        </p:nvCxnSpPr>
        <p:spPr>
          <a:xfrm flipV="1">
            <a:off x="6234545" y="2115127"/>
            <a:ext cx="3112655" cy="4359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81837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 err="1"/>
              <a:t>Possible</a:t>
            </a:r>
            <a:r>
              <a:rPr lang="nl-NL" dirty="0"/>
              <a:t> </a:t>
            </a:r>
            <a:r>
              <a:rPr lang="nl-NL" dirty="0" err="1"/>
              <a:t>decisions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9708" y="2260961"/>
            <a:ext cx="3370007" cy="2782988"/>
          </a:xfrm>
        </p:spPr>
        <p:txBody>
          <a:bodyPr>
            <a:normAutofit/>
          </a:bodyPr>
          <a:lstStyle/>
          <a:p>
            <a:r>
              <a:rPr lang="nl-NL" sz="2400" dirty="0" err="1">
                <a:solidFill>
                  <a:srgbClr val="C00000"/>
                </a:solidFill>
              </a:rPr>
              <a:t>Rejection</a:t>
            </a:r>
            <a:endParaRPr lang="nl-NL" sz="2400" dirty="0">
              <a:solidFill>
                <a:srgbClr val="C00000"/>
              </a:solidFill>
            </a:endParaRPr>
          </a:p>
          <a:p>
            <a:r>
              <a:rPr lang="nl-NL" sz="2400" dirty="0" err="1">
                <a:solidFill>
                  <a:srgbClr val="FF0000"/>
                </a:solidFill>
              </a:rPr>
              <a:t>Revise</a:t>
            </a:r>
            <a:r>
              <a:rPr lang="nl-NL" sz="2400" dirty="0">
                <a:solidFill>
                  <a:srgbClr val="FF0000"/>
                </a:solidFill>
              </a:rPr>
              <a:t> and </a:t>
            </a:r>
            <a:r>
              <a:rPr lang="nl-NL" sz="2400" dirty="0" err="1">
                <a:solidFill>
                  <a:srgbClr val="FF0000"/>
                </a:solidFill>
              </a:rPr>
              <a:t>resubmit</a:t>
            </a:r>
            <a:endParaRPr lang="nl-NL" sz="2400" dirty="0">
              <a:solidFill>
                <a:srgbClr val="FF0000"/>
              </a:solidFill>
            </a:endParaRPr>
          </a:p>
          <a:p>
            <a:pPr lvl="1"/>
            <a:r>
              <a:rPr lang="nl-NL" dirty="0">
                <a:solidFill>
                  <a:srgbClr val="FF6699"/>
                </a:solidFill>
              </a:rPr>
              <a:t>Major </a:t>
            </a:r>
            <a:r>
              <a:rPr lang="nl-NL" dirty="0" err="1">
                <a:solidFill>
                  <a:srgbClr val="FF6699"/>
                </a:solidFill>
              </a:rPr>
              <a:t>revision</a:t>
            </a:r>
            <a:endParaRPr lang="nl-NL" dirty="0">
              <a:solidFill>
                <a:srgbClr val="FF6699"/>
              </a:solidFill>
            </a:endParaRPr>
          </a:p>
          <a:p>
            <a:pPr lvl="1"/>
            <a:r>
              <a:rPr lang="nl-NL" dirty="0">
                <a:solidFill>
                  <a:schemeClr val="accent2">
                    <a:lumMod val="75000"/>
                  </a:schemeClr>
                </a:solidFill>
              </a:rPr>
              <a:t>Minor </a:t>
            </a:r>
            <a:r>
              <a:rPr lang="nl-NL" dirty="0" err="1">
                <a:solidFill>
                  <a:schemeClr val="accent2">
                    <a:lumMod val="75000"/>
                  </a:schemeClr>
                </a:solidFill>
              </a:rPr>
              <a:t>revision</a:t>
            </a:r>
            <a:endParaRPr lang="nl-NL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nl-NL" sz="2400" dirty="0" err="1">
                <a:solidFill>
                  <a:srgbClr val="92D050"/>
                </a:solidFill>
              </a:rPr>
              <a:t>Conditional</a:t>
            </a:r>
            <a:r>
              <a:rPr lang="nl-NL" sz="2400" dirty="0">
                <a:solidFill>
                  <a:srgbClr val="92D050"/>
                </a:solidFill>
              </a:rPr>
              <a:t> </a:t>
            </a:r>
            <a:r>
              <a:rPr lang="nl-NL" sz="2400" dirty="0" err="1">
                <a:solidFill>
                  <a:srgbClr val="92D050"/>
                </a:solidFill>
              </a:rPr>
              <a:t>acceptance</a:t>
            </a:r>
            <a:endParaRPr lang="nl-NL" sz="2400" dirty="0">
              <a:solidFill>
                <a:srgbClr val="92D050"/>
              </a:solidFill>
            </a:endParaRPr>
          </a:p>
          <a:p>
            <a:r>
              <a:rPr lang="nl-NL" sz="2400" dirty="0" err="1">
                <a:solidFill>
                  <a:srgbClr val="00B050"/>
                </a:solidFill>
              </a:rPr>
              <a:t>Acceptance</a:t>
            </a:r>
            <a:endParaRPr lang="nl-NL" sz="2400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nl-NL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C487860D-9258-437B-9D2D-0A608BBE07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3839" y="1992262"/>
            <a:ext cx="6791630" cy="3395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5496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E99D46-4CFD-4DD9-A41B-1C2601DF7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Suggested guide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57984E5-5E9C-4232-8916-9238086500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727699"/>
            <a:ext cx="9957619" cy="507949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GB" sz="2000" dirty="0"/>
              <a:t>https://authorservices.taylorandfrancis.com/resources/article-submission-and-peer-review-free-guide/</a:t>
            </a:r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AE323E6C-B1EB-4D34-AE5B-9B3C4CE787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523" y="1501926"/>
            <a:ext cx="2786831" cy="3948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409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3F79AB-07E3-4219-8EA4-DC2D4AFC2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611761" cy="1325563"/>
          </a:xfrm>
        </p:spPr>
        <p:txBody>
          <a:bodyPr/>
          <a:lstStyle/>
          <a:p>
            <a:r>
              <a:rPr lang="en-GB" dirty="0"/>
              <a:t>Toilets and emergencies</a:t>
            </a:r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1ACFCBD8-16BE-42F8-8DA5-D0AB8BC2DF9D}"/>
              </a:ext>
            </a:extLst>
          </p:cNvPr>
          <p:cNvSpPr/>
          <p:nvPr/>
        </p:nvSpPr>
        <p:spPr>
          <a:xfrm>
            <a:off x="3953167" y="3463638"/>
            <a:ext cx="2263452" cy="13207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We are here</a:t>
            </a:r>
          </a:p>
        </p:txBody>
      </p:sp>
      <p:sp>
        <p:nvSpPr>
          <p:cNvPr id="8" name="Rechthoek 7">
            <a:extLst>
              <a:ext uri="{FF2B5EF4-FFF2-40B4-BE49-F238E27FC236}">
                <a16:creationId xmlns:a16="http://schemas.microsoft.com/office/drawing/2014/main" id="{93B10DE7-0790-4FE0-971C-7B96392678F5}"/>
              </a:ext>
            </a:extLst>
          </p:cNvPr>
          <p:cNvSpPr/>
          <p:nvPr/>
        </p:nvSpPr>
        <p:spPr>
          <a:xfrm>
            <a:off x="3953167" y="1754941"/>
            <a:ext cx="4137891" cy="6743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Offices</a:t>
            </a:r>
          </a:p>
        </p:txBody>
      </p:sp>
      <p:sp>
        <p:nvSpPr>
          <p:cNvPr id="10" name="Rechthoek 9">
            <a:extLst>
              <a:ext uri="{FF2B5EF4-FFF2-40B4-BE49-F238E27FC236}">
                <a16:creationId xmlns:a16="http://schemas.microsoft.com/office/drawing/2014/main" id="{4E3F270A-DCF2-454A-914D-125AE1A3BE86}"/>
              </a:ext>
            </a:extLst>
          </p:cNvPr>
          <p:cNvSpPr/>
          <p:nvPr/>
        </p:nvSpPr>
        <p:spPr>
          <a:xfrm>
            <a:off x="6229925" y="3461173"/>
            <a:ext cx="934516" cy="132079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toilets</a:t>
            </a:r>
          </a:p>
        </p:txBody>
      </p:sp>
      <p:sp>
        <p:nvSpPr>
          <p:cNvPr id="11" name="Rechthoek 10">
            <a:extLst>
              <a:ext uri="{FF2B5EF4-FFF2-40B4-BE49-F238E27FC236}">
                <a16:creationId xmlns:a16="http://schemas.microsoft.com/office/drawing/2014/main" id="{5DCA5C82-91C0-49EF-AEB1-0B03CAD8D2ED}"/>
              </a:ext>
            </a:extLst>
          </p:cNvPr>
          <p:cNvSpPr/>
          <p:nvPr/>
        </p:nvSpPr>
        <p:spPr>
          <a:xfrm>
            <a:off x="7210031" y="3467944"/>
            <a:ext cx="203195" cy="24291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7" name="Rechte verbindingslijn 16">
            <a:extLst>
              <a:ext uri="{FF2B5EF4-FFF2-40B4-BE49-F238E27FC236}">
                <a16:creationId xmlns:a16="http://schemas.microsoft.com/office/drawing/2014/main" id="{5238C9C8-D9B3-4A98-9EE6-3357CE3CC614}"/>
              </a:ext>
            </a:extLst>
          </p:cNvPr>
          <p:cNvCxnSpPr/>
          <p:nvPr/>
        </p:nvCxnSpPr>
        <p:spPr>
          <a:xfrm flipH="1" flipV="1">
            <a:off x="3777673" y="3611417"/>
            <a:ext cx="175494" cy="1939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Rechte verbindingslijn 17">
            <a:extLst>
              <a:ext uri="{FF2B5EF4-FFF2-40B4-BE49-F238E27FC236}">
                <a16:creationId xmlns:a16="http://schemas.microsoft.com/office/drawing/2014/main" id="{B0930332-ABB0-475C-9636-71BC74503294}"/>
              </a:ext>
            </a:extLst>
          </p:cNvPr>
          <p:cNvCxnSpPr>
            <a:cxnSpLocks/>
          </p:cNvCxnSpPr>
          <p:nvPr/>
        </p:nvCxnSpPr>
        <p:spPr>
          <a:xfrm flipH="1">
            <a:off x="4087093" y="3258272"/>
            <a:ext cx="253999" cy="1984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echthoek 20">
            <a:extLst>
              <a:ext uri="{FF2B5EF4-FFF2-40B4-BE49-F238E27FC236}">
                <a16:creationId xmlns:a16="http://schemas.microsoft.com/office/drawing/2014/main" id="{DFFBB29F-6A01-4376-8FDF-63BFA280A1B2}"/>
              </a:ext>
            </a:extLst>
          </p:cNvPr>
          <p:cNvSpPr/>
          <p:nvPr/>
        </p:nvSpPr>
        <p:spPr>
          <a:xfrm>
            <a:off x="4789945" y="3369844"/>
            <a:ext cx="733406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nl-NL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screen</a:t>
            </a:r>
          </a:p>
        </p:txBody>
      </p:sp>
      <p:sp>
        <p:nvSpPr>
          <p:cNvPr id="22" name="Rechthoek 21">
            <a:extLst>
              <a:ext uri="{FF2B5EF4-FFF2-40B4-BE49-F238E27FC236}">
                <a16:creationId xmlns:a16="http://schemas.microsoft.com/office/drawing/2014/main" id="{61C836F1-581E-472C-A03A-A38DDA45B896}"/>
              </a:ext>
            </a:extLst>
          </p:cNvPr>
          <p:cNvSpPr/>
          <p:nvPr/>
        </p:nvSpPr>
        <p:spPr>
          <a:xfrm>
            <a:off x="4643025" y="4479646"/>
            <a:ext cx="927433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nl-NL" sz="16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windows</a:t>
            </a:r>
            <a:endParaRPr lang="nl-NL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4" name="Rechte verbindingslijn 23">
            <a:extLst>
              <a:ext uri="{FF2B5EF4-FFF2-40B4-BE49-F238E27FC236}">
                <a16:creationId xmlns:a16="http://schemas.microsoft.com/office/drawing/2014/main" id="{0902FB7B-5575-49A1-BFD4-5C0D2079AC94}"/>
              </a:ext>
            </a:extLst>
          </p:cNvPr>
          <p:cNvCxnSpPr>
            <a:cxnSpLocks/>
          </p:cNvCxnSpPr>
          <p:nvPr/>
        </p:nvCxnSpPr>
        <p:spPr>
          <a:xfrm flipH="1">
            <a:off x="6216618" y="4818200"/>
            <a:ext cx="1250" cy="688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hthoek 24">
            <a:extLst>
              <a:ext uri="{FF2B5EF4-FFF2-40B4-BE49-F238E27FC236}">
                <a16:creationId xmlns:a16="http://schemas.microsoft.com/office/drawing/2014/main" id="{91302C46-17A5-423D-9BFC-E5C66BD35272}"/>
              </a:ext>
            </a:extLst>
          </p:cNvPr>
          <p:cNvSpPr/>
          <p:nvPr/>
        </p:nvSpPr>
        <p:spPr>
          <a:xfrm>
            <a:off x="5038066" y="2775969"/>
            <a:ext cx="857799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nl-NL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corridor</a:t>
            </a:r>
          </a:p>
        </p:txBody>
      </p:sp>
      <p:sp>
        <p:nvSpPr>
          <p:cNvPr id="26" name="Rechthoek 25">
            <a:extLst>
              <a:ext uri="{FF2B5EF4-FFF2-40B4-BE49-F238E27FC236}">
                <a16:creationId xmlns:a16="http://schemas.microsoft.com/office/drawing/2014/main" id="{432539BF-D1D8-4A55-95DF-5699E40E28F9}"/>
              </a:ext>
            </a:extLst>
          </p:cNvPr>
          <p:cNvSpPr/>
          <p:nvPr/>
        </p:nvSpPr>
        <p:spPr>
          <a:xfrm>
            <a:off x="7213601" y="2789903"/>
            <a:ext cx="857799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nl-NL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corridor</a:t>
            </a:r>
          </a:p>
        </p:txBody>
      </p:sp>
      <p:sp>
        <p:nvSpPr>
          <p:cNvPr id="27" name="Rechthoek 26">
            <a:extLst>
              <a:ext uri="{FF2B5EF4-FFF2-40B4-BE49-F238E27FC236}">
                <a16:creationId xmlns:a16="http://schemas.microsoft.com/office/drawing/2014/main" id="{752FF56D-98B3-421F-9C86-99A875B1BE40}"/>
              </a:ext>
            </a:extLst>
          </p:cNvPr>
          <p:cNvSpPr/>
          <p:nvPr/>
        </p:nvSpPr>
        <p:spPr>
          <a:xfrm>
            <a:off x="7787442" y="4428682"/>
            <a:ext cx="857799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nl-NL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corridor</a:t>
            </a:r>
          </a:p>
        </p:txBody>
      </p:sp>
      <p:sp>
        <p:nvSpPr>
          <p:cNvPr id="28" name="Rechthoek 27">
            <a:extLst>
              <a:ext uri="{FF2B5EF4-FFF2-40B4-BE49-F238E27FC236}">
                <a16:creationId xmlns:a16="http://schemas.microsoft.com/office/drawing/2014/main" id="{5AA6CB46-3E5D-4121-813F-10D01F89E277}"/>
              </a:ext>
            </a:extLst>
          </p:cNvPr>
          <p:cNvSpPr/>
          <p:nvPr/>
        </p:nvSpPr>
        <p:spPr>
          <a:xfrm>
            <a:off x="6124206" y="5167699"/>
            <a:ext cx="1170128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nl-NL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Printer area</a:t>
            </a:r>
          </a:p>
        </p:txBody>
      </p:sp>
      <p:cxnSp>
        <p:nvCxnSpPr>
          <p:cNvPr id="31" name="Rechte verbindingslijn 30">
            <a:extLst>
              <a:ext uri="{FF2B5EF4-FFF2-40B4-BE49-F238E27FC236}">
                <a16:creationId xmlns:a16="http://schemas.microsoft.com/office/drawing/2014/main" id="{9D6DEA83-3DFC-4D35-B463-F5418D361201}"/>
              </a:ext>
            </a:extLst>
          </p:cNvPr>
          <p:cNvCxnSpPr>
            <a:cxnSpLocks/>
          </p:cNvCxnSpPr>
          <p:nvPr/>
        </p:nvCxnSpPr>
        <p:spPr>
          <a:xfrm flipH="1">
            <a:off x="3713020" y="2429166"/>
            <a:ext cx="249384" cy="1522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Rechte verbindingslijn 33">
            <a:extLst>
              <a:ext uri="{FF2B5EF4-FFF2-40B4-BE49-F238E27FC236}">
                <a16:creationId xmlns:a16="http://schemas.microsoft.com/office/drawing/2014/main" id="{6F23F38E-6A33-4AEE-8B6D-CE58F8F6258C}"/>
              </a:ext>
            </a:extLst>
          </p:cNvPr>
          <p:cNvCxnSpPr>
            <a:cxnSpLocks/>
          </p:cNvCxnSpPr>
          <p:nvPr/>
        </p:nvCxnSpPr>
        <p:spPr>
          <a:xfrm>
            <a:off x="3953167" y="2466264"/>
            <a:ext cx="0" cy="10058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5633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3F79AB-07E3-4219-8EA4-DC2D4AFC2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611761" cy="1325563"/>
          </a:xfrm>
        </p:spPr>
        <p:txBody>
          <a:bodyPr/>
          <a:lstStyle/>
          <a:p>
            <a:r>
              <a:rPr lang="en-GB" dirty="0"/>
              <a:t>Toilets and emergencies</a:t>
            </a:r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1ACFCBD8-16BE-42F8-8DA5-D0AB8BC2DF9D}"/>
              </a:ext>
            </a:extLst>
          </p:cNvPr>
          <p:cNvSpPr/>
          <p:nvPr/>
        </p:nvSpPr>
        <p:spPr>
          <a:xfrm>
            <a:off x="3953167" y="3463638"/>
            <a:ext cx="2263452" cy="13207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We are here</a:t>
            </a:r>
          </a:p>
        </p:txBody>
      </p:sp>
      <p:sp>
        <p:nvSpPr>
          <p:cNvPr id="8" name="Rechthoek 7">
            <a:extLst>
              <a:ext uri="{FF2B5EF4-FFF2-40B4-BE49-F238E27FC236}">
                <a16:creationId xmlns:a16="http://schemas.microsoft.com/office/drawing/2014/main" id="{93B10DE7-0790-4FE0-971C-7B96392678F5}"/>
              </a:ext>
            </a:extLst>
          </p:cNvPr>
          <p:cNvSpPr/>
          <p:nvPr/>
        </p:nvSpPr>
        <p:spPr>
          <a:xfrm>
            <a:off x="3953167" y="1754941"/>
            <a:ext cx="4137891" cy="6743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Offices</a:t>
            </a:r>
          </a:p>
        </p:txBody>
      </p:sp>
      <p:sp>
        <p:nvSpPr>
          <p:cNvPr id="10" name="Rechthoek 9">
            <a:extLst>
              <a:ext uri="{FF2B5EF4-FFF2-40B4-BE49-F238E27FC236}">
                <a16:creationId xmlns:a16="http://schemas.microsoft.com/office/drawing/2014/main" id="{4E3F270A-DCF2-454A-914D-125AE1A3BE86}"/>
              </a:ext>
            </a:extLst>
          </p:cNvPr>
          <p:cNvSpPr/>
          <p:nvPr/>
        </p:nvSpPr>
        <p:spPr>
          <a:xfrm>
            <a:off x="6229925" y="3461173"/>
            <a:ext cx="934516" cy="13207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toilets</a:t>
            </a:r>
          </a:p>
        </p:txBody>
      </p:sp>
      <p:sp>
        <p:nvSpPr>
          <p:cNvPr id="11" name="Rechthoek 10">
            <a:extLst>
              <a:ext uri="{FF2B5EF4-FFF2-40B4-BE49-F238E27FC236}">
                <a16:creationId xmlns:a16="http://schemas.microsoft.com/office/drawing/2014/main" id="{5DCA5C82-91C0-49EF-AEB1-0B03CAD8D2ED}"/>
              </a:ext>
            </a:extLst>
          </p:cNvPr>
          <p:cNvSpPr/>
          <p:nvPr/>
        </p:nvSpPr>
        <p:spPr>
          <a:xfrm>
            <a:off x="7210031" y="3467944"/>
            <a:ext cx="203195" cy="24291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4" name="Afbeelding 13">
            <a:extLst>
              <a:ext uri="{FF2B5EF4-FFF2-40B4-BE49-F238E27FC236}">
                <a16:creationId xmlns:a16="http://schemas.microsoft.com/office/drawing/2014/main" id="{44A543C8-1F16-4311-B535-B328E6091C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20893" y="2429319"/>
            <a:ext cx="667616" cy="314733"/>
          </a:xfrm>
          <a:prstGeom prst="rect">
            <a:avLst/>
          </a:prstGeom>
        </p:spPr>
      </p:pic>
      <p:pic>
        <p:nvPicPr>
          <p:cNvPr id="15" name="Afbeelding 14">
            <a:extLst>
              <a:ext uri="{FF2B5EF4-FFF2-40B4-BE49-F238E27FC236}">
                <a16:creationId xmlns:a16="http://schemas.microsoft.com/office/drawing/2014/main" id="{B993DA85-3F19-48B7-AD49-3A7A30361B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9011" y="6178142"/>
            <a:ext cx="667616" cy="314733"/>
          </a:xfrm>
          <a:prstGeom prst="rect">
            <a:avLst/>
          </a:prstGeom>
        </p:spPr>
      </p:pic>
      <p:cxnSp>
        <p:nvCxnSpPr>
          <p:cNvPr id="17" name="Rechte verbindingslijn 16">
            <a:extLst>
              <a:ext uri="{FF2B5EF4-FFF2-40B4-BE49-F238E27FC236}">
                <a16:creationId xmlns:a16="http://schemas.microsoft.com/office/drawing/2014/main" id="{5238C9C8-D9B3-4A98-9EE6-3357CE3CC614}"/>
              </a:ext>
            </a:extLst>
          </p:cNvPr>
          <p:cNvCxnSpPr/>
          <p:nvPr/>
        </p:nvCxnSpPr>
        <p:spPr>
          <a:xfrm flipH="1" flipV="1">
            <a:off x="3777673" y="3611417"/>
            <a:ext cx="175494" cy="1939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Rechte verbindingslijn 17">
            <a:extLst>
              <a:ext uri="{FF2B5EF4-FFF2-40B4-BE49-F238E27FC236}">
                <a16:creationId xmlns:a16="http://schemas.microsoft.com/office/drawing/2014/main" id="{B0930332-ABB0-475C-9636-71BC74503294}"/>
              </a:ext>
            </a:extLst>
          </p:cNvPr>
          <p:cNvCxnSpPr>
            <a:cxnSpLocks/>
          </p:cNvCxnSpPr>
          <p:nvPr/>
        </p:nvCxnSpPr>
        <p:spPr>
          <a:xfrm flipH="1">
            <a:off x="4087093" y="3258272"/>
            <a:ext cx="253999" cy="1984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echthoek 20">
            <a:extLst>
              <a:ext uri="{FF2B5EF4-FFF2-40B4-BE49-F238E27FC236}">
                <a16:creationId xmlns:a16="http://schemas.microsoft.com/office/drawing/2014/main" id="{DFFBB29F-6A01-4376-8FDF-63BFA280A1B2}"/>
              </a:ext>
            </a:extLst>
          </p:cNvPr>
          <p:cNvSpPr/>
          <p:nvPr/>
        </p:nvSpPr>
        <p:spPr>
          <a:xfrm>
            <a:off x="4789945" y="3369844"/>
            <a:ext cx="733406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nl-NL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screen</a:t>
            </a:r>
          </a:p>
        </p:txBody>
      </p:sp>
      <p:sp>
        <p:nvSpPr>
          <p:cNvPr id="22" name="Rechthoek 21">
            <a:extLst>
              <a:ext uri="{FF2B5EF4-FFF2-40B4-BE49-F238E27FC236}">
                <a16:creationId xmlns:a16="http://schemas.microsoft.com/office/drawing/2014/main" id="{61C836F1-581E-472C-A03A-A38DDA45B896}"/>
              </a:ext>
            </a:extLst>
          </p:cNvPr>
          <p:cNvSpPr/>
          <p:nvPr/>
        </p:nvSpPr>
        <p:spPr>
          <a:xfrm>
            <a:off x="4643025" y="4479646"/>
            <a:ext cx="927433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nl-NL" sz="16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windows</a:t>
            </a:r>
            <a:endParaRPr lang="nl-NL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4" name="Rechte verbindingslijn 23">
            <a:extLst>
              <a:ext uri="{FF2B5EF4-FFF2-40B4-BE49-F238E27FC236}">
                <a16:creationId xmlns:a16="http://schemas.microsoft.com/office/drawing/2014/main" id="{0902FB7B-5575-49A1-BFD4-5C0D2079AC94}"/>
              </a:ext>
            </a:extLst>
          </p:cNvPr>
          <p:cNvCxnSpPr>
            <a:cxnSpLocks/>
          </p:cNvCxnSpPr>
          <p:nvPr/>
        </p:nvCxnSpPr>
        <p:spPr>
          <a:xfrm flipH="1">
            <a:off x="6216618" y="4818200"/>
            <a:ext cx="1250" cy="688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hthoek 24">
            <a:extLst>
              <a:ext uri="{FF2B5EF4-FFF2-40B4-BE49-F238E27FC236}">
                <a16:creationId xmlns:a16="http://schemas.microsoft.com/office/drawing/2014/main" id="{91302C46-17A5-423D-9BFC-E5C66BD35272}"/>
              </a:ext>
            </a:extLst>
          </p:cNvPr>
          <p:cNvSpPr/>
          <p:nvPr/>
        </p:nvSpPr>
        <p:spPr>
          <a:xfrm>
            <a:off x="5038066" y="2775969"/>
            <a:ext cx="857799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nl-NL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corridor</a:t>
            </a:r>
          </a:p>
        </p:txBody>
      </p:sp>
      <p:sp>
        <p:nvSpPr>
          <p:cNvPr id="26" name="Rechthoek 25">
            <a:extLst>
              <a:ext uri="{FF2B5EF4-FFF2-40B4-BE49-F238E27FC236}">
                <a16:creationId xmlns:a16="http://schemas.microsoft.com/office/drawing/2014/main" id="{432539BF-D1D8-4A55-95DF-5699E40E28F9}"/>
              </a:ext>
            </a:extLst>
          </p:cNvPr>
          <p:cNvSpPr/>
          <p:nvPr/>
        </p:nvSpPr>
        <p:spPr>
          <a:xfrm>
            <a:off x="7213601" y="2789903"/>
            <a:ext cx="857799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nl-NL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corridor</a:t>
            </a:r>
          </a:p>
        </p:txBody>
      </p:sp>
      <p:sp>
        <p:nvSpPr>
          <p:cNvPr id="27" name="Rechthoek 26">
            <a:extLst>
              <a:ext uri="{FF2B5EF4-FFF2-40B4-BE49-F238E27FC236}">
                <a16:creationId xmlns:a16="http://schemas.microsoft.com/office/drawing/2014/main" id="{752FF56D-98B3-421F-9C86-99A875B1BE40}"/>
              </a:ext>
            </a:extLst>
          </p:cNvPr>
          <p:cNvSpPr/>
          <p:nvPr/>
        </p:nvSpPr>
        <p:spPr>
          <a:xfrm>
            <a:off x="7787442" y="4428682"/>
            <a:ext cx="857799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nl-NL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corridor</a:t>
            </a:r>
          </a:p>
        </p:txBody>
      </p:sp>
      <p:sp>
        <p:nvSpPr>
          <p:cNvPr id="28" name="Rechthoek 27">
            <a:extLst>
              <a:ext uri="{FF2B5EF4-FFF2-40B4-BE49-F238E27FC236}">
                <a16:creationId xmlns:a16="http://schemas.microsoft.com/office/drawing/2014/main" id="{5AA6CB46-3E5D-4121-813F-10D01F89E277}"/>
              </a:ext>
            </a:extLst>
          </p:cNvPr>
          <p:cNvSpPr/>
          <p:nvPr/>
        </p:nvSpPr>
        <p:spPr>
          <a:xfrm>
            <a:off x="6124206" y="5167699"/>
            <a:ext cx="1170128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nl-NL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Printer area</a:t>
            </a:r>
          </a:p>
        </p:txBody>
      </p:sp>
      <p:cxnSp>
        <p:nvCxnSpPr>
          <p:cNvPr id="31" name="Rechte verbindingslijn 30">
            <a:extLst>
              <a:ext uri="{FF2B5EF4-FFF2-40B4-BE49-F238E27FC236}">
                <a16:creationId xmlns:a16="http://schemas.microsoft.com/office/drawing/2014/main" id="{9D6DEA83-3DFC-4D35-B463-F5418D361201}"/>
              </a:ext>
            </a:extLst>
          </p:cNvPr>
          <p:cNvCxnSpPr>
            <a:cxnSpLocks/>
          </p:cNvCxnSpPr>
          <p:nvPr/>
        </p:nvCxnSpPr>
        <p:spPr>
          <a:xfrm flipH="1">
            <a:off x="3713020" y="2429166"/>
            <a:ext cx="249384" cy="1522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Rechte verbindingslijn 33">
            <a:extLst>
              <a:ext uri="{FF2B5EF4-FFF2-40B4-BE49-F238E27FC236}">
                <a16:creationId xmlns:a16="http://schemas.microsoft.com/office/drawing/2014/main" id="{6F23F38E-6A33-4AEE-8B6D-CE58F8F6258C}"/>
              </a:ext>
            </a:extLst>
          </p:cNvPr>
          <p:cNvCxnSpPr>
            <a:cxnSpLocks/>
          </p:cNvCxnSpPr>
          <p:nvPr/>
        </p:nvCxnSpPr>
        <p:spPr>
          <a:xfrm>
            <a:off x="3953167" y="2466264"/>
            <a:ext cx="0" cy="10058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6" name="Afbeelding 35">
            <a:extLst>
              <a:ext uri="{FF2B5EF4-FFF2-40B4-BE49-F238E27FC236}">
                <a16:creationId xmlns:a16="http://schemas.microsoft.com/office/drawing/2014/main" id="{082F6886-E296-4733-AE6E-8D15298AD5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9760" y="3667522"/>
            <a:ext cx="667616" cy="314733"/>
          </a:xfrm>
          <a:prstGeom prst="rect">
            <a:avLst/>
          </a:prstGeom>
        </p:spPr>
      </p:pic>
      <p:cxnSp>
        <p:nvCxnSpPr>
          <p:cNvPr id="37" name="Rechte verbindingslijn 36">
            <a:extLst>
              <a:ext uri="{FF2B5EF4-FFF2-40B4-BE49-F238E27FC236}">
                <a16:creationId xmlns:a16="http://schemas.microsoft.com/office/drawing/2014/main" id="{17E458FE-99E0-4BDE-B0DF-77CA46E932C4}"/>
              </a:ext>
            </a:extLst>
          </p:cNvPr>
          <p:cNvCxnSpPr/>
          <p:nvPr/>
        </p:nvCxnSpPr>
        <p:spPr>
          <a:xfrm flipH="1" flipV="1">
            <a:off x="6026627" y="6348201"/>
            <a:ext cx="175494" cy="1939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Rechte verbindingslijn 37">
            <a:extLst>
              <a:ext uri="{FF2B5EF4-FFF2-40B4-BE49-F238E27FC236}">
                <a16:creationId xmlns:a16="http://schemas.microsoft.com/office/drawing/2014/main" id="{7AF363B0-B460-4E34-BC43-BE880498E4E7}"/>
              </a:ext>
            </a:extLst>
          </p:cNvPr>
          <p:cNvCxnSpPr>
            <a:cxnSpLocks/>
            <a:stCxn id="15" idx="3"/>
          </p:cNvCxnSpPr>
          <p:nvPr/>
        </p:nvCxnSpPr>
        <p:spPr>
          <a:xfrm flipV="1">
            <a:off x="6026627" y="6141547"/>
            <a:ext cx="147778" cy="1939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0" name="Brand_Alarm_-_Fire_Alarm">
            <a:hlinkClick r:id="" action="ppaction://media"/>
            <a:extLst>
              <a:ext uri="{FF2B5EF4-FFF2-40B4-BE49-F238E27FC236}">
                <a16:creationId xmlns:a16="http://schemas.microsoft.com/office/drawing/2014/main" id="{4D37A4F7-7980-4908-BAA3-42BF3413C2F1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7972659" y="844097"/>
            <a:ext cx="487363" cy="487363"/>
          </a:xfrm>
          <a:prstGeom prst="rect">
            <a:avLst/>
          </a:prstGeom>
          <a:solidFill>
            <a:srgbClr val="FF0000"/>
          </a:solidFill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AE83211D-270E-4ECB-8CD6-1159E37070B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41704" y="5247205"/>
            <a:ext cx="749875" cy="85908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</p:pic>
      <p:cxnSp>
        <p:nvCxnSpPr>
          <p:cNvPr id="16" name="Rechte verbindingslijn 15">
            <a:extLst>
              <a:ext uri="{FF2B5EF4-FFF2-40B4-BE49-F238E27FC236}">
                <a16:creationId xmlns:a16="http://schemas.microsoft.com/office/drawing/2014/main" id="{032304F5-C916-491A-9EE3-EA7195462939}"/>
              </a:ext>
            </a:extLst>
          </p:cNvPr>
          <p:cNvCxnSpPr>
            <a:cxnSpLocks/>
          </p:cNvCxnSpPr>
          <p:nvPr/>
        </p:nvCxnSpPr>
        <p:spPr>
          <a:xfrm>
            <a:off x="5354818" y="5239732"/>
            <a:ext cx="736761" cy="889121"/>
          </a:xfrm>
          <a:prstGeom prst="line">
            <a:avLst/>
          </a:prstGeom>
          <a:ln w="63500">
            <a:solidFill>
              <a:srgbClr val="FF0000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Rechte verbindingslijn 31">
            <a:extLst>
              <a:ext uri="{FF2B5EF4-FFF2-40B4-BE49-F238E27FC236}">
                <a16:creationId xmlns:a16="http://schemas.microsoft.com/office/drawing/2014/main" id="{B43085FF-D103-4776-B0D2-BA1EDE9EFBF2}"/>
              </a:ext>
            </a:extLst>
          </p:cNvPr>
          <p:cNvCxnSpPr>
            <a:cxnSpLocks noChangeAspect="1"/>
          </p:cNvCxnSpPr>
          <p:nvPr/>
        </p:nvCxnSpPr>
        <p:spPr>
          <a:xfrm rot="-1020000" flipH="1">
            <a:off x="5285748" y="5378052"/>
            <a:ext cx="861788" cy="601362"/>
          </a:xfrm>
          <a:prstGeom prst="line">
            <a:avLst/>
          </a:prstGeom>
          <a:ln w="63500">
            <a:solidFill>
              <a:srgbClr val="FF0000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Afbeelding 4">
            <a:extLst>
              <a:ext uri="{FF2B5EF4-FFF2-40B4-BE49-F238E27FC236}">
                <a16:creationId xmlns:a16="http://schemas.microsoft.com/office/drawing/2014/main" id="{405064AF-27C2-4A58-9A59-9E311E03F95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727" y="4428682"/>
            <a:ext cx="1391540" cy="1391540"/>
          </a:xfrm>
          <a:prstGeom prst="rect">
            <a:avLst/>
          </a:prstGeom>
        </p:spPr>
      </p:pic>
      <p:sp>
        <p:nvSpPr>
          <p:cNvPr id="6" name="Ovaal 5">
            <a:extLst>
              <a:ext uri="{FF2B5EF4-FFF2-40B4-BE49-F238E27FC236}">
                <a16:creationId xmlns:a16="http://schemas.microsoft.com/office/drawing/2014/main" id="{4E0E1653-3CD3-4026-8FD6-A835BD8547F3}"/>
              </a:ext>
            </a:extLst>
          </p:cNvPr>
          <p:cNvSpPr/>
          <p:nvPr/>
        </p:nvSpPr>
        <p:spPr>
          <a:xfrm>
            <a:off x="431466" y="3824888"/>
            <a:ext cx="1297240" cy="2743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502ED23E-2212-4900-9F14-B0C6CCFEFB4D}"/>
              </a:ext>
            </a:extLst>
          </p:cNvPr>
          <p:cNvSpPr txBox="1"/>
          <p:nvPr/>
        </p:nvSpPr>
        <p:spPr>
          <a:xfrm>
            <a:off x="294968" y="3357490"/>
            <a:ext cx="2263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Follow instructions by</a:t>
            </a:r>
          </a:p>
        </p:txBody>
      </p:sp>
    </p:spTree>
    <p:extLst>
      <p:ext uri="{BB962C8B-B14F-4D97-AF65-F5344CB8AC3E}">
        <p14:creationId xmlns:p14="http://schemas.microsoft.com/office/powerpoint/2010/main" val="2319048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3431" fill="hold"/>
                                        <p:tgtEl>
                                          <p:spTgt spid="4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0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743EDF-B4AB-455F-82F8-E06596717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Outline of the course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BA13F45-F152-40BD-B2B3-A9705EA063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2788" y="1978025"/>
            <a:ext cx="4952993" cy="4351338"/>
          </a:xfrm>
        </p:spPr>
        <p:txBody>
          <a:bodyPr/>
          <a:lstStyle/>
          <a:p>
            <a:pPr marL="0" indent="0">
              <a:buNone/>
            </a:pPr>
            <a:r>
              <a:rPr lang="en-GB" dirty="0">
                <a:solidFill>
                  <a:schemeClr val="accent1"/>
                </a:solidFill>
              </a:rPr>
              <a:t>February 28</a:t>
            </a:r>
          </a:p>
          <a:p>
            <a:r>
              <a:rPr lang="en-GB" dirty="0"/>
              <a:t>Processing feedback</a:t>
            </a:r>
          </a:p>
          <a:p>
            <a:r>
              <a:rPr lang="en-GB" dirty="0"/>
              <a:t>After your paper is accepted</a:t>
            </a:r>
          </a:p>
          <a:p>
            <a:r>
              <a:rPr lang="en-GB" dirty="0"/>
              <a:t>Writing in a team</a:t>
            </a:r>
          </a:p>
          <a:p>
            <a:r>
              <a:rPr lang="en-GB" dirty="0">
                <a:solidFill>
                  <a:srgbClr val="C00000"/>
                </a:solidFill>
              </a:rPr>
              <a:t>WTC break</a:t>
            </a:r>
          </a:p>
          <a:p>
            <a:r>
              <a:rPr lang="en-GB" dirty="0"/>
              <a:t>Authorship &amp; </a:t>
            </a:r>
            <a:r>
              <a:rPr lang="en-GB" dirty="0" err="1"/>
              <a:t>contributorship</a:t>
            </a:r>
            <a:endParaRPr lang="en-GB" dirty="0"/>
          </a:p>
          <a:p>
            <a:r>
              <a:rPr lang="en-GB" dirty="0"/>
              <a:t>You, the reviewer</a:t>
            </a:r>
          </a:p>
        </p:txBody>
      </p:sp>
      <p:sp>
        <p:nvSpPr>
          <p:cNvPr id="4" name="Tijdelijke aanduiding voor inhoud 2">
            <a:extLst>
              <a:ext uri="{FF2B5EF4-FFF2-40B4-BE49-F238E27FC236}">
                <a16:creationId xmlns:a16="http://schemas.microsoft.com/office/drawing/2014/main" id="{8CD8996E-FBD6-47B0-9D78-40B5E34A7171}"/>
              </a:ext>
            </a:extLst>
          </p:cNvPr>
          <p:cNvSpPr txBox="1">
            <a:spLocks/>
          </p:cNvSpPr>
          <p:nvPr/>
        </p:nvSpPr>
        <p:spPr>
          <a:xfrm>
            <a:off x="990599" y="1978025"/>
            <a:ext cx="462510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>
                <a:solidFill>
                  <a:schemeClr val="accent1"/>
                </a:solidFill>
              </a:rPr>
              <a:t>February 5</a:t>
            </a:r>
          </a:p>
          <a:p>
            <a:r>
              <a:rPr lang="en-GB" dirty="0"/>
              <a:t>Introduction</a:t>
            </a:r>
          </a:p>
          <a:p>
            <a:r>
              <a:rPr lang="en-GB" dirty="0"/>
              <a:t>Knowing me, knowing you</a:t>
            </a:r>
          </a:p>
          <a:p>
            <a:r>
              <a:rPr lang="en-GB" dirty="0"/>
              <a:t>Scientific communication</a:t>
            </a:r>
          </a:p>
          <a:p>
            <a:r>
              <a:rPr lang="en-GB" dirty="0">
                <a:solidFill>
                  <a:srgbClr val="C00000"/>
                </a:solidFill>
              </a:rPr>
              <a:t>WTC break</a:t>
            </a:r>
          </a:p>
          <a:p>
            <a:r>
              <a:rPr lang="en-GB" dirty="0"/>
              <a:t>Selecting a journal</a:t>
            </a:r>
          </a:p>
          <a:p>
            <a:r>
              <a:rPr lang="en-GB" dirty="0"/>
              <a:t>Submitting your paper</a:t>
            </a:r>
          </a:p>
        </p:txBody>
      </p:sp>
    </p:spTree>
    <p:extLst>
      <p:ext uri="{BB962C8B-B14F-4D97-AF65-F5344CB8AC3E}">
        <p14:creationId xmlns:p14="http://schemas.microsoft.com/office/powerpoint/2010/main" val="26371687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903B16-D97E-4F48-AD1D-BD2C996C9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Introduction: Why this course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57B47FA-ABFF-4C66-A30F-B4E4E2A596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Little formal training in practise of publishing</a:t>
            </a:r>
          </a:p>
          <a:p>
            <a:r>
              <a:rPr lang="en-GB" dirty="0"/>
              <a:t>Many PhDs want answers on practical questions</a:t>
            </a:r>
          </a:p>
          <a:p>
            <a:pPr lvl="1"/>
            <a:r>
              <a:rPr lang="en-GB" dirty="0"/>
              <a:t>In which journal should I try to publish this work?</a:t>
            </a:r>
          </a:p>
          <a:p>
            <a:pPr lvl="1"/>
            <a:r>
              <a:rPr lang="en-GB" dirty="0"/>
              <a:t>I haven’t heard back from the journal for 4 weeks. Should I e-mail the editor?</a:t>
            </a:r>
          </a:p>
          <a:p>
            <a:pPr lvl="1"/>
            <a:r>
              <a:rPr lang="en-GB" dirty="0"/>
              <a:t>What does “major revision” mean, and “conditionally accepted”?</a:t>
            </a:r>
          </a:p>
          <a:p>
            <a:pPr lvl="1"/>
            <a:r>
              <a:rPr lang="en-GB" dirty="0"/>
              <a:t>I am asked to review a paper. What do I do?</a:t>
            </a:r>
          </a:p>
          <a:p>
            <a:pPr lvl="1"/>
            <a:r>
              <a:rPr lang="en-GB" dirty="0"/>
              <a:t>Is it fair that this person should be listed as a co-author?</a:t>
            </a:r>
          </a:p>
          <a:p>
            <a:r>
              <a:rPr lang="en-GB" dirty="0"/>
              <a:t>Course not about writing, but about getting your work published</a:t>
            </a:r>
          </a:p>
        </p:txBody>
      </p:sp>
    </p:spTree>
    <p:extLst>
      <p:ext uri="{BB962C8B-B14F-4D97-AF65-F5344CB8AC3E}">
        <p14:creationId xmlns:p14="http://schemas.microsoft.com/office/powerpoint/2010/main" val="23088457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FD6C77-84F7-480A-B18C-19CCCBA44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Disclaimer</a:t>
            </a:r>
          </a:p>
        </p:txBody>
      </p:sp>
      <p:pic>
        <p:nvPicPr>
          <p:cNvPr id="5" name="Graphic 4" descr="Groep van vrouwen">
            <a:extLst>
              <a:ext uri="{FF2B5EF4-FFF2-40B4-BE49-F238E27FC236}">
                <a16:creationId xmlns:a16="http://schemas.microsoft.com/office/drawing/2014/main" id="{96CDEC37-C381-44E8-B8EF-691E180EF9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4982" y="1940070"/>
            <a:ext cx="2738582" cy="2738582"/>
          </a:xfrm>
          <a:prstGeom prst="rect">
            <a:avLst/>
          </a:prstGeom>
        </p:spPr>
      </p:pic>
      <p:sp>
        <p:nvSpPr>
          <p:cNvPr id="6" name="Tekstvak 5">
            <a:extLst>
              <a:ext uri="{FF2B5EF4-FFF2-40B4-BE49-F238E27FC236}">
                <a16:creationId xmlns:a16="http://schemas.microsoft.com/office/drawing/2014/main" id="{BD261156-2E5E-4D85-8B6B-782608F5C575}"/>
              </a:ext>
            </a:extLst>
          </p:cNvPr>
          <p:cNvSpPr txBox="1"/>
          <p:nvPr/>
        </p:nvSpPr>
        <p:spPr>
          <a:xfrm>
            <a:off x="3592946" y="2050907"/>
            <a:ext cx="681643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sz="2400" dirty="0"/>
              <a:t>As a PhD candidates, you have supervisors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sz="2400" dirty="0"/>
              <a:t>They may have different experiences and opinions than I have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sz="2400" dirty="0"/>
              <a:t>Involve them in your deliberations and decisions (they may be your co-authors)</a:t>
            </a:r>
          </a:p>
        </p:txBody>
      </p:sp>
    </p:spTree>
    <p:extLst>
      <p:ext uri="{BB962C8B-B14F-4D97-AF65-F5344CB8AC3E}">
        <p14:creationId xmlns:p14="http://schemas.microsoft.com/office/powerpoint/2010/main" val="38804365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8EF6F9-4AB6-4A6C-9C61-538596C99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Knowing me, knowing you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1242A42-D926-4EF9-A684-A501E22ABA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61774" y="2276644"/>
            <a:ext cx="7666704" cy="3129833"/>
          </a:xfrm>
        </p:spPr>
        <p:txBody>
          <a:bodyPr/>
          <a:lstStyle/>
          <a:p>
            <a:r>
              <a:rPr lang="en-GB" dirty="0"/>
              <a:t>Your name</a:t>
            </a:r>
          </a:p>
          <a:p>
            <a:r>
              <a:rPr lang="en-GB" dirty="0"/>
              <a:t>Your affiliation</a:t>
            </a:r>
          </a:p>
          <a:p>
            <a:r>
              <a:rPr lang="en-GB" dirty="0"/>
              <a:t>Topic of your research</a:t>
            </a:r>
          </a:p>
          <a:p>
            <a:r>
              <a:rPr lang="en-GB" dirty="0"/>
              <a:t>Any experience in publishing research</a:t>
            </a:r>
          </a:p>
          <a:p>
            <a:r>
              <a:rPr lang="en-GB" dirty="0"/>
              <a:t>Motivation for this course (specific questions)</a:t>
            </a:r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F07757FA-1BDC-47A7-B3D5-D4E191E55A05}"/>
              </a:ext>
            </a:extLst>
          </p:cNvPr>
          <p:cNvSpPr/>
          <p:nvPr/>
        </p:nvSpPr>
        <p:spPr>
          <a:xfrm>
            <a:off x="963522" y="1825625"/>
            <a:ext cx="1705916" cy="403187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nl-NL" sz="256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?</a:t>
            </a:r>
          </a:p>
        </p:txBody>
      </p:sp>
      <p:pic>
        <p:nvPicPr>
          <p:cNvPr id="6" name="Graphic 5" descr="Vragen">
            <a:extLst>
              <a:ext uri="{FF2B5EF4-FFF2-40B4-BE49-F238E27FC236}">
                <a16:creationId xmlns:a16="http://schemas.microsoft.com/office/drawing/2014/main" id="{93D90F64-0F46-4739-8C3F-4FB30DAE86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67135" y="1334314"/>
            <a:ext cx="2507246" cy="2507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442994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1826</TotalTime>
  <Words>1504</Words>
  <Application>Microsoft Office PowerPoint</Application>
  <PresentationFormat>Breedbeeld</PresentationFormat>
  <Paragraphs>255</Paragraphs>
  <Slides>32</Slides>
  <Notes>1</Notes>
  <HiddenSlides>0</HiddenSlides>
  <MMClips>1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32</vt:i4>
      </vt:variant>
    </vt:vector>
  </HeadingPairs>
  <TitlesOfParts>
    <vt:vector size="37" baseType="lpstr">
      <vt:lpstr>Arial</vt:lpstr>
      <vt:lpstr>Calibri</vt:lpstr>
      <vt:lpstr>Calibri Light</vt:lpstr>
      <vt:lpstr>Courier New</vt:lpstr>
      <vt:lpstr>Kantoorthema</vt:lpstr>
      <vt:lpstr>Publishing your research paper</vt:lpstr>
      <vt:lpstr>Publishing research papers</vt:lpstr>
      <vt:lpstr>Publishing your research paper</vt:lpstr>
      <vt:lpstr>Toilets and emergencies</vt:lpstr>
      <vt:lpstr>Toilets and emergencies</vt:lpstr>
      <vt:lpstr>Outline of the course</vt:lpstr>
      <vt:lpstr>Introduction: Why this course</vt:lpstr>
      <vt:lpstr>Disclaimer</vt:lpstr>
      <vt:lpstr>Knowing me, knowing you</vt:lpstr>
      <vt:lpstr>Scientific communication</vt:lpstr>
      <vt:lpstr>Criteria for selecting a journal</vt:lpstr>
      <vt:lpstr>Selecting a journal: Impact factor</vt:lpstr>
      <vt:lpstr>Selecting a journal: Discipline, topic, approach</vt:lpstr>
      <vt:lpstr>Selecting a journal: Society membership</vt:lpstr>
      <vt:lpstr>Selecting a journal: Your favorite references</vt:lpstr>
      <vt:lpstr>Selecting a journal: Practical issues</vt:lpstr>
      <vt:lpstr>Selecting a journal: Open access</vt:lpstr>
      <vt:lpstr>Selecting a journal: Open access (costs)</vt:lpstr>
      <vt:lpstr>Selecting a journal: Green open access</vt:lpstr>
      <vt:lpstr>Preregistration, preprint, postprint</vt:lpstr>
      <vt:lpstr>Where can I find and upload preprints?</vt:lpstr>
      <vt:lpstr>What are the pros and cons about preprinting my work? (individual vs collective)</vt:lpstr>
      <vt:lpstr>Suggested guide</vt:lpstr>
      <vt:lpstr>Submitting a paper</vt:lpstr>
      <vt:lpstr>Submitting a paper: The Editor</vt:lpstr>
      <vt:lpstr>Submitting: Manuscript processing systems</vt:lpstr>
      <vt:lpstr>PowerPoint-presentatie</vt:lpstr>
      <vt:lpstr>Submitting: Working with reference systems</vt:lpstr>
      <vt:lpstr>What is an ORCID (and why would you want one)</vt:lpstr>
      <vt:lpstr>PowerPoint-presentatie</vt:lpstr>
      <vt:lpstr>Possible decisions</vt:lpstr>
      <vt:lpstr>Suggested guide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Publishing your research paper</dc:title>
  <dc:creator>Anoniem</dc:creator>
  <cp:lastModifiedBy>Anoniem</cp:lastModifiedBy>
  <cp:revision>52</cp:revision>
  <dcterms:created xsi:type="dcterms:W3CDTF">2023-11-30T13:07:03Z</dcterms:created>
  <dcterms:modified xsi:type="dcterms:W3CDTF">2024-02-08T08:17:29Z</dcterms:modified>
</cp:coreProperties>
</file>