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8" d="100"/>
          <a:sy n="58" d="100"/>
        </p:scale>
        <p:origin x="90" y="1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Sprint 6 </a:t>
            </a:r>
            <a:r>
              <a:rPr lang="es-ES" sz="4000" dirty="0" err="1" smtClean="0"/>
              <a:t>Exercici</a:t>
            </a:r>
            <a:r>
              <a:rPr lang="es-ES" sz="4000" dirty="0" smtClean="0"/>
              <a:t> 6</a:t>
            </a:r>
            <a:endParaRPr lang="es-ES" sz="4000" dirty="0"/>
          </a:p>
        </p:txBody>
      </p:sp>
      <p:sp>
        <p:nvSpPr>
          <p:cNvPr id="3" name="Subtítulo 2"/>
          <p:cNvSpPr>
            <a:spLocks noGrp="1"/>
          </p:cNvSpPr>
          <p:nvPr>
            <p:ph type="subTitle" idx="1"/>
          </p:nvPr>
        </p:nvSpPr>
        <p:spPr/>
        <p:txBody>
          <a:bodyPr/>
          <a:lstStyle/>
          <a:p>
            <a:r>
              <a:rPr lang="es-ES" dirty="0" err="1" smtClean="0"/>
              <a:t>Bernat</a:t>
            </a:r>
            <a:r>
              <a:rPr lang="es-ES" dirty="0" smtClean="0"/>
              <a:t> Hidalgo</a:t>
            </a:r>
            <a:endParaRPr lang="es-ES" dirty="0"/>
          </a:p>
        </p:txBody>
      </p:sp>
    </p:spTree>
    <p:extLst>
      <p:ext uri="{BB962C8B-B14F-4D97-AF65-F5344CB8AC3E}">
        <p14:creationId xmlns:p14="http://schemas.microsoft.com/office/powerpoint/2010/main" val="373253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Exercici</a:t>
            </a:r>
            <a:r>
              <a:rPr lang="es-ES" dirty="0" smtClean="0"/>
              <a:t> 1</a:t>
            </a:r>
            <a:endParaRPr lang="es-ES" dirty="0"/>
          </a:p>
        </p:txBody>
      </p:sp>
      <p:sp>
        <p:nvSpPr>
          <p:cNvPr id="4" name="Marcador de texto 3"/>
          <p:cNvSpPr>
            <a:spLocks noGrp="1"/>
          </p:cNvSpPr>
          <p:nvPr>
            <p:ph type="body" sz="half" idx="2"/>
          </p:nvPr>
        </p:nvSpPr>
        <p:spPr>
          <a:xfrm>
            <a:off x="5296017" y="446089"/>
            <a:ext cx="5549321" cy="1618396"/>
          </a:xfrm>
        </p:spPr>
        <p:txBody>
          <a:bodyPr/>
          <a:lstStyle/>
          <a:p>
            <a:r>
              <a:rPr lang="es-ES" dirty="0"/>
              <a:t>En </a:t>
            </a:r>
            <a:r>
              <a:rPr lang="es-ES" dirty="0" err="1"/>
              <a:t>aquest</a:t>
            </a:r>
            <a:r>
              <a:rPr lang="es-ES" dirty="0"/>
              <a:t> </a:t>
            </a:r>
            <a:r>
              <a:rPr lang="es-ES" dirty="0" err="1"/>
              <a:t>gràfic</a:t>
            </a:r>
            <a:r>
              <a:rPr lang="es-ES" dirty="0"/>
              <a:t> </a:t>
            </a:r>
            <a:r>
              <a:rPr lang="es-ES" dirty="0" err="1"/>
              <a:t>podem</a:t>
            </a:r>
            <a:r>
              <a:rPr lang="es-ES" dirty="0"/>
              <a:t> observar la </a:t>
            </a:r>
            <a:r>
              <a:rPr lang="es-ES" dirty="0" err="1"/>
              <a:t>mitjana</a:t>
            </a:r>
            <a:r>
              <a:rPr lang="es-ES" dirty="0"/>
              <a:t> de les </a:t>
            </a:r>
            <a:r>
              <a:rPr lang="es-ES" dirty="0" err="1"/>
              <a:t>transaccions</a:t>
            </a:r>
            <a:r>
              <a:rPr lang="es-ES" dirty="0"/>
              <a:t> per país, en </a:t>
            </a:r>
            <a:r>
              <a:rPr lang="es-ES" dirty="0" err="1"/>
              <a:t>verd</a:t>
            </a:r>
            <a:r>
              <a:rPr lang="es-ES" dirty="0"/>
              <a:t> </a:t>
            </a:r>
            <a:r>
              <a:rPr lang="es-ES" dirty="0" err="1"/>
              <a:t>aquelles</a:t>
            </a:r>
            <a:r>
              <a:rPr lang="es-ES" dirty="0"/>
              <a:t> que superen </a:t>
            </a:r>
            <a:r>
              <a:rPr lang="es-ES" dirty="0" err="1"/>
              <a:t>els</a:t>
            </a:r>
            <a:r>
              <a:rPr lang="es-ES" dirty="0"/>
              <a:t> 200 EUR i en </a:t>
            </a:r>
            <a:r>
              <a:rPr lang="es-ES" dirty="0" err="1"/>
              <a:t>vermell</a:t>
            </a:r>
            <a:r>
              <a:rPr lang="es-ES" dirty="0"/>
              <a:t> </a:t>
            </a:r>
            <a:r>
              <a:rPr lang="es-ES" dirty="0" err="1"/>
              <a:t>els</a:t>
            </a:r>
            <a:r>
              <a:rPr lang="es-ES" dirty="0"/>
              <a:t> que no, a la </a:t>
            </a:r>
            <a:r>
              <a:rPr lang="es-ES" dirty="0" err="1"/>
              <a:t>dreta</a:t>
            </a:r>
            <a:r>
              <a:rPr lang="es-ES" dirty="0"/>
              <a:t> de la figura </a:t>
            </a:r>
            <a:r>
              <a:rPr lang="es-ES" dirty="0" err="1"/>
              <a:t>tenim</a:t>
            </a:r>
            <a:r>
              <a:rPr lang="es-ES" dirty="0"/>
              <a:t> un filtre per </a:t>
            </a:r>
            <a:r>
              <a:rPr lang="es-ES" dirty="0" err="1"/>
              <a:t>escollir</a:t>
            </a:r>
            <a:r>
              <a:rPr lang="es-ES" dirty="0"/>
              <a:t> </a:t>
            </a:r>
            <a:r>
              <a:rPr lang="es-ES" dirty="0" err="1"/>
              <a:t>l'any</a:t>
            </a:r>
            <a:r>
              <a:rPr lang="es-ES" dirty="0"/>
              <a:t> que </a:t>
            </a:r>
            <a:r>
              <a:rPr lang="es-ES" dirty="0" err="1"/>
              <a:t>volem</a:t>
            </a:r>
            <a:r>
              <a:rPr lang="es-ES" dirty="0"/>
              <a:t> </a:t>
            </a:r>
            <a:r>
              <a:rPr lang="es-ES" dirty="0" err="1"/>
              <a:t>visualitzar</a:t>
            </a:r>
            <a:r>
              <a:rPr lang="es-ES" dirty="0"/>
              <a:t>.</a:t>
            </a:r>
          </a:p>
        </p:txBody>
      </p:sp>
      <p:pic>
        <p:nvPicPr>
          <p:cNvPr id="5" name="Marcador de contenido 4"/>
          <p:cNvPicPr>
            <a:picLocks noGrp="1"/>
          </p:cNvPicPr>
          <p:nvPr>
            <p:ph idx="1"/>
          </p:nvPr>
        </p:nvPicPr>
        <p:blipFill>
          <a:blip r:embed="rId2"/>
          <a:stretch>
            <a:fillRect/>
          </a:stretch>
        </p:blipFill>
        <p:spPr>
          <a:xfrm>
            <a:off x="1073151" y="2610196"/>
            <a:ext cx="7269336" cy="3600311"/>
          </a:xfrm>
          <a:prstGeom prst="rect">
            <a:avLst/>
          </a:prstGeom>
        </p:spPr>
      </p:pic>
    </p:spTree>
    <p:extLst>
      <p:ext uri="{BB962C8B-B14F-4D97-AF65-F5344CB8AC3E}">
        <p14:creationId xmlns:p14="http://schemas.microsoft.com/office/powerpoint/2010/main" val="264576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Ex.2</a:t>
            </a:r>
            <a:endParaRPr lang="es-ES" dirty="0"/>
          </a:p>
        </p:txBody>
      </p:sp>
      <p:sp>
        <p:nvSpPr>
          <p:cNvPr id="4" name="Marcador de texto 3"/>
          <p:cNvSpPr>
            <a:spLocks noGrp="1"/>
          </p:cNvSpPr>
          <p:nvPr>
            <p:ph type="body" sz="half" idx="2"/>
          </p:nvPr>
        </p:nvSpPr>
        <p:spPr/>
        <p:txBody>
          <a:bodyPr/>
          <a:lstStyle/>
          <a:p>
            <a:r>
              <a:rPr lang="es-ES" dirty="0"/>
              <a:t>En la </a:t>
            </a:r>
            <a:r>
              <a:rPr lang="es-ES" dirty="0" err="1"/>
              <a:t>següent</a:t>
            </a:r>
            <a:r>
              <a:rPr lang="es-ES" dirty="0"/>
              <a:t> figura </a:t>
            </a:r>
            <a:r>
              <a:rPr lang="es-ES" dirty="0" err="1"/>
              <a:t>tenim</a:t>
            </a:r>
            <a:r>
              <a:rPr lang="es-ES" dirty="0"/>
              <a:t> </a:t>
            </a:r>
            <a:r>
              <a:rPr lang="es-ES" dirty="0" err="1"/>
              <a:t>representat</a:t>
            </a:r>
            <a:r>
              <a:rPr lang="es-ES" dirty="0"/>
              <a:t> la </a:t>
            </a:r>
            <a:r>
              <a:rPr lang="es-ES" dirty="0" err="1"/>
              <a:t>quantitat</a:t>
            </a:r>
            <a:r>
              <a:rPr lang="es-ES" dirty="0"/>
              <a:t> de comandes per país </a:t>
            </a:r>
            <a:r>
              <a:rPr lang="es-ES" dirty="0" err="1"/>
              <a:t>així</a:t>
            </a:r>
            <a:r>
              <a:rPr lang="es-ES" dirty="0"/>
              <a:t> </a:t>
            </a:r>
            <a:r>
              <a:rPr lang="es-ES" dirty="0" err="1"/>
              <a:t>detectem</a:t>
            </a:r>
            <a:r>
              <a:rPr lang="es-ES" dirty="0"/>
              <a:t>, </a:t>
            </a:r>
            <a:r>
              <a:rPr lang="es-ES" dirty="0" err="1"/>
              <a:t>els</a:t>
            </a:r>
            <a:r>
              <a:rPr lang="es-ES" dirty="0"/>
              <a:t> </a:t>
            </a:r>
            <a:r>
              <a:rPr lang="es-ES" dirty="0" err="1"/>
              <a:t>països</a:t>
            </a:r>
            <a:r>
              <a:rPr lang="es-ES" dirty="0"/>
              <a:t> que </a:t>
            </a:r>
            <a:r>
              <a:rPr lang="es-ES" dirty="0" err="1"/>
              <a:t>realitzen</a:t>
            </a:r>
            <a:r>
              <a:rPr lang="es-ES" dirty="0"/>
              <a:t> </a:t>
            </a:r>
            <a:r>
              <a:rPr lang="es-ES" dirty="0" err="1"/>
              <a:t>més</a:t>
            </a:r>
            <a:r>
              <a:rPr lang="es-ES" dirty="0"/>
              <a:t> </a:t>
            </a:r>
            <a:r>
              <a:rPr lang="es-ES" dirty="0" err="1"/>
              <a:t>transaccions</a:t>
            </a:r>
            <a:r>
              <a:rPr lang="es-ES" dirty="0"/>
              <a:t>, </a:t>
            </a:r>
            <a:r>
              <a:rPr lang="es-ES" dirty="0" err="1"/>
              <a:t>Alemanya</a:t>
            </a:r>
            <a:r>
              <a:rPr lang="es-ES" dirty="0"/>
              <a:t> 20 %, UK 17 %, </a:t>
            </a:r>
            <a:r>
              <a:rPr lang="es-ES" dirty="0" err="1"/>
              <a:t>Suècia</a:t>
            </a:r>
            <a:r>
              <a:rPr lang="es-ES" dirty="0"/>
              <a:t> 13%, </a:t>
            </a:r>
            <a:r>
              <a:rPr lang="es-ES" dirty="0" err="1"/>
              <a:t>seguit</a:t>
            </a:r>
            <a:r>
              <a:rPr lang="es-ES" dirty="0"/>
              <a:t> per Noruega i Irlanda i </a:t>
            </a:r>
            <a:r>
              <a:rPr lang="es-ES" dirty="0" err="1"/>
              <a:t>Canadà</a:t>
            </a:r>
            <a:r>
              <a:rPr lang="es-ES" dirty="0"/>
              <a:t> </a:t>
            </a:r>
            <a:r>
              <a:rPr lang="es-ES" dirty="0" err="1"/>
              <a:t>vora</a:t>
            </a:r>
            <a:r>
              <a:rPr lang="es-ES" dirty="0"/>
              <a:t> 11 % cada país.</a:t>
            </a:r>
          </a:p>
        </p:txBody>
      </p:sp>
      <p:pic>
        <p:nvPicPr>
          <p:cNvPr id="7" name="Marcador de contenido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856163" y="752415"/>
            <a:ext cx="6698528" cy="5108634"/>
          </a:xfrm>
          <a:prstGeom prst="rect">
            <a:avLst/>
          </a:prstGeom>
        </p:spPr>
      </p:pic>
    </p:spTree>
    <p:extLst>
      <p:ext uri="{BB962C8B-B14F-4D97-AF65-F5344CB8AC3E}">
        <p14:creationId xmlns:p14="http://schemas.microsoft.com/office/powerpoint/2010/main" val="76414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Ex. 3</a:t>
            </a:r>
            <a:endParaRPr lang="es-ES" dirty="0"/>
          </a:p>
        </p:txBody>
      </p:sp>
      <p:sp>
        <p:nvSpPr>
          <p:cNvPr id="4" name="Marcador de texto 3"/>
          <p:cNvSpPr>
            <a:spLocks noGrp="1"/>
          </p:cNvSpPr>
          <p:nvPr>
            <p:ph type="body" sz="half" idx="2"/>
          </p:nvPr>
        </p:nvSpPr>
        <p:spPr>
          <a:xfrm>
            <a:off x="814728" y="2344684"/>
            <a:ext cx="2321504" cy="3516365"/>
          </a:xfrm>
        </p:spPr>
        <p:txBody>
          <a:bodyPr/>
          <a:lstStyle/>
          <a:p>
            <a:r>
              <a:rPr lang="es-ES" dirty="0"/>
              <a:t>Per tal de comparar la </a:t>
            </a:r>
            <a:r>
              <a:rPr lang="es-ES" dirty="0" err="1"/>
              <a:t>quantitat</a:t>
            </a:r>
            <a:r>
              <a:rPr lang="es-ES" dirty="0"/>
              <a:t> de </a:t>
            </a:r>
            <a:r>
              <a:rPr lang="es-ES" dirty="0" err="1"/>
              <a:t>transaccions</a:t>
            </a:r>
            <a:r>
              <a:rPr lang="es-ES" dirty="0"/>
              <a:t> per país i </a:t>
            </a:r>
            <a:r>
              <a:rPr lang="es-ES" dirty="0" err="1"/>
              <a:t>any</a:t>
            </a:r>
            <a:r>
              <a:rPr lang="es-ES" dirty="0"/>
              <a:t> </a:t>
            </a:r>
            <a:r>
              <a:rPr lang="es-ES" dirty="0" err="1"/>
              <a:t>hem</a:t>
            </a:r>
            <a:r>
              <a:rPr lang="es-ES" dirty="0"/>
              <a:t> </a:t>
            </a:r>
            <a:r>
              <a:rPr lang="es-ES" dirty="0" err="1"/>
              <a:t>hagut</a:t>
            </a:r>
            <a:r>
              <a:rPr lang="es-ES" dirty="0"/>
              <a:t> </a:t>
            </a:r>
            <a:r>
              <a:rPr lang="es-ES" dirty="0" err="1"/>
              <a:t>d'agrupar</a:t>
            </a:r>
            <a:r>
              <a:rPr lang="es-ES" dirty="0"/>
              <a:t> en trimestres, ja que no </a:t>
            </a:r>
            <a:r>
              <a:rPr lang="es-ES" dirty="0" err="1"/>
              <a:t>tenim</a:t>
            </a:r>
            <a:r>
              <a:rPr lang="es-ES" dirty="0"/>
              <a:t> </a:t>
            </a:r>
            <a:r>
              <a:rPr lang="es-ES" dirty="0" err="1"/>
              <a:t>dades</a:t>
            </a:r>
            <a:r>
              <a:rPr lang="es-ES" dirty="0"/>
              <a:t> </a:t>
            </a:r>
            <a:r>
              <a:rPr lang="es-ES" dirty="0" err="1"/>
              <a:t>suficients</a:t>
            </a:r>
            <a:r>
              <a:rPr lang="es-ES" dirty="0"/>
              <a:t> de </a:t>
            </a:r>
            <a:r>
              <a:rPr lang="es-ES" dirty="0" err="1"/>
              <a:t>l'any</a:t>
            </a:r>
            <a:r>
              <a:rPr lang="es-ES" dirty="0"/>
              <a:t> 2022.</a:t>
            </a:r>
          </a:p>
          <a:p>
            <a:r>
              <a:rPr lang="es-ES" dirty="0" err="1"/>
              <a:t>Només</a:t>
            </a:r>
            <a:r>
              <a:rPr lang="es-ES" dirty="0"/>
              <a:t> es </a:t>
            </a:r>
            <a:r>
              <a:rPr lang="es-ES" dirty="0" err="1"/>
              <a:t>pot</a:t>
            </a:r>
            <a:r>
              <a:rPr lang="es-ES" dirty="0"/>
              <a:t> comparar el primer trimestre, que sí </a:t>
            </a:r>
            <a:r>
              <a:rPr lang="es-ES" dirty="0" err="1"/>
              <a:t>tenim</a:t>
            </a:r>
            <a:r>
              <a:rPr lang="es-ES" dirty="0"/>
              <a:t> </a:t>
            </a:r>
            <a:r>
              <a:rPr lang="es-ES" dirty="0" err="1"/>
              <a:t>dades</a:t>
            </a:r>
            <a:r>
              <a:rPr lang="es-ES" dirty="0"/>
              <a:t>.</a:t>
            </a:r>
          </a:p>
          <a:p>
            <a:r>
              <a:rPr lang="es-ES" dirty="0" err="1"/>
              <a:t>Observem</a:t>
            </a:r>
            <a:r>
              <a:rPr lang="es-ES" dirty="0"/>
              <a:t> un </a:t>
            </a:r>
            <a:r>
              <a:rPr lang="es-ES" dirty="0" err="1"/>
              <a:t>augment</a:t>
            </a:r>
            <a:r>
              <a:rPr lang="es-ES" dirty="0"/>
              <a:t> de </a:t>
            </a:r>
            <a:r>
              <a:rPr lang="es-ES" dirty="0" err="1"/>
              <a:t>més</a:t>
            </a:r>
            <a:r>
              <a:rPr lang="es-ES" dirty="0"/>
              <a:t> del 70% en el nombre de </a:t>
            </a:r>
            <a:r>
              <a:rPr lang="es-ES" dirty="0" err="1"/>
              <a:t>transaccions</a:t>
            </a:r>
            <a:r>
              <a:rPr lang="es-ES" dirty="0"/>
              <a:t> per </a:t>
            </a:r>
            <a:r>
              <a:rPr lang="es-ES" dirty="0" err="1"/>
              <a:t>l'últim</a:t>
            </a:r>
            <a:r>
              <a:rPr lang="es-ES" dirty="0"/>
              <a:t> </a:t>
            </a:r>
            <a:r>
              <a:rPr lang="es-ES" dirty="0" err="1"/>
              <a:t>any</a:t>
            </a:r>
            <a:r>
              <a:rPr lang="es-ES" dirty="0"/>
              <a:t> </a:t>
            </a:r>
            <a:r>
              <a:rPr lang="es-ES" dirty="0" err="1"/>
              <a:t>exceptuant</a:t>
            </a:r>
            <a:r>
              <a:rPr lang="es-ES" dirty="0"/>
              <a:t> Dinamarca </a:t>
            </a:r>
            <a:r>
              <a:rPr lang="es-ES" dirty="0" err="1"/>
              <a:t>on</a:t>
            </a:r>
            <a:r>
              <a:rPr lang="es-ES" dirty="0"/>
              <a:t> no hi ha </a:t>
            </a:r>
            <a:r>
              <a:rPr lang="es-ES" dirty="0" err="1"/>
              <a:t>hagut</a:t>
            </a:r>
            <a:r>
              <a:rPr lang="es-ES" dirty="0"/>
              <a:t> </a:t>
            </a:r>
            <a:r>
              <a:rPr lang="es-ES" dirty="0" err="1"/>
              <a:t>cap</a:t>
            </a:r>
            <a:r>
              <a:rPr lang="es-ES" dirty="0"/>
              <a:t> venta.</a:t>
            </a:r>
          </a:p>
        </p:txBody>
      </p:sp>
      <p:pic>
        <p:nvPicPr>
          <p:cNvPr id="6" name="Marcador de posición de imagen 5"/>
          <p:cNvPicPr>
            <a:picLocks noGrp="1"/>
          </p:cNvPicPr>
          <p:nvPr>
            <p:ph type="pic" sz="quarter" idx="13"/>
          </p:nvPr>
        </p:nvPicPr>
        <p:blipFill rotWithShape="1">
          <a:blip r:embed="rId2"/>
          <a:srcRect l="13" r="852"/>
          <a:stretch/>
        </p:blipFill>
        <p:spPr>
          <a:xfrm>
            <a:off x="3241222" y="698206"/>
            <a:ext cx="8354437" cy="5162843"/>
          </a:xfrm>
          <a:prstGeom prst="rect">
            <a:avLst/>
          </a:prstGeom>
        </p:spPr>
      </p:pic>
    </p:spTree>
    <p:extLst>
      <p:ext uri="{BB962C8B-B14F-4D97-AF65-F5344CB8AC3E}">
        <p14:creationId xmlns:p14="http://schemas.microsoft.com/office/powerpoint/2010/main" val="371889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smtClean="0"/>
              <a:t>Ex. 4</a:t>
            </a:r>
            <a:endParaRPr lang="ca-ES" dirty="0"/>
          </a:p>
        </p:txBody>
      </p:sp>
      <p:sp>
        <p:nvSpPr>
          <p:cNvPr id="4" name="Marcador de texto 3"/>
          <p:cNvSpPr>
            <a:spLocks noGrp="1"/>
          </p:cNvSpPr>
          <p:nvPr>
            <p:ph type="body" sz="half" idx="2"/>
          </p:nvPr>
        </p:nvSpPr>
        <p:spPr/>
        <p:txBody>
          <a:bodyPr/>
          <a:lstStyle/>
          <a:p>
            <a:r>
              <a:rPr lang="ca-ES" dirty="0"/>
              <a:t>En la figura de la dreta observem els països i la quantitat de transaccions cancel·lades, en verd si el nombre és menor a 5, han complert l'objectiu i en vermell si és major.</a:t>
            </a:r>
          </a:p>
        </p:txBody>
      </p:sp>
      <p:pic>
        <p:nvPicPr>
          <p:cNvPr id="8" name="Marcador de contenido 7"/>
          <p:cNvPicPr>
            <a:picLocks noGrp="1" noChangeAspect="1"/>
          </p:cNvPicPr>
          <p:nvPr>
            <p:ph idx="1"/>
          </p:nvPr>
        </p:nvPicPr>
        <p:blipFill>
          <a:blip r:embed="rId2"/>
          <a:stretch>
            <a:fillRect/>
          </a:stretch>
        </p:blipFill>
        <p:spPr>
          <a:xfrm>
            <a:off x="5295900" y="886619"/>
            <a:ext cx="5372100" cy="4533900"/>
          </a:xfrm>
          <a:prstGeom prst="rect">
            <a:avLst/>
          </a:prstGeom>
        </p:spPr>
      </p:pic>
    </p:spTree>
    <p:extLst>
      <p:ext uri="{BB962C8B-B14F-4D97-AF65-F5344CB8AC3E}">
        <p14:creationId xmlns:p14="http://schemas.microsoft.com/office/powerpoint/2010/main" val="307409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3151" y="1499936"/>
            <a:ext cx="3547533" cy="564547"/>
          </a:xfrm>
        </p:spPr>
        <p:txBody>
          <a:bodyPr/>
          <a:lstStyle/>
          <a:p>
            <a:r>
              <a:rPr lang="ca-ES" dirty="0" smtClean="0"/>
              <a:t>Ex. 5</a:t>
            </a:r>
            <a:endParaRPr lang="ca-ES" dirty="0"/>
          </a:p>
        </p:txBody>
      </p:sp>
      <p:sp>
        <p:nvSpPr>
          <p:cNvPr id="4" name="Marcador de texto 3"/>
          <p:cNvSpPr>
            <a:spLocks noGrp="1"/>
          </p:cNvSpPr>
          <p:nvPr>
            <p:ph type="body" sz="half" idx="2"/>
          </p:nvPr>
        </p:nvSpPr>
        <p:spPr/>
        <p:txBody>
          <a:bodyPr>
            <a:normAutofit fontScale="92500" lnSpcReduction="10000"/>
          </a:bodyPr>
          <a:lstStyle/>
          <a:p>
            <a:r>
              <a:rPr lang="ca-ES" dirty="0"/>
              <a:t>En aquesta última figura tenim un gràfic de barres amb la quantitat total facturada agrupada per país i la mitjana de cada transacció. Observem que la mitjana de les comandes per país no difereix gaire, al contrari de la quantitat facturada per país que sí té una gran variació. Si mirem USA ens n'adonem que la mitjana de cada transacció és la més elevada, tot i això no tenim moltes transaccions, per tant, podria ser un mercat en el qual es podria incentivar perquè realitzessin més compres i així augmentar els beneficis de la companya. Per altra banda, seria ideal esbrinar per què els països de la dreta del gràfic duen a terme tan poques transaccions.</a:t>
            </a:r>
          </a:p>
        </p:txBody>
      </p:sp>
      <p:pic>
        <p:nvPicPr>
          <p:cNvPr id="5" name="Marcador de contenido 4"/>
          <p:cNvPicPr>
            <a:picLocks noGrp="1"/>
          </p:cNvPicPr>
          <p:nvPr>
            <p:ph idx="1"/>
          </p:nvPr>
        </p:nvPicPr>
        <p:blipFill>
          <a:blip r:embed="rId2"/>
          <a:stretch>
            <a:fillRect/>
          </a:stretch>
        </p:blipFill>
        <p:spPr>
          <a:xfrm>
            <a:off x="4856163" y="885414"/>
            <a:ext cx="6251575" cy="4536309"/>
          </a:xfrm>
          <a:prstGeom prst="rect">
            <a:avLst/>
          </a:prstGeom>
        </p:spPr>
      </p:pic>
    </p:spTree>
    <p:extLst>
      <p:ext uri="{BB962C8B-B14F-4D97-AF65-F5344CB8AC3E}">
        <p14:creationId xmlns:p14="http://schemas.microsoft.com/office/powerpoint/2010/main" val="119508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81</TotalTime>
  <Words>334</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Century Gothic</vt:lpstr>
      <vt:lpstr>Wingdings 2</vt:lpstr>
      <vt:lpstr>Citable</vt:lpstr>
      <vt:lpstr>Sprint 6 Exercici 6</vt:lpstr>
      <vt:lpstr>Exercici 1</vt:lpstr>
      <vt:lpstr>Ex.2</vt:lpstr>
      <vt:lpstr>Ex. 3</vt:lpstr>
      <vt:lpstr>Ex. 4</vt:lpstr>
      <vt:lpstr>Ex. 5</vt:lpstr>
    </vt:vector>
  </TitlesOfParts>
  <Company>Ajuntament de Barcelona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6 Exercici 6</dc:title>
  <dc:creator>CiberConnecta_16</dc:creator>
  <cp:lastModifiedBy>CiberConnecta_16</cp:lastModifiedBy>
  <cp:revision>7</cp:revision>
  <dcterms:created xsi:type="dcterms:W3CDTF">2024-04-02T10:01:38Z</dcterms:created>
  <dcterms:modified xsi:type="dcterms:W3CDTF">2024-04-02T11:23:34Z</dcterms:modified>
</cp:coreProperties>
</file>