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74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66FCB-AD97-45C2-B5EE-417C375F93AD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0BA15-D8B9-4472-B01B-047A7E058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Assignment, copying, printing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0BA15-D8B9-4472-B01B-047A7E058D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4266-C166-44F6-A108-1E97550AB42A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A86D-531C-4885-8B2C-CF04BD9B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Important!!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the components in the array MUST be the same type!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So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double quiz [125];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holds 125 doubles (real numbers).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But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b="1" dirty="0" smtClean="0">
                <a:cs typeface="Courier New" pitchFamily="49" charset="0"/>
              </a:rPr>
              <a:t>Should also hold values with same meaning!!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Good programming rule: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quiz[index]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should all hold </a:t>
            </a:r>
            <a:r>
              <a:rPr lang="en-US" b="1" dirty="0" smtClean="0"/>
              <a:t>quiz</a:t>
            </a:r>
            <a:r>
              <a:rPr lang="en-US" dirty="0" smtClean="0"/>
              <a:t> values, not anything else..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example,</a:t>
            </a:r>
            <a:endParaRPr lang="en-US" dirty="0"/>
          </a:p>
          <a:p>
            <a:pPr>
              <a:buNone/>
            </a:pPr>
            <a:r>
              <a:rPr lang="en-US" dirty="0" smtClean="0"/>
              <a:t>do NOT store </a:t>
            </a:r>
            <a:r>
              <a:rPr lang="en-US" b="1" dirty="0" smtClean="0"/>
              <a:t>average</a:t>
            </a:r>
            <a:r>
              <a:rPr lang="en-US" dirty="0" smtClean="0"/>
              <a:t> of quiz scores in the same array!!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Use another variable: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average;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One exception: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Can hold a sentinel value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Indicates the end of meaningful values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Example: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4 quizzes: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3048000"/>
          <a:ext cx="3429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605"/>
                <a:gridCol w="1435395"/>
              </a:tblGrid>
              <a:tr h="520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quiz[0]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10.0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quiz[1]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8.0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quiz[2]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8.0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quiz[3]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9.0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quiz[4]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quiz[5]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4573.6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Index always begins with 0!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score [5];</a:t>
            </a:r>
          </a:p>
          <a:p>
            <a:pPr>
              <a:buNone/>
            </a:pPr>
            <a:r>
              <a:rPr lang="en-US" sz="3600" dirty="0" smtClean="0">
                <a:cs typeface="Courier New" pitchFamily="49" charset="0"/>
              </a:rPr>
              <a:t>has 5 integer variables</a:t>
            </a:r>
          </a:p>
          <a:p>
            <a:pPr>
              <a:buNone/>
            </a:pPr>
            <a:r>
              <a:rPr lang="en-US" sz="3600" dirty="0" smtClean="0">
                <a:cs typeface="Courier New" pitchFamily="49" charset="0"/>
              </a:rPr>
              <a:t>starting with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score[0]</a:t>
            </a:r>
          </a:p>
          <a:p>
            <a:pPr>
              <a:buNone/>
            </a:pPr>
            <a:r>
              <a:rPr lang="en-US" sz="3600" dirty="0" smtClean="0">
                <a:cs typeface="Courier New" pitchFamily="49" charset="0"/>
              </a:rPr>
              <a:t>Note:</a:t>
            </a:r>
          </a:p>
          <a:p>
            <a:pPr>
              <a:buNone/>
            </a:pPr>
            <a:r>
              <a:rPr lang="en-US" sz="3600" dirty="0" smtClean="0">
                <a:cs typeface="Courier New" pitchFamily="49" charset="0"/>
              </a:rPr>
              <a:t>There is </a:t>
            </a:r>
            <a:r>
              <a:rPr lang="en-US" sz="3600" b="1" dirty="0" smtClean="0">
                <a:cs typeface="Courier New" pitchFamily="49" charset="0"/>
              </a:rPr>
              <a:t>no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score[5]!</a:t>
            </a:r>
          </a:p>
          <a:p>
            <a:pPr>
              <a:buNone/>
            </a:pPr>
            <a:endParaRPr lang="en-US" sz="3600" dirty="0" smtClean="0"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2667000"/>
          <a:ext cx="3276600" cy="26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219200"/>
              </a:tblGrid>
              <a:tr h="520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score[1]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score[2]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score[3]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score[4]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 to work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If you want to apply the same code for every component in the array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quiz [125];	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index = 0; index &lt; 125; index++)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quiz [index];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cs typeface="Courier New" pitchFamily="49" charset="0"/>
              </a:rPr>
              <a:t>reads into quiz[0] to quiz[124].  Stops at index == 125</a:t>
            </a:r>
          </a:p>
          <a:p>
            <a:pPr>
              <a:buNone/>
            </a:pPr>
            <a:endParaRPr lang="en-US" sz="11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cs typeface="Courier New" pitchFamily="49" charset="0"/>
              </a:rPr>
              <a:t>Remember!!    There is No quiz[125]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C++ there is no checking for array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score [5];	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score [5];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Will compile and run!!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It will store the value at the 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memory location just after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score[4] even if 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it is already in use.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2667000"/>
          <a:ext cx="32766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219200"/>
              </a:tblGrid>
              <a:tr h="520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score[1]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score[2]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score[3]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score[4]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5257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number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5257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838" y="602592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BE CAREFUL NOT TO GO PAST ARRAY END!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Processing values in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None/>
            </a:pPr>
            <a:r>
              <a:rPr lang="en-US" dirty="0" smtClean="0"/>
              <a:t> Usually any operation that is done to all the components must be done separately for each</a:t>
            </a:r>
          </a:p>
          <a:p>
            <a:pPr hangingPunct="0">
              <a:buNone/>
            </a:pPr>
            <a:r>
              <a:rPr lang="en-US" dirty="0" smtClean="0"/>
              <a:t> </a:t>
            </a:r>
          </a:p>
          <a:p>
            <a:pPr hangingPunct="0">
              <a:buNone/>
            </a:pPr>
            <a:r>
              <a:rPr lang="en-US" dirty="0" smtClean="0"/>
              <a:t>				</a:t>
            </a:r>
            <a:r>
              <a:rPr lang="en-US" sz="4000" dirty="0" smtClean="0"/>
              <a:t>Needs a loop</a:t>
            </a:r>
          </a:p>
          <a:p>
            <a:pPr hangingPunct="0">
              <a:buNone/>
            </a:pPr>
            <a:endParaRPr lang="en-US" sz="4000" dirty="0" smtClean="0"/>
          </a:p>
          <a:p>
            <a:pPr hangingPunct="0">
              <a:buNone/>
            </a:pPr>
            <a:r>
              <a:rPr lang="en-US" dirty="0" smtClean="0"/>
              <a:t>Two exceptions when you can assign values without a loop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90600" y="32766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Assigning values to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>
              <a:buNone/>
            </a:pPr>
            <a:r>
              <a:rPr lang="en-US" dirty="0" smtClean="0"/>
              <a:t>1.  When the array is declared</a:t>
            </a:r>
          </a:p>
          <a:p>
            <a:pPr hangingPunc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		</a:t>
            </a:r>
            <a:r>
              <a:rPr lang="en-US" dirty="0" err="1" smtClean="0"/>
              <a:t>int</a:t>
            </a:r>
            <a:r>
              <a:rPr lang="en-US" dirty="0" smtClean="0"/>
              <a:t> score[4] = {0, 1, 2, 3};</a:t>
            </a:r>
          </a:p>
          <a:p>
            <a:pPr hangingPunct="0"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2. When reading into a character array  </a:t>
            </a:r>
          </a:p>
          <a:p>
            <a:pPr hangingPunct="0">
              <a:buNone/>
            </a:pPr>
            <a:r>
              <a:rPr lang="en-US" dirty="0" smtClean="0"/>
              <a:t> </a:t>
            </a:r>
          </a:p>
          <a:p>
            <a:pPr hangingPunct="0">
              <a:buNone/>
            </a:pPr>
            <a:r>
              <a:rPr lang="en-US" dirty="0" smtClean="0"/>
              <a:t>		char name [20];</a:t>
            </a:r>
          </a:p>
          <a:p>
            <a:pPr hangingPunc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 Enter your first name"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hangingPunc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cin</a:t>
            </a:r>
            <a:r>
              <a:rPr lang="en-US" dirty="0" smtClean="0"/>
              <a:t> &gt;&gt; name;</a:t>
            </a:r>
          </a:p>
          <a:p>
            <a:pPr hangingPunct="0">
              <a:buNone/>
            </a:pPr>
            <a:r>
              <a:rPr lang="en-US" dirty="0" smtClean="0"/>
              <a:t> </a:t>
            </a:r>
          </a:p>
          <a:p>
            <a:pPr hangingPunct="0">
              <a:buNone/>
            </a:pPr>
            <a:r>
              <a:rPr lang="en-US" dirty="0" smtClean="0"/>
              <a:t>Character arrays in C++ are slightly different from arrays of other data types.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 for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arrays </a:t>
            </a:r>
            <a:r>
              <a:rPr lang="en-US" smtClean="0"/>
              <a:t>are automatically </a:t>
            </a:r>
            <a:r>
              <a:rPr lang="en-US" dirty="0" smtClean="0"/>
              <a:t>passed as reference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Remember, by using a variable for the index, we can access different entries in the array by changing the value of the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 in 5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int score[5];</a:t>
            </a:r>
          </a:p>
          <a:p>
            <a:pPr marL="0" indent="0" hangingPunc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(int index = 0; index &lt; 5; index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&lt;&lt; “Please enter score “ &lt;&lt;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	index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&lt;&lt; “. “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&gt;&gt; score[index];</a:t>
            </a:r>
          </a:p>
          <a:p>
            <a:pPr marL="0" indent="0" hangingPunc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What if we had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score[10]?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Still OK to read in 5 scores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find average of 5 scores in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total = 0;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double average;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(int index = 0; index &lt; 5; index++ )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total = total + score[index];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average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&lt;double&gt;(total) / 5;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entries need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need a variable to keep track of actual number of valid entries in the array.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numberOfEmployees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(Remember: array indexes will go from 0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1</a:t>
            </a:r>
            <a:r>
              <a:rPr lang="en-US" dirty="0" smtClean="0">
                <a:cs typeface="Courier New" pitchFamily="49" charset="0"/>
              </a:rPr>
              <a:t>.)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Example: read in unknown number of scores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95400"/>
            <a:ext cx="8839200" cy="5334000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Please enter a score; enter -1 to end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.“ 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          &lt;&lt; 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&gt;= 0)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&lt;&lt; “Please enter a score; enter -1 to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end.“		&lt;&lt;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&lt;&lt; “The number of scores read in is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“	 			&lt;&lt; 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tried to enter more scores than the array will hold?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Example: read in unknown number of scores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95400"/>
            <a:ext cx="8839200" cy="5334000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int score [10];</a:t>
            </a:r>
          </a:p>
          <a:p>
            <a:pPr marL="0" indent="0" hangingPunct="0">
              <a:buNone/>
            </a:pP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Please enter a score; enter -1 to end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.“ 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          &lt;&lt; 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0 &amp;&amp; 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&lt; 10))</a:t>
            </a:r>
            <a:endParaRPr lang="en-US" sz="8400" b="1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&lt;&lt; “Please enter a score; enter -1 to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end.“		&lt;&lt;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oneScore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8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hangingPunct="0">
              <a:buNone/>
            </a:pP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 &lt;&lt; “The number of scores read in is 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“	 			&lt;&lt; </a:t>
            </a:r>
            <a:r>
              <a:rPr lang="en-US" sz="8400" b="1" dirty="0" err="1" smtClean="0">
                <a:latin typeface="Courier New" pitchFamily="49" charset="0"/>
                <a:cs typeface="Courier New" pitchFamily="49" charset="0"/>
              </a:rPr>
              <a:t>numberOfScores</a:t>
            </a:r>
            <a:r>
              <a:rPr lang="en-US" sz="8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8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8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 meaningful names for both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arrays and indexes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EX. Total all the hours worked by the 5 employees: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(int employee=0;employee&lt;5; employee++)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total = total 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[employee];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</a:t>
            </a:r>
            <a:r>
              <a:rPr lang="en-US" dirty="0" smtClean="0"/>
              <a:t>Arrays </a:t>
            </a:r>
            <a:br>
              <a:rPr lang="en-US" dirty="0" smtClean="0"/>
            </a:br>
            <a:r>
              <a:rPr lang="en-US" sz="3100" b="1" dirty="0" smtClean="0">
                <a:solidFill>
                  <a:srgbClr val="FF0000"/>
                </a:solidFill>
              </a:rPr>
              <a:t>(BUT once you know about classes, </a:t>
            </a:r>
            <a:r>
              <a:rPr lang="en-US" sz="3100" b="1" dirty="0" err="1" smtClean="0">
                <a:solidFill>
                  <a:srgbClr val="FF0000"/>
                </a:solidFill>
              </a:rPr>
              <a:t>structs</a:t>
            </a:r>
            <a:r>
              <a:rPr lang="en-US" sz="3100" b="1" dirty="0" smtClean="0">
                <a:solidFill>
                  <a:srgbClr val="FF0000"/>
                </a:solidFill>
              </a:rPr>
              <a:t>, use those, NOT parallel arrays)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or more arrays hold different data but information at same index are related.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97145"/>
              </p:ext>
            </p:extLst>
          </p:nvPr>
        </p:nvGraphicFramePr>
        <p:xfrm>
          <a:off x="2438400" y="3200400"/>
          <a:ext cx="7620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 smtClean="0"/>
                        <a:t>3145</a:t>
                      </a:r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11141"/>
              </p:ext>
            </p:extLst>
          </p:nvPr>
        </p:nvGraphicFramePr>
        <p:xfrm>
          <a:off x="3733800" y="3200400"/>
          <a:ext cx="13716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86973"/>
              </p:ext>
            </p:extLst>
          </p:nvPr>
        </p:nvGraphicFramePr>
        <p:xfrm>
          <a:off x="5791200" y="3200400"/>
          <a:ext cx="13716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37254" y="27967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7967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7713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26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into 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Ex. Reading in ID, first and last names of 5 employees.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employee=0;employee &lt;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employee++)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&gt;&gt; id[employee];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[employee];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[employee];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7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ways of thinking about a C++ array</a:t>
            </a:r>
          </a:p>
          <a:p>
            <a:r>
              <a:rPr lang="en-US" dirty="0" smtClean="0"/>
              <a:t>Two dimensional table with rows and columns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</a:t>
            </a:r>
          </a:p>
          <a:p>
            <a:r>
              <a:rPr lang="en-US" dirty="0" smtClean="0"/>
              <a:t>A one dimensional array, each entry holding a one dimensional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you need 125 variables to hold the quiz scores for 125 students in a large lecture class.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How to name the variables?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quiz1, quiz2, quiz3, … quiz125?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251771"/>
              </p:ext>
            </p:extLst>
          </p:nvPr>
        </p:nvGraphicFramePr>
        <p:xfrm>
          <a:off x="2133600" y="2514600"/>
          <a:ext cx="5791198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314"/>
                <a:gridCol w="827314"/>
                <a:gridCol w="827314"/>
                <a:gridCol w="827314"/>
                <a:gridCol w="827314"/>
                <a:gridCol w="827314"/>
                <a:gridCol w="827314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1913920"/>
            <a:ext cx="1066800" cy="612342"/>
            <a:chOff x="1981200" y="1913920"/>
            <a:chExt cx="1066800" cy="612342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191392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569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32438" y="21411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9139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33800" y="1922850"/>
            <a:ext cx="1066800" cy="612342"/>
            <a:chOff x="1981200" y="1913920"/>
            <a:chExt cx="1066800" cy="612342"/>
          </a:xfrm>
        </p:grpSpPr>
        <p:sp>
          <p:nvSpPr>
            <p:cNvPr id="11" name="TextBox 10"/>
            <p:cNvSpPr txBox="1"/>
            <p:nvPr/>
          </p:nvSpPr>
          <p:spPr>
            <a:xfrm>
              <a:off x="1981200" y="191392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21569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4168" y="25708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4168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33600" y="2535192"/>
            <a:ext cx="5791200" cy="66520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33600" y="2514597"/>
            <a:ext cx="823784" cy="341733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 L 0 0.2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8837 -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Array holding arrays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978352"/>
              </p:ext>
            </p:extLst>
          </p:nvPr>
        </p:nvGraphicFramePr>
        <p:xfrm>
          <a:off x="2133600" y="2514600"/>
          <a:ext cx="5791198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198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4168" y="25708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4168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28803"/>
              </p:ext>
            </p:extLst>
          </p:nvPr>
        </p:nvGraphicFramePr>
        <p:xfrm>
          <a:off x="2209800" y="2669745"/>
          <a:ext cx="5562599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61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39596"/>
              </p:ext>
            </p:extLst>
          </p:nvPr>
        </p:nvGraphicFramePr>
        <p:xfrm>
          <a:off x="2209800" y="33528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83411"/>
              </p:ext>
            </p:extLst>
          </p:nvPr>
        </p:nvGraphicFramePr>
        <p:xfrm>
          <a:off x="2209800" y="40386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54671"/>
              </p:ext>
            </p:extLst>
          </p:nvPr>
        </p:nvGraphicFramePr>
        <p:xfrm>
          <a:off x="2209800" y="47244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71806"/>
              </p:ext>
            </p:extLst>
          </p:nvPr>
        </p:nvGraphicFramePr>
        <p:xfrm>
          <a:off x="2209800" y="54102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133600" y="2535192"/>
            <a:ext cx="5791200" cy="66520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Declaring array: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table [5][7];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err="1" smtClean="0">
                <a:cs typeface="Courier New" pitchFamily="49" charset="0"/>
              </a:rPr>
              <a:t>datatype</a:t>
            </a:r>
            <a:r>
              <a:rPr lang="en-US" dirty="0"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	       array name 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			  </a:t>
            </a:r>
            <a:r>
              <a:rPr lang="en-US" dirty="0" smtClean="0">
                <a:cs typeface="Courier New" pitchFamily="49" charset="0"/>
              </a:rPr>
              <a:t># of rows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			# of columns</a:t>
            </a:r>
            <a:r>
              <a:rPr lang="en-US" dirty="0"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1545389" y="2789754"/>
            <a:ext cx="304006" cy="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590800" y="3094554"/>
            <a:ext cx="913606" cy="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3581797" y="3352403"/>
            <a:ext cx="1371600" cy="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029994" y="2790151"/>
            <a:ext cx="0" cy="1858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table[2][3]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414516"/>
              </p:ext>
            </p:extLst>
          </p:nvPr>
        </p:nvGraphicFramePr>
        <p:xfrm>
          <a:off x="2133600" y="2514600"/>
          <a:ext cx="5791198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314"/>
                <a:gridCol w="827314"/>
                <a:gridCol w="827314"/>
                <a:gridCol w="827314"/>
                <a:gridCol w="827314"/>
                <a:gridCol w="827314"/>
                <a:gridCol w="827314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1913920"/>
            <a:ext cx="1066800" cy="612342"/>
            <a:chOff x="1981200" y="1913920"/>
            <a:chExt cx="1066800" cy="612342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191392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569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32438" y="21411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9139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33800" y="1922850"/>
            <a:ext cx="1066800" cy="612342"/>
            <a:chOff x="1981200" y="1913920"/>
            <a:chExt cx="1066800" cy="612342"/>
          </a:xfrm>
        </p:grpSpPr>
        <p:sp>
          <p:nvSpPr>
            <p:cNvPr id="11" name="TextBox 10"/>
            <p:cNvSpPr txBox="1"/>
            <p:nvPr/>
          </p:nvSpPr>
          <p:spPr>
            <a:xfrm>
              <a:off x="1981200" y="191392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21569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4168" y="25708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4168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3890662"/>
            <a:ext cx="762000" cy="66520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1513811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Table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/>
              <a:t>Where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table[2][3]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87494"/>
              </p:ext>
            </p:extLst>
          </p:nvPr>
        </p:nvGraphicFramePr>
        <p:xfrm>
          <a:off x="2133600" y="2514600"/>
          <a:ext cx="5791198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198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4168" y="25708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4168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46562"/>
              </p:ext>
            </p:extLst>
          </p:nvPr>
        </p:nvGraphicFramePr>
        <p:xfrm>
          <a:off x="2209800" y="2669745"/>
          <a:ext cx="5562599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61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93089"/>
              </p:ext>
            </p:extLst>
          </p:nvPr>
        </p:nvGraphicFramePr>
        <p:xfrm>
          <a:off x="2209800" y="33528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72656"/>
              </p:ext>
            </p:extLst>
          </p:nvPr>
        </p:nvGraphicFramePr>
        <p:xfrm>
          <a:off x="2209800" y="40386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34719"/>
              </p:ext>
            </p:extLst>
          </p:nvPr>
        </p:nvGraphicFramePr>
        <p:xfrm>
          <a:off x="2209800" y="47244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67979"/>
              </p:ext>
            </p:extLst>
          </p:nvPr>
        </p:nvGraphicFramePr>
        <p:xfrm>
          <a:off x="2209800" y="5410200"/>
          <a:ext cx="5562599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62400" y="16764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Table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7605" y="3996897"/>
            <a:ext cx="762000" cy="41103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with 1D array</a:t>
            </a:r>
          </a:p>
          <a:p>
            <a:r>
              <a:rPr lang="en-US" dirty="0" smtClean="0"/>
              <a:t>All entries should have same logical meaning</a:t>
            </a:r>
          </a:p>
          <a:p>
            <a:r>
              <a:rPr lang="en-US" dirty="0" smtClean="0"/>
              <a:t>Use meaningful names for row indexes and column indexes.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score [student][quiz]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sales [item][store]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to read in the 125 scores??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quiz1;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quiz2;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quiz3;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One identifier (name) for the array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quiz</a:t>
            </a:r>
          </a:p>
          <a:p>
            <a:pPr>
              <a:buNone/>
            </a:pPr>
            <a:r>
              <a:rPr lang="en-US" dirty="0" smtClean="0"/>
              <a:t>Each variable identified by                       +	      (integer)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quiz[1], quiz[3],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(The variables making up the array is sometimes called </a:t>
            </a:r>
            <a:r>
              <a:rPr lang="en-US" b="1" i="1" dirty="0" smtClean="0">
                <a:cs typeface="Courier New" pitchFamily="49" charset="0"/>
              </a:rPr>
              <a:t>components</a:t>
            </a:r>
            <a:r>
              <a:rPr lang="en-US" dirty="0" smtClean="0">
                <a:cs typeface="Courier New" pitchFamily="49" charset="0"/>
              </a:rPr>
              <a:t> of the array, and the values stored in them can be referred to as </a:t>
            </a:r>
            <a:r>
              <a:rPr lang="en-US" b="1" i="1" dirty="0" smtClean="0">
                <a:cs typeface="Courier New" pitchFamily="49" charset="0"/>
              </a:rPr>
              <a:t>entries</a:t>
            </a:r>
            <a:r>
              <a:rPr lang="en-US" dirty="0" smtClean="0">
                <a:cs typeface="Courier New" pitchFamily="49" charset="0"/>
              </a:rPr>
              <a:t>.)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438400"/>
            <a:ext cx="182880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000" dirty="0" smtClean="0"/>
              <a:t>array name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2438400"/>
            <a:ext cx="99060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000" dirty="0" smtClean="0"/>
              <a:t>index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7B8C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7B8C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7B8C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quiz [5];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819400"/>
          <a:ext cx="3276600" cy="26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219200"/>
              </a:tblGrid>
              <a:tr h="520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 quiz[0]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 quiz[1]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 quiz[2]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 quiz[3]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 quiz[4]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Advantage:</a:t>
            </a:r>
          </a:p>
          <a:p>
            <a:pPr>
              <a:buNone/>
            </a:pPr>
            <a:r>
              <a:rPr lang="en-US" dirty="0" smtClean="0"/>
              <a:t>		Can use an integer variable for the index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Different value for index means different 			variable in the array: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index = 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quiz[index]; // quiz[0]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index = 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quiz[index]; // quiz[1}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now use loop to go through all the variables of the array: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quiz [125];	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index = 0; index &lt; 125; index++)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quiz [index];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Declaration: only one needed for whole array:</a:t>
            </a:r>
          </a:p>
          <a:p>
            <a:pPr>
              <a:buNone/>
            </a:pPr>
            <a:endParaRPr lang="en-US" dirty="0"/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quiz [125];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datatype</a:t>
            </a:r>
            <a:r>
              <a:rPr lang="en-US" dirty="0" smtClean="0"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       array name 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		      size of array 		</a:t>
            </a:r>
            <a:endParaRPr lang="en-US" dirty="0"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296194" y="3429000"/>
            <a:ext cx="304006" cy="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591594" y="3733800"/>
            <a:ext cx="913606" cy="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3886597" y="4038203"/>
            <a:ext cx="1371600" cy="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659</Words>
  <Application>Microsoft Office PowerPoint</Application>
  <PresentationFormat>On-screen Show (4:3)</PresentationFormat>
  <Paragraphs>306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Arrays</vt:lpstr>
      <vt:lpstr>Why arrays?</vt:lpstr>
      <vt:lpstr>Why arrays?</vt:lpstr>
      <vt:lpstr>Answer:  arrays</vt:lpstr>
      <vt:lpstr>Picturing an array</vt:lpstr>
      <vt:lpstr>Arrays</vt:lpstr>
      <vt:lpstr>PowerPoint Presentation</vt:lpstr>
      <vt:lpstr>PowerPoint Presentation</vt:lpstr>
      <vt:lpstr>Important!! </vt:lpstr>
      <vt:lpstr>PowerPoint Presentation</vt:lpstr>
      <vt:lpstr>PowerPoint Presentation</vt:lpstr>
      <vt:lpstr>Important!!</vt:lpstr>
      <vt:lpstr>Using loops to work with arrays</vt:lpstr>
      <vt:lpstr>In C++ there is no checking for array boundaries</vt:lpstr>
      <vt:lpstr>Processing values in the array</vt:lpstr>
      <vt:lpstr>Assigning values to the array</vt:lpstr>
      <vt:lpstr>Arrays as Parameters for a function</vt:lpstr>
      <vt:lpstr>Using arrays</vt:lpstr>
      <vt:lpstr>Example: Read in 5 scores</vt:lpstr>
      <vt:lpstr>Example: find average of 5 scores in the array</vt:lpstr>
      <vt:lpstr>Not all entries need to be used</vt:lpstr>
      <vt:lpstr>Example: read in unknown number of scores</vt:lpstr>
      <vt:lpstr>PowerPoint Presentation</vt:lpstr>
      <vt:lpstr>Example: read in unknown number of scores</vt:lpstr>
      <vt:lpstr>Good Programming Technique</vt:lpstr>
      <vt:lpstr>Parallel Arrays  (BUT once you know about classes, structs, use those, NOT parallel arrays)</vt:lpstr>
      <vt:lpstr>Reading into parallel arrays</vt:lpstr>
      <vt:lpstr>Two Dimensional Arrays</vt:lpstr>
      <vt:lpstr>2D Table</vt:lpstr>
      <vt:lpstr>Array holding arrays</vt:lpstr>
      <vt:lpstr>C++ syntax</vt:lpstr>
      <vt:lpstr>Where is table[2][3]?</vt:lpstr>
      <vt:lpstr>Where is table[2][3]?</vt:lpstr>
      <vt:lpstr>Use of 2D array</vt:lpstr>
    </vt:vector>
  </TitlesOfParts>
  <Company>California State University,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Campus User</dc:creator>
  <cp:lastModifiedBy>Windows User</cp:lastModifiedBy>
  <cp:revision>82</cp:revision>
  <dcterms:created xsi:type="dcterms:W3CDTF">2010-03-08T18:10:22Z</dcterms:created>
  <dcterms:modified xsi:type="dcterms:W3CDTF">2013-09-16T21:00:01Z</dcterms:modified>
</cp:coreProperties>
</file>