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1305-0003-4D42-8D1E-0A3E024E5750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cs typeface="Courier New" pitchFamily="49" charset="0"/>
              </a:rPr>
              <a:t>It deletes the node, but</a:t>
            </a:r>
          </a:p>
          <a:p>
            <a:pPr marL="0" indent="0">
              <a:buNone/>
            </a:pPr>
            <a:r>
              <a:rPr lang="en-US" sz="4000" dirty="0">
                <a:cs typeface="Courier New" pitchFamily="49" charset="0"/>
              </a:rPr>
              <a:t>	</a:t>
            </a:r>
            <a:r>
              <a:rPr lang="en-US" sz="4000" dirty="0" smtClean="0">
                <a:cs typeface="Courier New" pitchFamily="49" charset="0"/>
              </a:rPr>
              <a:t>leaves the pointer.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5814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6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799" y="5486400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05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814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7144" y="3620069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0" y="35814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160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dirty="0" smtClean="0">
                <a:cs typeface="Courier New" pitchFamily="49" charset="0"/>
              </a:rPr>
              <a:t>field </a:t>
            </a:r>
            <a:r>
              <a:rPr lang="en-US" dirty="0" smtClean="0"/>
              <a:t>can point to another node, we can link nodes together like this: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Molodowitch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4685-62D8-48A3-BE65-1DC8D0200765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linked list?</a:t>
            </a:r>
            <a:endParaRPr lang="en-US" dirty="0"/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5932447" y="3418091"/>
            <a:ext cx="936713" cy="713022"/>
            <a:chOff x="7648" y="5815"/>
            <a:chExt cx="817" cy="491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533230" y="351248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6482782" y="3434063"/>
            <a:ext cx="387526" cy="66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3247986" y="3445311"/>
            <a:ext cx="1376363" cy="698500"/>
            <a:chOff x="3763" y="4312"/>
            <a:chExt cx="1199" cy="481"/>
          </a:xfrm>
        </p:grpSpPr>
        <p:grpSp>
          <p:nvGrpSpPr>
            <p:cNvPr id="44044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1733511" y="3475474"/>
            <a:ext cx="949325" cy="698500"/>
            <a:chOff x="7648" y="5825"/>
            <a:chExt cx="828" cy="481"/>
          </a:xfrm>
        </p:grpSpPr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782724" y="4932799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817692" y="5328086"/>
            <a:ext cx="1304925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2246274" y="4110474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559011" y="376122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141874" y="343578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616411" y="343737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5416511" y="373582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1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41" grpId="0" animBg="1"/>
      <p:bldP spid="44042" grpId="0" animBg="1"/>
      <p:bldP spid="44051" grpId="0" animBg="1"/>
      <p:bldP spid="44052" grpId="0"/>
      <p:bldP spid="44053" grpId="0" animBg="1"/>
      <p:bldP spid="44054" grpId="0" animBg="1"/>
      <p:bldP spid="44057" grpId="0" animBg="1"/>
      <p:bldP spid="44058" grpId="0" animBg="1"/>
      <p:bldP spid="440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out with two NULL pointers to </a:t>
            </a:r>
            <a:r>
              <a:rPr lang="en-US" dirty="0" err="1" smtClean="0"/>
              <a:t>NodeType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Code for this??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pointer;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head;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88989" y="5332283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46389" y="5334000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create a new </a:t>
            </a:r>
            <a:r>
              <a:rPr lang="en-US" dirty="0" err="1" smtClean="0"/>
              <a:t>NodeType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Code for this??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88989" y="5332283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46389" y="5334000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19084" y="41148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9684" y="41148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08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create insert a 5 in the info field.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Code for this??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5;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46389" y="5334000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19084" y="41148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9684" y="41148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8828" y="4153469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08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what happens if we do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dirty="0" smtClean="0">
                <a:cs typeface="Courier New" pitchFamily="49" charset="0"/>
              </a:rPr>
              <a:t>contains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dirty="0" smtClean="0">
                <a:cs typeface="Courier New" pitchFamily="49" charset="0"/>
              </a:rPr>
              <a:t>, which gets copied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pointer-&gt;next.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46389" y="5334000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19084" y="41148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9684" y="41148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8828" y="4153469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09684" y="41148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08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we want head to point to the new node,</a:t>
            </a:r>
          </a:p>
          <a:p>
            <a:pPr marL="0" indent="0">
              <a:buNone/>
            </a:pPr>
            <a:r>
              <a:rPr lang="en-US" dirty="0" smtClean="0"/>
              <a:t>i.e. head should contain the address of the new node.</a:t>
            </a:r>
          </a:p>
          <a:p>
            <a:pPr marL="0" indent="0">
              <a:buNone/>
            </a:pPr>
            <a:r>
              <a:rPr lang="en-US" dirty="0" smtClean="0"/>
              <a:t>What already has that address?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46389" y="5334000"/>
            <a:ext cx="1219200" cy="458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19084" y="41148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9684" y="41148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8828" y="4153469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09684" y="41148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08885" y="4799800"/>
            <a:ext cx="0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3276599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989" y="3868623"/>
            <a:ext cx="4815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head = pointer </a:t>
            </a:r>
            <a:r>
              <a:rPr lang="en-US" sz="3200" dirty="0" smtClean="0"/>
              <a:t>will copy the address to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head.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576384" y="4824543"/>
            <a:ext cx="1579604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Putting the code together: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pointer-&gt;info = 5;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try seeing what happens if we repeat the same code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now set to 8, starting with this picture.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2108885" y="4799800"/>
            <a:ext cx="1783493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2108885" y="4799800"/>
            <a:ext cx="1783493" cy="763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39813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does what?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26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To create a linked list using dynamic variables, we need a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(or a class) which has two fields (or data members):</a:t>
            </a: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one to hold information</a:t>
            </a: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one to point to another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or object of the same class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200" y="39813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does what?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84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9813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does what?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09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8684" y="4654738"/>
            <a:ext cx="407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opy </a:t>
            </a:r>
            <a:r>
              <a:rPr lang="en-US" sz="3200" dirty="0" smtClean="0"/>
              <a:t>content of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29424" y="5168045"/>
            <a:ext cx="1632122" cy="8906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79218" y="3565894"/>
            <a:ext cx="3802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/>
              <a:t>contains the address of </a:t>
            </a:r>
            <a:r>
              <a:rPr lang="en-US" sz="3200" dirty="0" smtClean="0">
                <a:solidFill>
                  <a:srgbClr val="FF0000"/>
                </a:solidFill>
              </a:rPr>
              <a:t>this </a:t>
            </a:r>
            <a:r>
              <a:rPr lang="en-US" sz="3200" dirty="0" smtClean="0"/>
              <a:t>so</a:t>
            </a:r>
            <a:endParaRPr lang="en-US" sz="3200" dirty="0"/>
          </a:p>
        </p:txBody>
      </p:sp>
      <p:sp>
        <p:nvSpPr>
          <p:cNvPr id="21" name="Oval 20"/>
          <p:cNvSpPr/>
          <p:nvPr/>
        </p:nvSpPr>
        <p:spPr>
          <a:xfrm>
            <a:off x="3099898" y="3832171"/>
            <a:ext cx="2209800" cy="1288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00071" y="5206425"/>
            <a:ext cx="416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pointer-&gt;next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5575" y="3959988"/>
            <a:ext cx="683122" cy="10772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65590" y="5803155"/>
            <a:ext cx="434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 it will point to </a:t>
            </a:r>
            <a:r>
              <a:rPr lang="en-US" sz="3200" dirty="0" smtClean="0">
                <a:solidFill>
                  <a:srgbClr val="FF0000"/>
                </a:solidFill>
              </a:rPr>
              <a:t>this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cxnSp>
        <p:nvCxnSpPr>
          <p:cNvPr id="28" name="Straight Arrow Connector 27"/>
          <p:cNvCxnSpPr>
            <a:endCxn id="9" idx="1"/>
          </p:cNvCxnSpPr>
          <p:nvPr/>
        </p:nvCxnSpPr>
        <p:spPr>
          <a:xfrm>
            <a:off x="2708189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20" grpId="0"/>
      <p:bldP spid="21" grpId="0" animBg="1"/>
      <p:bldP spid="22" grpId="0"/>
      <p:bldP spid="23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417543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does what?</a:t>
            </a:r>
            <a:endParaRPr lang="en-US" sz="3600" dirty="0"/>
          </a:p>
        </p:txBody>
      </p:sp>
      <p:cxnSp>
        <p:nvCxnSpPr>
          <p:cNvPr id="28" name="Straight Arrow Connector 27"/>
          <p:cNvCxnSpPr>
            <a:endCxn id="9" idx="1"/>
          </p:cNvCxnSpPr>
          <p:nvPr/>
        </p:nvCxnSpPr>
        <p:spPr>
          <a:xfrm>
            <a:off x="2708189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>
            <a:endCxn id="9" idx="1"/>
          </p:cNvCxnSpPr>
          <p:nvPr/>
        </p:nvCxnSpPr>
        <p:spPr>
          <a:xfrm>
            <a:off x="2708189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406141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3200" dirty="0" smtClean="0"/>
              <a:t> stores the address of (points to) what?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4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>
            <a:endCxn id="9" idx="1"/>
          </p:cNvCxnSpPr>
          <p:nvPr/>
        </p:nvCxnSpPr>
        <p:spPr>
          <a:xfrm>
            <a:off x="2708189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406141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3200" dirty="0" smtClean="0"/>
              <a:t> stores the address of (points to) what?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1219200" y="3962400"/>
            <a:ext cx="19812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code to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 = pointer;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989" y="5332283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584" y="5791200"/>
            <a:ext cx="10668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6389" y="5334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286" y="5789483"/>
            <a:ext cx="741405" cy="3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78" y="4104503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7678" y="4104503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26822" y="4143172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7678" y="4104503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8885" y="4846246"/>
            <a:ext cx="0" cy="71721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55988" y="4799800"/>
            <a:ext cx="0" cy="788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0889" y="4150949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1489" y="4150949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80402" y="4145426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>
            <a:endCxn id="9" idx="1"/>
          </p:cNvCxnSpPr>
          <p:nvPr/>
        </p:nvCxnSpPr>
        <p:spPr>
          <a:xfrm>
            <a:off x="2708189" y="4452152"/>
            <a:ext cx="6888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9220" y="4061416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Courier New" pitchFamily="49" charset="0"/>
              </a:rPr>
              <a:t>So if we copy the content of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pointer </a:t>
            </a:r>
            <a:r>
              <a:rPr lang="en-US" sz="3200" dirty="0" smtClean="0">
                <a:cs typeface="Courier New" pitchFamily="49" charset="0"/>
              </a:rPr>
              <a:t>to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head, </a:t>
            </a:r>
            <a:r>
              <a:rPr lang="en-US" sz="3200" dirty="0" smtClean="0">
                <a:cs typeface="Courier New" pitchFamily="49" charset="0"/>
              </a:rPr>
              <a:t>what will happen?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1255497" y="5194000"/>
            <a:ext cx="1686183" cy="786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406141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sz="3200" dirty="0" smtClean="0">
                <a:cs typeface="Courier New" pitchFamily="49" charset="0"/>
              </a:rPr>
              <a:t>will now point to the same node.</a:t>
            </a:r>
            <a:endParaRPr lang="en-US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08189" y="4846246"/>
            <a:ext cx="1455007" cy="71463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67 -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7" grpId="0" animBg="1"/>
      <p:bldP spid="17" grpId="1" animBg="1"/>
      <p:bldP spid="2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the following code will go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8551" y="4115460"/>
            <a:ext cx="3432089" cy="1994474"/>
            <a:chOff x="538551" y="4115460"/>
            <a:chExt cx="3432089" cy="1994474"/>
          </a:xfrm>
        </p:grpSpPr>
        <p:sp>
          <p:nvSpPr>
            <p:cNvPr id="22" name="Rectangle 21"/>
            <p:cNvSpPr/>
            <p:nvPr/>
          </p:nvSpPr>
          <p:spPr>
            <a:xfrm>
              <a:off x="538551" y="5343240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9146" y="5802157"/>
              <a:ext cx="10668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pointer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951" y="5344957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34848" y="5800440"/>
              <a:ext cx="741405" cy="306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46640" y="4115460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7240" y="4115460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6384" y="4154129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437240" y="4115460"/>
              <a:ext cx="533400" cy="68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6" idx="2"/>
            </p:cNvCxnSpPr>
            <p:nvPr/>
          </p:nvCxnSpPr>
          <p:spPr>
            <a:xfrm flipV="1">
              <a:off x="1158447" y="4810757"/>
              <a:ext cx="1783493" cy="7636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205550" y="4810757"/>
              <a:ext cx="0" cy="78840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3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* next;</a:t>
            </a:r>
          </a:p>
          <a:p>
            <a:pPr marL="0" indent="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400" dirty="0" smtClean="0">
                <a:cs typeface="Courier New" pitchFamily="49" charset="0"/>
              </a:rPr>
              <a:t>where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3400" dirty="0" smtClean="0">
                <a:cs typeface="Courier New" pitchFamily="49" charset="0"/>
              </a:rPr>
              <a:t> will be the data type of whatever information you want stored.</a:t>
            </a:r>
            <a:endParaRPr lang="en-US" sz="3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this, i.e. insert a node at the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pointer-&gt;info = 8;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pointer-&gt;next = head;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= pointer;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029200" y="4074399"/>
            <a:ext cx="3470189" cy="1994474"/>
            <a:chOff x="1450889" y="4104503"/>
            <a:chExt cx="3470189" cy="1994474"/>
          </a:xfrm>
        </p:grpSpPr>
        <p:sp>
          <p:nvSpPr>
            <p:cNvPr id="4" name="Rectangle 3"/>
            <p:cNvSpPr/>
            <p:nvPr/>
          </p:nvSpPr>
          <p:spPr>
            <a:xfrm>
              <a:off x="1488989" y="533228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9584" y="5791200"/>
              <a:ext cx="10668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pointer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389" y="5334000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5286" y="5789483"/>
              <a:ext cx="741405" cy="306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7078" y="4104503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87678" y="4104503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6822" y="4143172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387678" y="4104503"/>
              <a:ext cx="533400" cy="68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108885" y="4846246"/>
              <a:ext cx="0" cy="7172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50889" y="4150949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41489" y="4150949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0402" y="4145426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9" idx="1"/>
            </p:cNvCxnSpPr>
            <p:nvPr/>
          </p:nvCxnSpPr>
          <p:spPr>
            <a:xfrm>
              <a:off x="2708189" y="4452152"/>
              <a:ext cx="6888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2"/>
            </p:cNvCxnSpPr>
            <p:nvPr/>
          </p:nvCxnSpPr>
          <p:spPr>
            <a:xfrm flipH="1" flipV="1">
              <a:off x="2708189" y="4846246"/>
              <a:ext cx="1455007" cy="7146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8551" y="4115460"/>
            <a:ext cx="3432089" cy="1994474"/>
            <a:chOff x="538551" y="4115460"/>
            <a:chExt cx="3432089" cy="1994474"/>
          </a:xfrm>
        </p:grpSpPr>
        <p:sp>
          <p:nvSpPr>
            <p:cNvPr id="22" name="Rectangle 21"/>
            <p:cNvSpPr/>
            <p:nvPr/>
          </p:nvSpPr>
          <p:spPr>
            <a:xfrm>
              <a:off x="538551" y="5343240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9146" y="5802157"/>
              <a:ext cx="10668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pointer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5951" y="5344957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34848" y="5800440"/>
              <a:ext cx="741405" cy="306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46640" y="4115460"/>
              <a:ext cx="9906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7240" y="4115460"/>
              <a:ext cx="533400" cy="69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6384" y="4154129"/>
              <a:ext cx="63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437240" y="4115460"/>
              <a:ext cx="533400" cy="68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6" idx="2"/>
            </p:cNvCxnSpPr>
            <p:nvPr/>
          </p:nvCxnSpPr>
          <p:spPr>
            <a:xfrm flipV="1">
              <a:off x="1158447" y="4810757"/>
              <a:ext cx="1783493" cy="7636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205550" y="4810757"/>
              <a:ext cx="0" cy="78840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5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Node;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Node.info = 5;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3886200"/>
            <a:ext cx="1600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86200"/>
            <a:ext cx="838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9936" y="5152768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info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6627" y="5152768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41910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343400" y="3886200"/>
            <a:ext cx="838200" cy="1266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node as a dynamic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pointer;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5814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6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799" y="5486400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05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814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6562" y="3581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*pointer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91962" y="3311079"/>
            <a:ext cx="2514600" cy="1235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the fields of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(*pointer).info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(*pointer).next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5814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6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799" y="5486400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05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814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529" y="31242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(*pointer).info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2860" y="313106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(*pointer).next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the fields of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(*pointer).info </a:t>
            </a:r>
            <a:r>
              <a:rPr lang="en-US" dirty="0" smtClean="0">
                <a:cs typeface="Courier New" pitchFamily="49" charset="0"/>
              </a:rPr>
              <a:t>can also be written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pointer-&gt;info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(*pointer).next </a:t>
            </a:r>
            <a:r>
              <a:rPr lang="en-US" dirty="0" smtClean="0">
                <a:cs typeface="Courier New" pitchFamily="49" charset="0"/>
              </a:rPr>
              <a:t>can be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pointer-&gt;next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5814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6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799" y="5486400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05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814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the fields of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pointer-&gt;info = 5;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pointer-&gt;next = NULL;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5814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6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799" y="5486400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05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814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7144" y="3620069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0" y="35814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What does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delete pointer;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do?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581400"/>
            <a:ext cx="9906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6326" y="4920734"/>
            <a:ext cx="174127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799" y="5486400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05215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81400"/>
            <a:ext cx="533400" cy="69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7144" y="3620069"/>
            <a:ext cx="6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0" y="3581400"/>
            <a:ext cx="533400" cy="68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561</Words>
  <Application>Microsoft Office PowerPoint</Application>
  <PresentationFormat>On-screen Show (4:3)</PresentationFormat>
  <Paragraphs>226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Linked List</vt:lpstr>
      <vt:lpstr>Nodes</vt:lpstr>
      <vt:lpstr>Node</vt:lpstr>
      <vt:lpstr>Picture of a Node</vt:lpstr>
      <vt:lpstr>Creating a node as a dynamic variable</vt:lpstr>
      <vt:lpstr>Accessing the fields of the node</vt:lpstr>
      <vt:lpstr>Accessing the fields of the node</vt:lpstr>
      <vt:lpstr>Accessing the fields of the node</vt:lpstr>
      <vt:lpstr>Review: delete</vt:lpstr>
      <vt:lpstr>Answer</vt:lpstr>
      <vt:lpstr>What about a linked list?</vt:lpstr>
      <vt:lpstr>Creating a linked list</vt:lpstr>
      <vt:lpstr>Creating a linked list</vt:lpstr>
      <vt:lpstr>Creating a linked list</vt:lpstr>
      <vt:lpstr>Creating a linked list</vt:lpstr>
      <vt:lpstr>Creating a linked list</vt:lpstr>
      <vt:lpstr>Creating a linked list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Going from code to picture</vt:lpstr>
      <vt:lpstr>So the following code will go from</vt:lpstr>
      <vt:lpstr>to this, i.e. insert a node at the front</vt:lpstr>
    </vt:vector>
  </TitlesOfParts>
  <Company>California State University,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2012-10-12T23:08:34Z</dcterms:created>
  <dcterms:modified xsi:type="dcterms:W3CDTF">2012-10-15T00:10:56Z</dcterms:modified>
</cp:coreProperties>
</file>