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90" r:id="rId5"/>
    <p:sldId id="293" r:id="rId6"/>
    <p:sldId id="294" r:id="rId7"/>
    <p:sldId id="295" r:id="rId8"/>
    <p:sldId id="296" r:id="rId9"/>
    <p:sldId id="291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4" r:id="rId27"/>
    <p:sldId id="313" r:id="rId28"/>
    <p:sldId id="31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6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5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8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0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3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9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2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5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305-0003-4D42-8D1E-0A3E024E575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D1305-0003-4D42-8D1E-0A3E024E575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FF2EA-9D5A-4C76-93D8-5BF3AE1D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0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with 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node or change pointer first?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831392" y="3080951"/>
            <a:ext cx="936713" cy="713022"/>
            <a:chOff x="7648" y="5815"/>
            <a:chExt cx="817" cy="491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8094" y="5815"/>
              <a:ext cx="371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7</a:t>
              </a:r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432175" y="3175341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671533" y="3108171"/>
            <a:ext cx="425881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3146931" y="3109623"/>
            <a:ext cx="511975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3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947035" y="3408773"/>
            <a:ext cx="576259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632456" y="3138334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2457956" y="3424084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5040819" y="3098646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515356" y="3100234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5315456" y="3398684"/>
            <a:ext cx="5762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981581" y="3440870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6588103" y="338285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1114" y="2318951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Before</a:t>
            </a:r>
            <a:endParaRPr lang="en-US" sz="3600" dirty="0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6979307" y="4818790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59019" y="2903560"/>
            <a:ext cx="1080293" cy="1106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23294" y="3993977"/>
            <a:ext cx="112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Gone</a:t>
            </a:r>
            <a:endParaRPr lang="en-US" sz="2800" dirty="0"/>
          </a:p>
        </p:txBody>
      </p:sp>
      <p:sp>
        <p:nvSpPr>
          <p:cNvPr id="11" name="Freeform 10"/>
          <p:cNvSpPr/>
          <p:nvPr/>
        </p:nvSpPr>
        <p:spPr>
          <a:xfrm>
            <a:off x="3991886" y="2460073"/>
            <a:ext cx="1857336" cy="979708"/>
          </a:xfrm>
          <a:custGeom>
            <a:avLst/>
            <a:gdLst>
              <a:gd name="connsiteX0" fmla="*/ 0 w 1857336"/>
              <a:gd name="connsiteY0" fmla="*/ 964808 h 979708"/>
              <a:gd name="connsiteX1" fmla="*/ 395416 w 1857336"/>
              <a:gd name="connsiteY1" fmla="*/ 173975 h 979708"/>
              <a:gd name="connsiteX2" fmla="*/ 1037968 w 1857336"/>
              <a:gd name="connsiteY2" fmla="*/ 981 h 979708"/>
              <a:gd name="connsiteX3" fmla="*/ 1532238 w 1857336"/>
              <a:gd name="connsiteY3" fmla="*/ 149262 h 979708"/>
              <a:gd name="connsiteX4" fmla="*/ 1828800 w 1857336"/>
              <a:gd name="connsiteY4" fmla="*/ 903024 h 979708"/>
              <a:gd name="connsiteX5" fmla="*/ 1828800 w 1857336"/>
              <a:gd name="connsiteY5" fmla="*/ 915381 h 97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7336" h="979708">
                <a:moveTo>
                  <a:pt x="0" y="964808"/>
                </a:moveTo>
                <a:cubicBezTo>
                  <a:pt x="111210" y="649710"/>
                  <a:pt x="222421" y="334613"/>
                  <a:pt x="395416" y="173975"/>
                </a:cubicBezTo>
                <a:cubicBezTo>
                  <a:pt x="568411" y="13337"/>
                  <a:pt x="848498" y="5100"/>
                  <a:pt x="1037968" y="981"/>
                </a:cubicBezTo>
                <a:cubicBezTo>
                  <a:pt x="1227438" y="-3138"/>
                  <a:pt x="1400433" y="-1079"/>
                  <a:pt x="1532238" y="149262"/>
                </a:cubicBezTo>
                <a:cubicBezTo>
                  <a:pt x="1664043" y="299602"/>
                  <a:pt x="1779373" y="775337"/>
                  <a:pt x="1828800" y="903024"/>
                </a:cubicBezTo>
                <a:cubicBezTo>
                  <a:pt x="1878227" y="1030711"/>
                  <a:pt x="1853513" y="973046"/>
                  <a:pt x="1828800" y="91538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69100" y="1885146"/>
            <a:ext cx="4610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Pointer points to different node</a:t>
            </a:r>
            <a:endParaRPr lang="en-US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83393" y="3836834"/>
            <a:ext cx="619525" cy="1243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43807" y="5079600"/>
            <a:ext cx="3259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to access the pointer variable </a:t>
            </a:r>
            <a:endParaRPr lang="en-US" sz="2800" dirty="0"/>
          </a:p>
        </p:txBody>
      </p:sp>
      <p:cxnSp>
        <p:nvCxnSpPr>
          <p:cNvPr id="43" name="Straight Arrow Connector 42"/>
          <p:cNvCxnSpPr>
            <a:endCxn id="14" idx="2"/>
          </p:cNvCxnSpPr>
          <p:nvPr/>
        </p:nvCxnSpPr>
        <p:spPr>
          <a:xfrm flipH="1" flipV="1">
            <a:off x="5253544" y="3793971"/>
            <a:ext cx="1089199" cy="10248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72651" y="4816731"/>
            <a:ext cx="277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to delete the node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4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 node first?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831392" y="3080951"/>
            <a:ext cx="936713" cy="713022"/>
            <a:chOff x="7648" y="5815"/>
            <a:chExt cx="817" cy="491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8094" y="5815"/>
              <a:ext cx="371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7</a:t>
              </a:r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432175" y="3175341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671533" y="3108171"/>
            <a:ext cx="425881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3146931" y="3109623"/>
            <a:ext cx="511975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3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947035" y="3408773"/>
            <a:ext cx="576259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632456" y="3138334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2457956" y="3424084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981581" y="3440870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6588103" y="338285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1114" y="2318951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Before</a:t>
            </a:r>
            <a:endParaRPr lang="en-US" sz="3600" dirty="0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6979307" y="4818790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23294" y="3993977"/>
            <a:ext cx="112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Gone</a:t>
            </a:r>
            <a:endParaRPr lang="en-US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83393" y="3836834"/>
            <a:ext cx="619525" cy="1243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43807" y="5079600"/>
            <a:ext cx="3259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to access the pointer variable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523294" y="1676400"/>
            <a:ext cx="40873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No way to access this node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42743" y="2642116"/>
            <a:ext cx="0" cy="438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pointer first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831392" y="3080951"/>
            <a:ext cx="936713" cy="713022"/>
            <a:chOff x="7648" y="5815"/>
            <a:chExt cx="817" cy="491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8094" y="5815"/>
              <a:ext cx="371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7</a:t>
              </a:r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432175" y="3175341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671533" y="3108171"/>
            <a:ext cx="425881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3146931" y="3109623"/>
            <a:ext cx="511975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3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947035" y="3408773"/>
            <a:ext cx="576259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632456" y="3138334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2457956" y="3424084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5040819" y="3098646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515356" y="3100234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5315456" y="3398684"/>
            <a:ext cx="5762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981581" y="3440870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6588103" y="338285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1114" y="2318951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Before</a:t>
            </a:r>
            <a:endParaRPr lang="en-US" sz="3600" dirty="0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6979307" y="4818790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991886" y="2460073"/>
            <a:ext cx="1857336" cy="979708"/>
          </a:xfrm>
          <a:custGeom>
            <a:avLst/>
            <a:gdLst>
              <a:gd name="connsiteX0" fmla="*/ 0 w 1857336"/>
              <a:gd name="connsiteY0" fmla="*/ 964808 h 979708"/>
              <a:gd name="connsiteX1" fmla="*/ 395416 w 1857336"/>
              <a:gd name="connsiteY1" fmla="*/ 173975 h 979708"/>
              <a:gd name="connsiteX2" fmla="*/ 1037968 w 1857336"/>
              <a:gd name="connsiteY2" fmla="*/ 981 h 979708"/>
              <a:gd name="connsiteX3" fmla="*/ 1532238 w 1857336"/>
              <a:gd name="connsiteY3" fmla="*/ 149262 h 979708"/>
              <a:gd name="connsiteX4" fmla="*/ 1828800 w 1857336"/>
              <a:gd name="connsiteY4" fmla="*/ 903024 h 979708"/>
              <a:gd name="connsiteX5" fmla="*/ 1828800 w 1857336"/>
              <a:gd name="connsiteY5" fmla="*/ 915381 h 97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7336" h="979708">
                <a:moveTo>
                  <a:pt x="0" y="964808"/>
                </a:moveTo>
                <a:cubicBezTo>
                  <a:pt x="111210" y="649710"/>
                  <a:pt x="222421" y="334613"/>
                  <a:pt x="395416" y="173975"/>
                </a:cubicBezTo>
                <a:cubicBezTo>
                  <a:pt x="568411" y="13337"/>
                  <a:pt x="848498" y="5100"/>
                  <a:pt x="1037968" y="981"/>
                </a:cubicBezTo>
                <a:cubicBezTo>
                  <a:pt x="1227438" y="-3138"/>
                  <a:pt x="1400433" y="-1079"/>
                  <a:pt x="1532238" y="149262"/>
                </a:cubicBezTo>
                <a:cubicBezTo>
                  <a:pt x="1664043" y="299602"/>
                  <a:pt x="1779373" y="775337"/>
                  <a:pt x="1828800" y="903024"/>
                </a:cubicBezTo>
                <a:cubicBezTo>
                  <a:pt x="1878227" y="1030711"/>
                  <a:pt x="1853513" y="973046"/>
                  <a:pt x="1828800" y="91538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69100" y="1885146"/>
            <a:ext cx="4610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Pointer points to different node</a:t>
            </a:r>
            <a:endParaRPr lang="en-US" sz="2800" dirty="0"/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3203297" y="4582043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434651" y="4959686"/>
            <a:ext cx="1314273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current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V="1">
            <a:off x="3704153" y="3798612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4482623" y="4582043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 flipV="1">
            <a:off x="5014643" y="3777999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2756540" y="4989583"/>
            <a:ext cx="1564448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 of pointer variable to change?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831392" y="3080951"/>
            <a:ext cx="936713" cy="713022"/>
            <a:chOff x="7648" y="5815"/>
            <a:chExt cx="817" cy="491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8094" y="5815"/>
              <a:ext cx="371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7</a:t>
              </a:r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432175" y="3175341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671533" y="3108171"/>
            <a:ext cx="425881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3146931" y="3109623"/>
            <a:ext cx="511975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3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947035" y="3408773"/>
            <a:ext cx="576259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632456" y="3138334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2457956" y="3424084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5040819" y="3098646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515356" y="3100234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5315456" y="3398684"/>
            <a:ext cx="5762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981581" y="3440870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6588103" y="338285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1114" y="2318951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Before</a:t>
            </a:r>
            <a:endParaRPr lang="en-US" sz="3600" dirty="0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6979307" y="4818790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991886" y="2460073"/>
            <a:ext cx="1857336" cy="979708"/>
          </a:xfrm>
          <a:custGeom>
            <a:avLst/>
            <a:gdLst>
              <a:gd name="connsiteX0" fmla="*/ 0 w 1857336"/>
              <a:gd name="connsiteY0" fmla="*/ 964808 h 979708"/>
              <a:gd name="connsiteX1" fmla="*/ 395416 w 1857336"/>
              <a:gd name="connsiteY1" fmla="*/ 173975 h 979708"/>
              <a:gd name="connsiteX2" fmla="*/ 1037968 w 1857336"/>
              <a:gd name="connsiteY2" fmla="*/ 981 h 979708"/>
              <a:gd name="connsiteX3" fmla="*/ 1532238 w 1857336"/>
              <a:gd name="connsiteY3" fmla="*/ 149262 h 979708"/>
              <a:gd name="connsiteX4" fmla="*/ 1828800 w 1857336"/>
              <a:gd name="connsiteY4" fmla="*/ 903024 h 979708"/>
              <a:gd name="connsiteX5" fmla="*/ 1828800 w 1857336"/>
              <a:gd name="connsiteY5" fmla="*/ 915381 h 97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7336" h="979708">
                <a:moveTo>
                  <a:pt x="0" y="964808"/>
                </a:moveTo>
                <a:cubicBezTo>
                  <a:pt x="111210" y="649710"/>
                  <a:pt x="222421" y="334613"/>
                  <a:pt x="395416" y="173975"/>
                </a:cubicBezTo>
                <a:cubicBezTo>
                  <a:pt x="568411" y="13337"/>
                  <a:pt x="848498" y="5100"/>
                  <a:pt x="1037968" y="981"/>
                </a:cubicBezTo>
                <a:cubicBezTo>
                  <a:pt x="1227438" y="-3138"/>
                  <a:pt x="1400433" y="-1079"/>
                  <a:pt x="1532238" y="149262"/>
                </a:cubicBezTo>
                <a:cubicBezTo>
                  <a:pt x="1664043" y="299602"/>
                  <a:pt x="1779373" y="775337"/>
                  <a:pt x="1828800" y="903024"/>
                </a:cubicBezTo>
                <a:cubicBezTo>
                  <a:pt x="1878227" y="1030711"/>
                  <a:pt x="1853513" y="973046"/>
                  <a:pt x="1828800" y="91538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3203297" y="4582043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434651" y="4959686"/>
            <a:ext cx="1314273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current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V="1">
            <a:off x="3704153" y="3798612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4482623" y="4582043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 flipV="1">
            <a:off x="5014643" y="3777999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2756540" y="4989583"/>
            <a:ext cx="1564448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6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 of pointer variable to change?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831392" y="3080951"/>
            <a:ext cx="936713" cy="713022"/>
            <a:chOff x="7648" y="5815"/>
            <a:chExt cx="817" cy="491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8094" y="5815"/>
              <a:ext cx="371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7</a:t>
              </a:r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432175" y="3175341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671533" y="3108171"/>
            <a:ext cx="425881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3146931" y="3109623"/>
            <a:ext cx="511975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3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947035" y="3408773"/>
            <a:ext cx="576259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632456" y="3138334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2457956" y="3424084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5040819" y="3098646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515356" y="3100234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5315456" y="3398684"/>
            <a:ext cx="5762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981581" y="3440870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6588103" y="338285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3400" y="2057340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6979307" y="4818790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991886" y="2460073"/>
            <a:ext cx="1857336" cy="979708"/>
          </a:xfrm>
          <a:custGeom>
            <a:avLst/>
            <a:gdLst>
              <a:gd name="connsiteX0" fmla="*/ 0 w 1857336"/>
              <a:gd name="connsiteY0" fmla="*/ 964808 h 979708"/>
              <a:gd name="connsiteX1" fmla="*/ 395416 w 1857336"/>
              <a:gd name="connsiteY1" fmla="*/ 173975 h 979708"/>
              <a:gd name="connsiteX2" fmla="*/ 1037968 w 1857336"/>
              <a:gd name="connsiteY2" fmla="*/ 981 h 979708"/>
              <a:gd name="connsiteX3" fmla="*/ 1532238 w 1857336"/>
              <a:gd name="connsiteY3" fmla="*/ 149262 h 979708"/>
              <a:gd name="connsiteX4" fmla="*/ 1828800 w 1857336"/>
              <a:gd name="connsiteY4" fmla="*/ 903024 h 979708"/>
              <a:gd name="connsiteX5" fmla="*/ 1828800 w 1857336"/>
              <a:gd name="connsiteY5" fmla="*/ 915381 h 97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7336" h="979708">
                <a:moveTo>
                  <a:pt x="0" y="964808"/>
                </a:moveTo>
                <a:cubicBezTo>
                  <a:pt x="111210" y="649710"/>
                  <a:pt x="222421" y="334613"/>
                  <a:pt x="395416" y="173975"/>
                </a:cubicBezTo>
                <a:cubicBezTo>
                  <a:pt x="568411" y="13337"/>
                  <a:pt x="848498" y="5100"/>
                  <a:pt x="1037968" y="981"/>
                </a:cubicBezTo>
                <a:cubicBezTo>
                  <a:pt x="1227438" y="-3138"/>
                  <a:pt x="1400433" y="-1079"/>
                  <a:pt x="1532238" y="149262"/>
                </a:cubicBezTo>
                <a:cubicBezTo>
                  <a:pt x="1664043" y="299602"/>
                  <a:pt x="1779373" y="775337"/>
                  <a:pt x="1828800" y="903024"/>
                </a:cubicBezTo>
                <a:cubicBezTo>
                  <a:pt x="1878227" y="1030711"/>
                  <a:pt x="1853513" y="973046"/>
                  <a:pt x="1828800" y="91538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3203297" y="4582043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434651" y="4959686"/>
            <a:ext cx="1314273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current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V="1">
            <a:off x="3704153" y="3798612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4482623" y="4582043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 flipV="1">
            <a:off x="5014643" y="3777999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2756540" y="4989583"/>
            <a:ext cx="1564448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3393" y="2088119"/>
            <a:ext cx="674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-&gt;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0929" y="2088119"/>
            <a:ext cx="1381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5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41F1A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should the pointer point?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831392" y="3080951"/>
            <a:ext cx="936713" cy="713022"/>
            <a:chOff x="7648" y="5815"/>
            <a:chExt cx="817" cy="491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8094" y="5815"/>
              <a:ext cx="371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7</a:t>
              </a:r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432175" y="3175341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671533" y="3108171"/>
            <a:ext cx="425881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3146931" y="3109623"/>
            <a:ext cx="511975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3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947035" y="3408773"/>
            <a:ext cx="576259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632456" y="3138334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2457956" y="3424084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5040819" y="3098646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515356" y="3100234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981581" y="3440870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6588103" y="338285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6979307" y="4818790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3203297" y="4582043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434651" y="4959686"/>
            <a:ext cx="1314273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current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V="1">
            <a:off x="3704153" y="3798612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4482623" y="4582043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 flipV="1">
            <a:off x="5014643" y="3777999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2756540" y="4989583"/>
            <a:ext cx="1564448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734347" y="2810447"/>
            <a:ext cx="1164615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4692" y="1371600"/>
            <a:ext cx="210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node!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981695" y="1962750"/>
            <a:ext cx="5735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What’s already pointing to it?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1888131" y="5562600"/>
            <a:ext cx="6497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 copy the pointer variable to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previous-&gt;next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5020199" y="3089071"/>
            <a:ext cx="425450" cy="695325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5272959" y="3408773"/>
            <a:ext cx="5762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991886" y="2460073"/>
            <a:ext cx="1857336" cy="979708"/>
          </a:xfrm>
          <a:custGeom>
            <a:avLst/>
            <a:gdLst>
              <a:gd name="connsiteX0" fmla="*/ 0 w 1857336"/>
              <a:gd name="connsiteY0" fmla="*/ 964808 h 979708"/>
              <a:gd name="connsiteX1" fmla="*/ 395416 w 1857336"/>
              <a:gd name="connsiteY1" fmla="*/ 173975 h 979708"/>
              <a:gd name="connsiteX2" fmla="*/ 1037968 w 1857336"/>
              <a:gd name="connsiteY2" fmla="*/ 981 h 979708"/>
              <a:gd name="connsiteX3" fmla="*/ 1532238 w 1857336"/>
              <a:gd name="connsiteY3" fmla="*/ 149262 h 979708"/>
              <a:gd name="connsiteX4" fmla="*/ 1828800 w 1857336"/>
              <a:gd name="connsiteY4" fmla="*/ 903024 h 979708"/>
              <a:gd name="connsiteX5" fmla="*/ 1828800 w 1857336"/>
              <a:gd name="connsiteY5" fmla="*/ 915381 h 97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7336" h="979708">
                <a:moveTo>
                  <a:pt x="0" y="964808"/>
                </a:moveTo>
                <a:cubicBezTo>
                  <a:pt x="111210" y="649710"/>
                  <a:pt x="222421" y="334613"/>
                  <a:pt x="395416" y="173975"/>
                </a:cubicBezTo>
                <a:cubicBezTo>
                  <a:pt x="568411" y="13337"/>
                  <a:pt x="848498" y="5100"/>
                  <a:pt x="1037968" y="981"/>
                </a:cubicBezTo>
                <a:cubicBezTo>
                  <a:pt x="1227438" y="-3138"/>
                  <a:pt x="1400433" y="-1079"/>
                  <a:pt x="1532238" y="149262"/>
                </a:cubicBezTo>
                <a:cubicBezTo>
                  <a:pt x="1664043" y="299602"/>
                  <a:pt x="1779373" y="775337"/>
                  <a:pt x="1828800" y="903024"/>
                </a:cubicBezTo>
                <a:cubicBezTo>
                  <a:pt x="1878227" y="1030711"/>
                  <a:pt x="1853513" y="973046"/>
                  <a:pt x="1828800" y="91538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1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115 L -0.03975 -0.08279 C -0.04791 -0.10083 -0.06041 -0.11031 -0.07326 -0.11031 C -0.08802 -0.11031 -0.09982 -0.10083 -0.10798 -0.08279 L -0.14722 -0.00115 " pathEditMode="relative" rAng="0" ptsTypes="FffFF">
                                      <p:cBhvr>
                                        <p:cTn id="2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61" y="-545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0" grpId="0"/>
      <p:bldP spid="36" grpId="0" animBg="1"/>
      <p:bldP spid="3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 of the pointer variable to copy?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831392" y="3080951"/>
            <a:ext cx="936713" cy="713022"/>
            <a:chOff x="7648" y="5815"/>
            <a:chExt cx="817" cy="491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8094" y="5815"/>
              <a:ext cx="371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7</a:t>
              </a:r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432175" y="3175341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671533" y="3108171"/>
            <a:ext cx="425881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3146931" y="3109623"/>
            <a:ext cx="511975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3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947035" y="3408773"/>
            <a:ext cx="576259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632456" y="3138334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2457956" y="3424084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5040819" y="3098646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515356" y="3100234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5255129" y="3424084"/>
            <a:ext cx="5762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981581" y="3440870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6588103" y="338285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6979307" y="4818790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991886" y="2460073"/>
            <a:ext cx="1857336" cy="979708"/>
          </a:xfrm>
          <a:custGeom>
            <a:avLst/>
            <a:gdLst>
              <a:gd name="connsiteX0" fmla="*/ 0 w 1857336"/>
              <a:gd name="connsiteY0" fmla="*/ 964808 h 979708"/>
              <a:gd name="connsiteX1" fmla="*/ 395416 w 1857336"/>
              <a:gd name="connsiteY1" fmla="*/ 173975 h 979708"/>
              <a:gd name="connsiteX2" fmla="*/ 1037968 w 1857336"/>
              <a:gd name="connsiteY2" fmla="*/ 981 h 979708"/>
              <a:gd name="connsiteX3" fmla="*/ 1532238 w 1857336"/>
              <a:gd name="connsiteY3" fmla="*/ 149262 h 979708"/>
              <a:gd name="connsiteX4" fmla="*/ 1828800 w 1857336"/>
              <a:gd name="connsiteY4" fmla="*/ 903024 h 979708"/>
              <a:gd name="connsiteX5" fmla="*/ 1828800 w 1857336"/>
              <a:gd name="connsiteY5" fmla="*/ 915381 h 97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7336" h="979708">
                <a:moveTo>
                  <a:pt x="0" y="964808"/>
                </a:moveTo>
                <a:cubicBezTo>
                  <a:pt x="111210" y="649710"/>
                  <a:pt x="222421" y="334613"/>
                  <a:pt x="395416" y="173975"/>
                </a:cubicBezTo>
                <a:cubicBezTo>
                  <a:pt x="568411" y="13337"/>
                  <a:pt x="848498" y="5100"/>
                  <a:pt x="1037968" y="981"/>
                </a:cubicBezTo>
                <a:cubicBezTo>
                  <a:pt x="1227438" y="-3138"/>
                  <a:pt x="1400433" y="-1079"/>
                  <a:pt x="1532238" y="149262"/>
                </a:cubicBezTo>
                <a:cubicBezTo>
                  <a:pt x="1664043" y="299602"/>
                  <a:pt x="1779373" y="775337"/>
                  <a:pt x="1828800" y="903024"/>
                </a:cubicBezTo>
                <a:cubicBezTo>
                  <a:pt x="1878227" y="1030711"/>
                  <a:pt x="1853513" y="973046"/>
                  <a:pt x="1828800" y="91538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3203297" y="4582043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434651" y="4959686"/>
            <a:ext cx="1314273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current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V="1">
            <a:off x="3704153" y="3798612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4482623" y="4582043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 flipV="1">
            <a:off x="5014643" y="3777999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2756540" y="4989583"/>
            <a:ext cx="1564448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734347" y="2810447"/>
            <a:ext cx="1164615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9100" y="1645621"/>
            <a:ext cx="1951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current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92314" y="1645622"/>
            <a:ext cx="674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-&gt;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12539" y="1614845"/>
            <a:ext cx="1381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3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" grpId="0"/>
      <p:bldP spid="3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to move the pointer: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831392" y="3080951"/>
            <a:ext cx="936713" cy="713022"/>
            <a:chOff x="7648" y="5815"/>
            <a:chExt cx="817" cy="491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8094" y="5815"/>
              <a:ext cx="371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7</a:t>
              </a:r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432175" y="3175341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671533" y="3108171"/>
            <a:ext cx="425881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3146931" y="3109623"/>
            <a:ext cx="511975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3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947035" y="3408773"/>
            <a:ext cx="576259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632456" y="3138334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2457956" y="3424084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5040819" y="3098646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515356" y="3100234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5255129" y="3424084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981581" y="3440870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6588103" y="338285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6979307" y="4818790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991886" y="2460073"/>
            <a:ext cx="1857336" cy="979708"/>
          </a:xfrm>
          <a:custGeom>
            <a:avLst/>
            <a:gdLst>
              <a:gd name="connsiteX0" fmla="*/ 0 w 1857336"/>
              <a:gd name="connsiteY0" fmla="*/ 964808 h 979708"/>
              <a:gd name="connsiteX1" fmla="*/ 395416 w 1857336"/>
              <a:gd name="connsiteY1" fmla="*/ 173975 h 979708"/>
              <a:gd name="connsiteX2" fmla="*/ 1037968 w 1857336"/>
              <a:gd name="connsiteY2" fmla="*/ 981 h 979708"/>
              <a:gd name="connsiteX3" fmla="*/ 1532238 w 1857336"/>
              <a:gd name="connsiteY3" fmla="*/ 149262 h 979708"/>
              <a:gd name="connsiteX4" fmla="*/ 1828800 w 1857336"/>
              <a:gd name="connsiteY4" fmla="*/ 903024 h 979708"/>
              <a:gd name="connsiteX5" fmla="*/ 1828800 w 1857336"/>
              <a:gd name="connsiteY5" fmla="*/ 915381 h 97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7336" h="979708">
                <a:moveTo>
                  <a:pt x="0" y="964808"/>
                </a:moveTo>
                <a:cubicBezTo>
                  <a:pt x="111210" y="649710"/>
                  <a:pt x="222421" y="334613"/>
                  <a:pt x="395416" y="173975"/>
                </a:cubicBezTo>
                <a:cubicBezTo>
                  <a:pt x="568411" y="13337"/>
                  <a:pt x="848498" y="5100"/>
                  <a:pt x="1037968" y="981"/>
                </a:cubicBezTo>
                <a:cubicBezTo>
                  <a:pt x="1227438" y="-3138"/>
                  <a:pt x="1400433" y="-1079"/>
                  <a:pt x="1532238" y="149262"/>
                </a:cubicBezTo>
                <a:cubicBezTo>
                  <a:pt x="1664043" y="299602"/>
                  <a:pt x="1779373" y="775337"/>
                  <a:pt x="1828800" y="903024"/>
                </a:cubicBezTo>
                <a:cubicBezTo>
                  <a:pt x="1878227" y="1030711"/>
                  <a:pt x="1853513" y="973046"/>
                  <a:pt x="1828800" y="91538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3203297" y="4582043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434651" y="4959686"/>
            <a:ext cx="1314273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current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V="1">
            <a:off x="3704153" y="3798612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4482623" y="4582043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 flipV="1">
            <a:off x="5014643" y="3777999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2756540" y="4989583"/>
            <a:ext cx="1564448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734347" y="2810447"/>
            <a:ext cx="1164615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645621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previous-&gt;next = current-&gt;next;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4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can remove the node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831392" y="3080951"/>
            <a:ext cx="936713" cy="713022"/>
            <a:chOff x="7648" y="5815"/>
            <a:chExt cx="817" cy="491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8094" y="5815"/>
              <a:ext cx="371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7</a:t>
              </a:r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432175" y="3175341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671533" y="3108171"/>
            <a:ext cx="425881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3146931" y="3109623"/>
            <a:ext cx="511975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3</a:t>
            </a:r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632456" y="3138334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2457956" y="3424084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5040819" y="3098646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515356" y="3100234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5255129" y="3424084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981581" y="3440870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6588103" y="338285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6979307" y="4818790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991886" y="2460073"/>
            <a:ext cx="1857336" cy="979708"/>
          </a:xfrm>
          <a:custGeom>
            <a:avLst/>
            <a:gdLst>
              <a:gd name="connsiteX0" fmla="*/ 0 w 1857336"/>
              <a:gd name="connsiteY0" fmla="*/ 964808 h 979708"/>
              <a:gd name="connsiteX1" fmla="*/ 395416 w 1857336"/>
              <a:gd name="connsiteY1" fmla="*/ 173975 h 979708"/>
              <a:gd name="connsiteX2" fmla="*/ 1037968 w 1857336"/>
              <a:gd name="connsiteY2" fmla="*/ 981 h 979708"/>
              <a:gd name="connsiteX3" fmla="*/ 1532238 w 1857336"/>
              <a:gd name="connsiteY3" fmla="*/ 149262 h 979708"/>
              <a:gd name="connsiteX4" fmla="*/ 1828800 w 1857336"/>
              <a:gd name="connsiteY4" fmla="*/ 903024 h 979708"/>
              <a:gd name="connsiteX5" fmla="*/ 1828800 w 1857336"/>
              <a:gd name="connsiteY5" fmla="*/ 915381 h 97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7336" h="979708">
                <a:moveTo>
                  <a:pt x="0" y="964808"/>
                </a:moveTo>
                <a:cubicBezTo>
                  <a:pt x="111210" y="649710"/>
                  <a:pt x="222421" y="334613"/>
                  <a:pt x="395416" y="173975"/>
                </a:cubicBezTo>
                <a:cubicBezTo>
                  <a:pt x="568411" y="13337"/>
                  <a:pt x="848498" y="5100"/>
                  <a:pt x="1037968" y="981"/>
                </a:cubicBezTo>
                <a:cubicBezTo>
                  <a:pt x="1227438" y="-3138"/>
                  <a:pt x="1400433" y="-1079"/>
                  <a:pt x="1532238" y="149262"/>
                </a:cubicBezTo>
                <a:cubicBezTo>
                  <a:pt x="1664043" y="299602"/>
                  <a:pt x="1779373" y="775337"/>
                  <a:pt x="1828800" y="903024"/>
                </a:cubicBezTo>
                <a:cubicBezTo>
                  <a:pt x="1878227" y="1030711"/>
                  <a:pt x="1853513" y="973046"/>
                  <a:pt x="1828800" y="91538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3203297" y="4582043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434651" y="4959686"/>
            <a:ext cx="1314273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current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V="1">
            <a:off x="3704153" y="3798612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4482623" y="4582043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 flipV="1">
            <a:off x="5014643" y="3777999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2756540" y="4989583"/>
            <a:ext cx="1564448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389681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current-&gt;next = NULL;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delete current; 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 </a:t>
            </a:r>
            <a:r>
              <a:rPr lang="en-US" dirty="0" smtClean="0"/>
              <a:t>pointer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831392" y="3080951"/>
            <a:ext cx="936713" cy="713022"/>
            <a:chOff x="7648" y="5815"/>
            <a:chExt cx="817" cy="491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8094" y="5815"/>
              <a:ext cx="371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7</a:t>
              </a:r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432175" y="3175341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671533" y="3108171"/>
            <a:ext cx="425881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3146931" y="3109623"/>
            <a:ext cx="511975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3</a:t>
            </a:r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632456" y="3138334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2457956" y="3424084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981581" y="3440870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6588103" y="338285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6979307" y="4818790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991886" y="2460073"/>
            <a:ext cx="1857336" cy="979708"/>
          </a:xfrm>
          <a:custGeom>
            <a:avLst/>
            <a:gdLst>
              <a:gd name="connsiteX0" fmla="*/ 0 w 1857336"/>
              <a:gd name="connsiteY0" fmla="*/ 964808 h 979708"/>
              <a:gd name="connsiteX1" fmla="*/ 395416 w 1857336"/>
              <a:gd name="connsiteY1" fmla="*/ 173975 h 979708"/>
              <a:gd name="connsiteX2" fmla="*/ 1037968 w 1857336"/>
              <a:gd name="connsiteY2" fmla="*/ 981 h 979708"/>
              <a:gd name="connsiteX3" fmla="*/ 1532238 w 1857336"/>
              <a:gd name="connsiteY3" fmla="*/ 149262 h 979708"/>
              <a:gd name="connsiteX4" fmla="*/ 1828800 w 1857336"/>
              <a:gd name="connsiteY4" fmla="*/ 903024 h 979708"/>
              <a:gd name="connsiteX5" fmla="*/ 1828800 w 1857336"/>
              <a:gd name="connsiteY5" fmla="*/ 915381 h 97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7336" h="979708">
                <a:moveTo>
                  <a:pt x="0" y="964808"/>
                </a:moveTo>
                <a:cubicBezTo>
                  <a:pt x="111210" y="649710"/>
                  <a:pt x="222421" y="334613"/>
                  <a:pt x="395416" y="173975"/>
                </a:cubicBezTo>
                <a:cubicBezTo>
                  <a:pt x="568411" y="13337"/>
                  <a:pt x="848498" y="5100"/>
                  <a:pt x="1037968" y="981"/>
                </a:cubicBezTo>
                <a:cubicBezTo>
                  <a:pt x="1227438" y="-3138"/>
                  <a:pt x="1400433" y="-1079"/>
                  <a:pt x="1532238" y="149262"/>
                </a:cubicBezTo>
                <a:cubicBezTo>
                  <a:pt x="1664043" y="299602"/>
                  <a:pt x="1779373" y="775337"/>
                  <a:pt x="1828800" y="903024"/>
                </a:cubicBezTo>
                <a:cubicBezTo>
                  <a:pt x="1878227" y="1030711"/>
                  <a:pt x="1853513" y="973046"/>
                  <a:pt x="1828800" y="91538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3203297" y="4582043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434651" y="4959686"/>
            <a:ext cx="1314273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current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V="1">
            <a:off x="3704153" y="3798612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4482623" y="4582043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 flipV="1">
            <a:off x="5014643" y="3777999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2756540" y="4989583"/>
            <a:ext cx="1564448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1237" y="1682068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current = previous-&gt;next;</a:t>
            </a: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5026018" y="3581400"/>
            <a:ext cx="805374" cy="117109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method for making changes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code for the most general case.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See how well the code for the general case works for special cases such as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Empty list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At the start of the list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At the end of the list</a:t>
            </a:r>
          </a:p>
          <a:p>
            <a:pPr marL="400050" lvl="1" indent="0">
              <a:buNone/>
            </a:pPr>
            <a:r>
              <a:rPr lang="en-US" sz="3200" dirty="0" smtClean="0"/>
              <a:t>and make any necessary changes.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62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case code for deleting a node in the middle of the linked list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previous-&gt;next = current-&gt;next;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current-&gt;next = NULL;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delete current;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 = previous-&gt;next;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925794" y="4035267"/>
            <a:ext cx="936713" cy="713022"/>
            <a:chOff x="7648" y="5815"/>
            <a:chExt cx="817" cy="491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8094" y="5815"/>
              <a:ext cx="371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7</a:t>
              </a:r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526577" y="4129657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3241333" y="4062487"/>
            <a:ext cx="1376363" cy="698500"/>
            <a:chOff x="3763" y="4312"/>
            <a:chExt cx="1199" cy="481"/>
          </a:xfrm>
        </p:grpSpPr>
        <p:grpSp>
          <p:nvGrpSpPr>
            <p:cNvPr id="19" name="Group 12"/>
            <p:cNvGrpSpPr>
              <a:grpSpLocks/>
            </p:cNvGrpSpPr>
            <p:nvPr/>
          </p:nvGrpSpPr>
          <p:grpSpPr bwMode="auto">
            <a:xfrm>
              <a:off x="3763" y="4312"/>
              <a:ext cx="828" cy="481"/>
              <a:chOff x="7648" y="5825"/>
              <a:chExt cx="828" cy="481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8105" y="5825"/>
                <a:ext cx="371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7648" y="5826"/>
                <a:ext cx="446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3200"/>
                  <a:t>3</a:t>
                </a:r>
              </a:p>
            </p:txBody>
          </p:sp>
        </p:grp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460" y="4519"/>
              <a:ext cx="50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726858" y="4092650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238920" y="5536359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470274" y="5914002"/>
            <a:ext cx="1314273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current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V="1">
            <a:off x="3739776" y="4752928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2552358" y="4378400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5135221" y="4052962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9758" y="4054550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5409858" y="4353000"/>
            <a:ext cx="5762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1075983" y="4395186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6682505" y="4337175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4518246" y="5536359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5050266" y="4732315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2792163" y="5943899"/>
            <a:ext cx="1564448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a node at the end of the linked list?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previous-&gt;next = current-&gt;next;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current-&gt;next = NULL;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delete current;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 = previous-&gt;next;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526577" y="4129657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3241333" y="4062487"/>
            <a:ext cx="1376363" cy="698500"/>
            <a:chOff x="3763" y="4312"/>
            <a:chExt cx="1199" cy="481"/>
          </a:xfrm>
        </p:grpSpPr>
        <p:grpSp>
          <p:nvGrpSpPr>
            <p:cNvPr id="19" name="Group 12"/>
            <p:cNvGrpSpPr>
              <a:grpSpLocks/>
            </p:cNvGrpSpPr>
            <p:nvPr/>
          </p:nvGrpSpPr>
          <p:grpSpPr bwMode="auto">
            <a:xfrm>
              <a:off x="3763" y="4312"/>
              <a:ext cx="828" cy="481"/>
              <a:chOff x="7648" y="5825"/>
              <a:chExt cx="828" cy="481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8105" y="5825"/>
                <a:ext cx="371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7648" y="5826"/>
                <a:ext cx="446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3200"/>
                  <a:t>3</a:t>
                </a:r>
              </a:p>
            </p:txBody>
          </p:sp>
        </p:grp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460" y="4519"/>
              <a:ext cx="50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726858" y="4092650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238920" y="5536359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470274" y="5914002"/>
            <a:ext cx="1314273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current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V="1">
            <a:off x="3739776" y="4752928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2552358" y="4378400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5135221" y="4052962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9758" y="4054550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1075983" y="4395186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4518246" y="5536359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5050266" y="4732315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2792163" y="5943899"/>
            <a:ext cx="1564448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135221" y="4052962"/>
            <a:ext cx="425450" cy="7080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a node at the start of the linked list?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previous-&gt;next = current-&gt;next;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current-&gt;next = NULL;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delete current;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 = previous-&gt;next;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526577" y="4129657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3241333" y="4062487"/>
            <a:ext cx="1376363" cy="698500"/>
            <a:chOff x="3763" y="4312"/>
            <a:chExt cx="1199" cy="481"/>
          </a:xfrm>
        </p:grpSpPr>
        <p:grpSp>
          <p:nvGrpSpPr>
            <p:cNvPr id="19" name="Group 12"/>
            <p:cNvGrpSpPr>
              <a:grpSpLocks/>
            </p:cNvGrpSpPr>
            <p:nvPr/>
          </p:nvGrpSpPr>
          <p:grpSpPr bwMode="auto">
            <a:xfrm>
              <a:off x="3763" y="4312"/>
              <a:ext cx="828" cy="481"/>
              <a:chOff x="7648" y="5825"/>
              <a:chExt cx="828" cy="481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8105" y="5825"/>
                <a:ext cx="371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7648" y="5826"/>
                <a:ext cx="446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3200"/>
                  <a:t>3</a:t>
                </a:r>
              </a:p>
            </p:txBody>
          </p:sp>
        </p:grp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460" y="4519"/>
              <a:ext cx="50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5998821" y="3998369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980821" y="5526941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263901" y="5931736"/>
            <a:ext cx="1314273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current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5135221" y="4052962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9758" y="4054550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3826822" y="5551447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H="1" flipV="1">
            <a:off x="4041437" y="4768014"/>
            <a:ext cx="253868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699453" y="5943899"/>
            <a:ext cx="1564448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2376939" y="5548612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5347946" y="434761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6735465" y="4322413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968979" y="5946734"/>
            <a:ext cx="833827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 flipV="1">
            <a:off x="2931065" y="4768013"/>
            <a:ext cx="447586" cy="97824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80821" y="5526941"/>
            <a:ext cx="1001712" cy="4047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7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a node at the start of the linked list?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General case code won’t work if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previous == NULL </a:t>
            </a:r>
            <a:r>
              <a:rPr lang="en-US" dirty="0" smtClean="0">
                <a:latin typeface="+mj-lt"/>
                <a:cs typeface="Courier New" pitchFamily="49" charset="0"/>
              </a:rPr>
              <a:t>or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 == head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526577" y="4129657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3241333" y="4062487"/>
            <a:ext cx="1376363" cy="698500"/>
            <a:chOff x="3763" y="4312"/>
            <a:chExt cx="1199" cy="481"/>
          </a:xfrm>
        </p:grpSpPr>
        <p:grpSp>
          <p:nvGrpSpPr>
            <p:cNvPr id="19" name="Group 12"/>
            <p:cNvGrpSpPr>
              <a:grpSpLocks/>
            </p:cNvGrpSpPr>
            <p:nvPr/>
          </p:nvGrpSpPr>
          <p:grpSpPr bwMode="auto">
            <a:xfrm>
              <a:off x="3763" y="4312"/>
              <a:ext cx="828" cy="481"/>
              <a:chOff x="7648" y="5825"/>
              <a:chExt cx="828" cy="481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8105" y="5825"/>
                <a:ext cx="371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7648" y="5826"/>
                <a:ext cx="446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3200"/>
                  <a:t>3</a:t>
                </a:r>
              </a:p>
            </p:txBody>
          </p:sp>
        </p:grp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460" y="4519"/>
              <a:ext cx="50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5998821" y="3998369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980821" y="5526941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263901" y="5931736"/>
            <a:ext cx="1314273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current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5135221" y="4052962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9758" y="4054550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3826822" y="5551447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H="1" flipV="1">
            <a:off x="4041437" y="4768014"/>
            <a:ext cx="253868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699453" y="5943899"/>
            <a:ext cx="1564448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2376939" y="5548612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5347946" y="434761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6735465" y="4322413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968979" y="5946734"/>
            <a:ext cx="833827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 flipV="1">
            <a:off x="2931065" y="4768013"/>
            <a:ext cx="447586" cy="97824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80821" y="5526941"/>
            <a:ext cx="1001712" cy="4047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a node at the start of the linked list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Before:</a:t>
            </a: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After: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526577" y="4129657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5998821" y="3998369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 dirty="0"/>
                <a:t>8</a:t>
              </a:r>
            </a:p>
          </p:txBody>
        </p:sp>
      </p:grp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980821" y="5526941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263901" y="5931736"/>
            <a:ext cx="1314273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current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5135221" y="4052962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9758" y="4054550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3826822" y="5551447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4295304" y="4768013"/>
            <a:ext cx="657695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699453" y="5943899"/>
            <a:ext cx="1564448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2376939" y="5548612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5347946" y="434761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6735465" y="4322413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968979" y="5946734"/>
            <a:ext cx="833827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 flipV="1">
            <a:off x="2931065" y="4768012"/>
            <a:ext cx="1813174" cy="97824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80821" y="5526941"/>
            <a:ext cx="1001712" cy="4047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398633" y="-837198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>
                <a:cs typeface="Courier New" pitchFamily="49" charset="0"/>
              </a:rPr>
              <a:t>Before: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6468010" y="1692259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grpSp>
        <p:nvGrpSpPr>
          <p:cNvPr id="33" name="Group 11"/>
          <p:cNvGrpSpPr>
            <a:grpSpLocks/>
          </p:cNvGrpSpPr>
          <p:nvPr/>
        </p:nvGrpSpPr>
        <p:grpSpPr bwMode="auto">
          <a:xfrm>
            <a:off x="3182766" y="1625089"/>
            <a:ext cx="1376363" cy="698500"/>
            <a:chOff x="3763" y="4312"/>
            <a:chExt cx="1199" cy="481"/>
          </a:xfrm>
        </p:grpSpPr>
        <p:grpSp>
          <p:nvGrpSpPr>
            <p:cNvPr id="34" name="Group 12"/>
            <p:cNvGrpSpPr>
              <a:grpSpLocks/>
            </p:cNvGrpSpPr>
            <p:nvPr/>
          </p:nvGrpSpPr>
          <p:grpSpPr bwMode="auto">
            <a:xfrm>
              <a:off x="3763" y="4312"/>
              <a:ext cx="828" cy="481"/>
              <a:chOff x="7648" y="5825"/>
              <a:chExt cx="828" cy="481"/>
            </a:xfrm>
          </p:grpSpPr>
          <p:sp>
            <p:nvSpPr>
              <p:cNvPr id="36" name="Rectangle 13"/>
              <p:cNvSpPr>
                <a:spLocks noChangeArrowheads="1"/>
              </p:cNvSpPr>
              <p:nvPr/>
            </p:nvSpPr>
            <p:spPr bwMode="auto">
              <a:xfrm>
                <a:off x="8105" y="5825"/>
                <a:ext cx="371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 Box 14"/>
              <p:cNvSpPr txBox="1">
                <a:spLocks noChangeArrowheads="1"/>
              </p:cNvSpPr>
              <p:nvPr/>
            </p:nvSpPr>
            <p:spPr bwMode="auto">
              <a:xfrm>
                <a:off x="7648" y="5826"/>
                <a:ext cx="446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3200"/>
                  <a:t>3</a:t>
                </a:r>
              </a:p>
            </p:txBody>
          </p:sp>
        </p:grp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4460" y="4519"/>
              <a:ext cx="50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16"/>
          <p:cNvGrpSpPr>
            <a:grpSpLocks/>
          </p:cNvGrpSpPr>
          <p:nvPr/>
        </p:nvGrpSpPr>
        <p:grpSpPr bwMode="auto">
          <a:xfrm>
            <a:off x="5940254" y="1560971"/>
            <a:ext cx="949325" cy="698500"/>
            <a:chOff x="7648" y="5825"/>
            <a:chExt cx="828" cy="481"/>
          </a:xfrm>
        </p:grpSpPr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 dirty="0"/>
                <a:t>8</a:t>
              </a:r>
            </a:p>
          </p:txBody>
        </p:sp>
      </p:grp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922254" y="3089543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2205334" y="3494338"/>
            <a:ext cx="1314273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current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5076654" y="1615564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4551191" y="1617152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3768255" y="3114049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 flipH="1" flipV="1">
            <a:off x="3982870" y="2330616"/>
            <a:ext cx="253868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640886" y="3506501"/>
            <a:ext cx="1564448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2318372" y="3111214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>
            <a:off x="5289379" y="1910221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6676898" y="1885015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3910412" y="3509336"/>
            <a:ext cx="833827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 flipV="1">
            <a:off x="2872498" y="2330615"/>
            <a:ext cx="447586" cy="97824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922254" y="3089543"/>
            <a:ext cx="1001712" cy="4047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a node at the start of the linked list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How?</a:t>
            </a:r>
          </a:p>
          <a:p>
            <a:pPr marL="514350" indent="-514350">
              <a:buAutoNum type="arabicPeriod"/>
            </a:pPr>
            <a:r>
              <a:rPr lang="en-US" dirty="0" smtClean="0">
                <a:cs typeface="Courier New" pitchFamily="49" charset="0"/>
              </a:rPr>
              <a:t>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cs typeface="Courier New" pitchFamily="49" charset="0"/>
              </a:rPr>
              <a:t> to next node.</a:t>
            </a:r>
          </a:p>
          <a:p>
            <a:pPr marL="514350" indent="-514350">
              <a:buAutoNum type="arabicPeriod"/>
            </a:pPr>
            <a:r>
              <a:rPr lang="en-US" dirty="0" smtClean="0">
                <a:cs typeface="Courier New" pitchFamily="49" charset="0"/>
              </a:rPr>
              <a:t>Delete first node.</a:t>
            </a:r>
          </a:p>
          <a:p>
            <a:pPr marL="514350" indent="-514350">
              <a:buAutoNum type="arabicPeriod"/>
            </a:pPr>
            <a:r>
              <a:rPr lang="en-US" dirty="0" smtClean="0">
                <a:cs typeface="Courier New" pitchFamily="49" charset="0"/>
              </a:rPr>
              <a:t>Point current to the node that’s now first.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526577" y="4129657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3241333" y="4062487"/>
            <a:ext cx="1376363" cy="698500"/>
            <a:chOff x="3763" y="4312"/>
            <a:chExt cx="1199" cy="481"/>
          </a:xfrm>
        </p:grpSpPr>
        <p:grpSp>
          <p:nvGrpSpPr>
            <p:cNvPr id="19" name="Group 12"/>
            <p:cNvGrpSpPr>
              <a:grpSpLocks/>
            </p:cNvGrpSpPr>
            <p:nvPr/>
          </p:nvGrpSpPr>
          <p:grpSpPr bwMode="auto">
            <a:xfrm>
              <a:off x="3763" y="4312"/>
              <a:ext cx="828" cy="481"/>
              <a:chOff x="7648" y="5825"/>
              <a:chExt cx="828" cy="481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8105" y="5825"/>
                <a:ext cx="371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7648" y="5826"/>
                <a:ext cx="446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3200"/>
                  <a:t>3</a:t>
                </a:r>
              </a:p>
            </p:txBody>
          </p:sp>
        </p:grp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460" y="4519"/>
              <a:ext cx="50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5998821" y="3998369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980821" y="5526941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263901" y="5931736"/>
            <a:ext cx="1314273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current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5135221" y="4052962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9758" y="4054550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3826822" y="5551447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H="1" flipV="1">
            <a:off x="4041437" y="4768014"/>
            <a:ext cx="253868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699453" y="5943899"/>
            <a:ext cx="1564448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2376939" y="5548612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5347946" y="434761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6735465" y="4322413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968979" y="5946734"/>
            <a:ext cx="833827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 flipV="1">
            <a:off x="2931065" y="4768013"/>
            <a:ext cx="447586" cy="97824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80821" y="5526941"/>
            <a:ext cx="1001712" cy="4047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ine 21"/>
          <p:cNvSpPr>
            <a:spLocks noChangeShapeType="1"/>
          </p:cNvSpPr>
          <p:nvPr/>
        </p:nvSpPr>
        <p:spPr bwMode="auto">
          <a:xfrm flipV="1">
            <a:off x="4349754" y="4768013"/>
            <a:ext cx="603246" cy="97965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 flipV="1">
            <a:off x="2931064" y="4768013"/>
            <a:ext cx="1686631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1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Deleting a node at the start of the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a node at the start of the linked list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cs typeface="Courier New" pitchFamily="49" charset="0"/>
              </a:rPr>
              <a:t>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cs typeface="Courier New" pitchFamily="49" charset="0"/>
              </a:rPr>
              <a:t> to next node.</a:t>
            </a:r>
          </a:p>
          <a:p>
            <a:pPr marL="514350" indent="-514350">
              <a:buAutoNum type="arabicPeriod"/>
            </a:pPr>
            <a:r>
              <a:rPr lang="en-US" dirty="0" smtClean="0">
                <a:cs typeface="Courier New" pitchFamily="49" charset="0"/>
              </a:rPr>
              <a:t>Delete first node.</a:t>
            </a:r>
          </a:p>
          <a:p>
            <a:pPr marL="514350" indent="-514350">
              <a:buAutoNum type="arabicPeriod"/>
            </a:pPr>
            <a:r>
              <a:rPr lang="en-US" dirty="0" smtClean="0">
                <a:cs typeface="Courier New" pitchFamily="49" charset="0"/>
              </a:rPr>
              <a:t>Point current to the node that’s now first.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526577" y="4129657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3241333" y="4062487"/>
            <a:ext cx="1376363" cy="698500"/>
            <a:chOff x="3763" y="4312"/>
            <a:chExt cx="1199" cy="481"/>
          </a:xfrm>
        </p:grpSpPr>
        <p:grpSp>
          <p:nvGrpSpPr>
            <p:cNvPr id="19" name="Group 12"/>
            <p:cNvGrpSpPr>
              <a:grpSpLocks/>
            </p:cNvGrpSpPr>
            <p:nvPr/>
          </p:nvGrpSpPr>
          <p:grpSpPr bwMode="auto">
            <a:xfrm>
              <a:off x="3763" y="4312"/>
              <a:ext cx="828" cy="481"/>
              <a:chOff x="7648" y="5825"/>
              <a:chExt cx="828" cy="481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8105" y="5825"/>
                <a:ext cx="371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7648" y="5826"/>
                <a:ext cx="446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3200"/>
                  <a:t>3</a:t>
                </a:r>
              </a:p>
            </p:txBody>
          </p:sp>
        </p:grp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460" y="4519"/>
              <a:ext cx="50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5998821" y="3998369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980821" y="5526941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263901" y="5931736"/>
            <a:ext cx="1314273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current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5135221" y="4052962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9758" y="4054550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3826822" y="5551447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H="1" flipV="1">
            <a:off x="4041437" y="4768014"/>
            <a:ext cx="253868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699453" y="5943899"/>
            <a:ext cx="1564448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2376939" y="5548612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5347946" y="434761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6735465" y="4322413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968979" y="5946734"/>
            <a:ext cx="833827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 flipV="1">
            <a:off x="2931065" y="4768013"/>
            <a:ext cx="447586" cy="97824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80821" y="5526941"/>
            <a:ext cx="1001712" cy="4047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ine 21"/>
          <p:cNvSpPr>
            <a:spLocks noChangeShapeType="1"/>
          </p:cNvSpPr>
          <p:nvPr/>
        </p:nvSpPr>
        <p:spPr bwMode="auto">
          <a:xfrm flipV="1">
            <a:off x="4349754" y="4768013"/>
            <a:ext cx="603246" cy="97965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 flipV="1">
            <a:off x="2931064" y="4768013"/>
            <a:ext cx="1686631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3684" y="160020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head = current-&gt;next;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3984" y="2057400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current-&gt;next = NULL;</a:t>
            </a:r>
          </a:p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delete current;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3908" y="304800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current = head;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6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1" grpId="0" animBg="1"/>
      <p:bldP spid="32" grpId="0" animBg="1"/>
      <p:bldP spid="5" grpId="0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(current == head)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	head = current-&gt; next;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current-&gt;next = NULL;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delete current;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current = head;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	previous-&gt;next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current-&gt; next;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current-&gt;next = NULL;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delete current;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current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previous-&gt;next;</a:t>
            </a:r>
          </a:p>
          <a:p>
            <a:pPr marL="0" indent="0"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5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case in making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a picture of what the list looks like before we start.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the picture of what it should look like after we finish.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Note all the changes from the “before” picture to the “after” picture.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Nodes created or destroyed?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Pointers pointing to different nodes?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the code for each change.</a:t>
            </a:r>
          </a:p>
        </p:txBody>
      </p:sp>
    </p:spTree>
    <p:extLst>
      <p:ext uri="{BB962C8B-B14F-4D97-AF65-F5344CB8AC3E}">
        <p14:creationId xmlns:p14="http://schemas.microsoft.com/office/powerpoint/2010/main" val="16303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Delete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General case: delete a node in the middle of the linked list.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932447" y="3418091"/>
            <a:ext cx="936713" cy="713022"/>
            <a:chOff x="7648" y="5815"/>
            <a:chExt cx="817" cy="491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8094" y="5815"/>
              <a:ext cx="371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7</a:t>
              </a:r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533230" y="3512481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3247986" y="3445311"/>
            <a:ext cx="1376363" cy="698500"/>
            <a:chOff x="3763" y="4312"/>
            <a:chExt cx="1199" cy="481"/>
          </a:xfrm>
        </p:grpSpPr>
        <p:grpSp>
          <p:nvGrpSpPr>
            <p:cNvPr id="19" name="Group 12"/>
            <p:cNvGrpSpPr>
              <a:grpSpLocks/>
            </p:cNvGrpSpPr>
            <p:nvPr/>
          </p:nvGrpSpPr>
          <p:grpSpPr bwMode="auto">
            <a:xfrm>
              <a:off x="3763" y="4312"/>
              <a:ext cx="828" cy="481"/>
              <a:chOff x="7648" y="5825"/>
              <a:chExt cx="828" cy="481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8105" y="5825"/>
                <a:ext cx="371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7648" y="5826"/>
                <a:ext cx="446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3200"/>
                  <a:t>3</a:t>
                </a:r>
              </a:p>
            </p:txBody>
          </p:sp>
        </p:grp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460" y="4519"/>
              <a:ext cx="50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733511" y="3475474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015350" y="5296827"/>
            <a:ext cx="1514475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2559011" y="3761224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5141874" y="3435786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16411" y="3437374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5416511" y="3735824"/>
            <a:ext cx="5762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1082636" y="3778010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6689158" y="371999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572270" y="4973661"/>
            <a:ext cx="5775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Before deleting node with 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965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Delete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General case: delete a node in the middle of the linked list.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4650266" y="3418091"/>
            <a:ext cx="936713" cy="713022"/>
            <a:chOff x="7648" y="5815"/>
            <a:chExt cx="817" cy="491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8094" y="5815"/>
              <a:ext cx="371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7</a:t>
              </a:r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533230" y="3512481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3247986" y="3445311"/>
            <a:ext cx="1376363" cy="698500"/>
            <a:chOff x="3763" y="4312"/>
            <a:chExt cx="1199" cy="481"/>
          </a:xfrm>
        </p:grpSpPr>
        <p:grpSp>
          <p:nvGrpSpPr>
            <p:cNvPr id="19" name="Group 12"/>
            <p:cNvGrpSpPr>
              <a:grpSpLocks/>
            </p:cNvGrpSpPr>
            <p:nvPr/>
          </p:nvGrpSpPr>
          <p:grpSpPr bwMode="auto">
            <a:xfrm>
              <a:off x="3763" y="4312"/>
              <a:ext cx="828" cy="481"/>
              <a:chOff x="7648" y="5825"/>
              <a:chExt cx="828" cy="481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8105" y="5825"/>
                <a:ext cx="371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7648" y="5826"/>
                <a:ext cx="446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3200"/>
                  <a:t>3</a:t>
                </a:r>
              </a:p>
            </p:txBody>
          </p:sp>
        </p:grp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460" y="4519"/>
              <a:ext cx="50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733511" y="3475474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015350" y="5296827"/>
            <a:ext cx="1514475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2559011" y="3761224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1082636" y="3778010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5374298" y="3708257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572270" y="4973661"/>
            <a:ext cx="539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After deleting node with 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92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855452" y="2362200"/>
            <a:ext cx="936713" cy="713022"/>
            <a:chOff x="7648" y="5815"/>
            <a:chExt cx="817" cy="491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8094" y="5815"/>
              <a:ext cx="371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7</a:t>
              </a:r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456235" y="2456590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3170991" y="2389420"/>
            <a:ext cx="1376363" cy="698500"/>
            <a:chOff x="3763" y="4312"/>
            <a:chExt cx="1199" cy="481"/>
          </a:xfrm>
        </p:grpSpPr>
        <p:grpSp>
          <p:nvGrpSpPr>
            <p:cNvPr id="19" name="Group 12"/>
            <p:cNvGrpSpPr>
              <a:grpSpLocks/>
            </p:cNvGrpSpPr>
            <p:nvPr/>
          </p:nvGrpSpPr>
          <p:grpSpPr bwMode="auto">
            <a:xfrm>
              <a:off x="3763" y="4312"/>
              <a:ext cx="828" cy="481"/>
              <a:chOff x="7648" y="5825"/>
              <a:chExt cx="828" cy="481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8105" y="5825"/>
                <a:ext cx="371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7648" y="5826"/>
                <a:ext cx="446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3200"/>
                  <a:t>3</a:t>
                </a:r>
              </a:p>
            </p:txBody>
          </p:sp>
        </p:grp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460" y="4519"/>
              <a:ext cx="50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656516" y="2419583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2482016" y="2705333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5064879" y="2379895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539416" y="2381483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5339516" y="2679933"/>
            <a:ext cx="5762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1005641" y="272211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6612163" y="2664108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45174" y="1600200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Before</a:t>
            </a:r>
            <a:endParaRPr lang="en-US" sz="3600" dirty="0"/>
          </a:p>
        </p:txBody>
      </p:sp>
      <p:grpSp>
        <p:nvGrpSpPr>
          <p:cNvPr id="25" name="Group 6"/>
          <p:cNvGrpSpPr>
            <a:grpSpLocks/>
          </p:cNvGrpSpPr>
          <p:nvPr/>
        </p:nvGrpSpPr>
        <p:grpSpPr bwMode="auto">
          <a:xfrm>
            <a:off x="5096343" y="4724400"/>
            <a:ext cx="936713" cy="713022"/>
            <a:chOff x="7648" y="5815"/>
            <a:chExt cx="817" cy="491"/>
          </a:xfrm>
        </p:grpSpPr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8094" y="5815"/>
              <a:ext cx="371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7</a:t>
              </a:r>
            </a:p>
          </p:txBody>
        </p:sp>
      </p:grp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6979307" y="4818790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grpSp>
        <p:nvGrpSpPr>
          <p:cNvPr id="29" name="Group 11"/>
          <p:cNvGrpSpPr>
            <a:grpSpLocks/>
          </p:cNvGrpSpPr>
          <p:nvPr/>
        </p:nvGrpSpPr>
        <p:grpSpPr bwMode="auto">
          <a:xfrm>
            <a:off x="3694063" y="4751620"/>
            <a:ext cx="1376363" cy="698500"/>
            <a:chOff x="3763" y="4312"/>
            <a:chExt cx="1199" cy="481"/>
          </a:xfrm>
        </p:grpSpPr>
        <p:grpSp>
          <p:nvGrpSpPr>
            <p:cNvPr id="30" name="Group 12"/>
            <p:cNvGrpSpPr>
              <a:grpSpLocks/>
            </p:cNvGrpSpPr>
            <p:nvPr/>
          </p:nvGrpSpPr>
          <p:grpSpPr bwMode="auto">
            <a:xfrm>
              <a:off x="3763" y="4312"/>
              <a:ext cx="828" cy="481"/>
              <a:chOff x="7648" y="5825"/>
              <a:chExt cx="828" cy="481"/>
            </a:xfrm>
          </p:grpSpPr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8105" y="5825"/>
                <a:ext cx="371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auto">
              <a:xfrm>
                <a:off x="7648" y="5826"/>
                <a:ext cx="446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3200"/>
                  <a:t>3</a:t>
                </a:r>
              </a:p>
            </p:txBody>
          </p:sp>
        </p:grp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4460" y="4519"/>
              <a:ext cx="50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2179588" y="4781783"/>
            <a:ext cx="949325" cy="698500"/>
            <a:chOff x="7648" y="5825"/>
            <a:chExt cx="828" cy="481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3005088" y="5067533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1528713" y="508431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5820375" y="5014566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1766" y="4122351"/>
            <a:ext cx="127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After</a:t>
            </a:r>
            <a:endParaRPr 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4483079" y="2184809"/>
            <a:ext cx="1080293" cy="1106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47354" y="3275226"/>
            <a:ext cx="112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624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855452" y="2362200"/>
            <a:ext cx="936713" cy="713022"/>
            <a:chOff x="7648" y="5815"/>
            <a:chExt cx="817" cy="491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8094" y="5815"/>
              <a:ext cx="371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7</a:t>
              </a:r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456235" y="2456590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3170991" y="2389420"/>
            <a:ext cx="1376363" cy="698500"/>
            <a:chOff x="3763" y="4312"/>
            <a:chExt cx="1199" cy="481"/>
          </a:xfrm>
        </p:grpSpPr>
        <p:grpSp>
          <p:nvGrpSpPr>
            <p:cNvPr id="19" name="Group 12"/>
            <p:cNvGrpSpPr>
              <a:grpSpLocks/>
            </p:cNvGrpSpPr>
            <p:nvPr/>
          </p:nvGrpSpPr>
          <p:grpSpPr bwMode="auto">
            <a:xfrm>
              <a:off x="3763" y="4312"/>
              <a:ext cx="828" cy="481"/>
              <a:chOff x="7648" y="5825"/>
              <a:chExt cx="828" cy="481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8105" y="5825"/>
                <a:ext cx="371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7648" y="5826"/>
                <a:ext cx="446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3200"/>
                  <a:t>3</a:t>
                </a:r>
              </a:p>
            </p:txBody>
          </p:sp>
        </p:grp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460" y="4519"/>
              <a:ext cx="50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656516" y="2419583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2482016" y="2705333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5064879" y="2379895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539416" y="2381483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5339516" y="2679933"/>
            <a:ext cx="5762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1005641" y="272211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6612163" y="2664108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45174" y="1600200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Before</a:t>
            </a:r>
            <a:endParaRPr lang="en-US" sz="3600" dirty="0"/>
          </a:p>
        </p:txBody>
      </p:sp>
      <p:grpSp>
        <p:nvGrpSpPr>
          <p:cNvPr id="25" name="Group 6"/>
          <p:cNvGrpSpPr>
            <a:grpSpLocks/>
          </p:cNvGrpSpPr>
          <p:nvPr/>
        </p:nvGrpSpPr>
        <p:grpSpPr bwMode="auto">
          <a:xfrm>
            <a:off x="5096343" y="4724400"/>
            <a:ext cx="936713" cy="713022"/>
            <a:chOff x="7648" y="5815"/>
            <a:chExt cx="817" cy="491"/>
          </a:xfrm>
        </p:grpSpPr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8094" y="5815"/>
              <a:ext cx="371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7</a:t>
              </a:r>
            </a:p>
          </p:txBody>
        </p:sp>
      </p:grp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6979307" y="4818790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grpSp>
        <p:nvGrpSpPr>
          <p:cNvPr id="29" name="Group 11"/>
          <p:cNvGrpSpPr>
            <a:grpSpLocks/>
          </p:cNvGrpSpPr>
          <p:nvPr/>
        </p:nvGrpSpPr>
        <p:grpSpPr bwMode="auto">
          <a:xfrm>
            <a:off x="3694063" y="4751620"/>
            <a:ext cx="1376363" cy="698500"/>
            <a:chOff x="3763" y="4312"/>
            <a:chExt cx="1199" cy="481"/>
          </a:xfrm>
        </p:grpSpPr>
        <p:grpSp>
          <p:nvGrpSpPr>
            <p:cNvPr id="30" name="Group 12"/>
            <p:cNvGrpSpPr>
              <a:grpSpLocks/>
            </p:cNvGrpSpPr>
            <p:nvPr/>
          </p:nvGrpSpPr>
          <p:grpSpPr bwMode="auto">
            <a:xfrm>
              <a:off x="3763" y="4312"/>
              <a:ext cx="828" cy="481"/>
              <a:chOff x="7648" y="5825"/>
              <a:chExt cx="828" cy="481"/>
            </a:xfrm>
          </p:grpSpPr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8105" y="5825"/>
                <a:ext cx="371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auto">
              <a:xfrm>
                <a:off x="7648" y="5826"/>
                <a:ext cx="446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3200"/>
                  <a:t>3</a:t>
                </a:r>
              </a:p>
            </p:txBody>
          </p:sp>
        </p:grp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4460" y="4519"/>
              <a:ext cx="50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2179588" y="4781783"/>
            <a:ext cx="949325" cy="698500"/>
            <a:chOff x="7648" y="5825"/>
            <a:chExt cx="828" cy="481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3005088" y="5067533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1528713" y="508431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5820375" y="5014566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1766" y="4122351"/>
            <a:ext cx="127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After</a:t>
            </a:r>
            <a:endParaRPr 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4483079" y="2184809"/>
            <a:ext cx="1080293" cy="1106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47354" y="3275226"/>
            <a:ext cx="112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Gone</a:t>
            </a:r>
            <a:endParaRPr lang="en-US" sz="2800" dirty="0"/>
          </a:p>
        </p:txBody>
      </p:sp>
      <p:sp>
        <p:nvSpPr>
          <p:cNvPr id="11" name="Freeform 10"/>
          <p:cNvSpPr/>
          <p:nvPr/>
        </p:nvSpPr>
        <p:spPr>
          <a:xfrm>
            <a:off x="4015946" y="1741322"/>
            <a:ext cx="1857336" cy="979708"/>
          </a:xfrm>
          <a:custGeom>
            <a:avLst/>
            <a:gdLst>
              <a:gd name="connsiteX0" fmla="*/ 0 w 1857336"/>
              <a:gd name="connsiteY0" fmla="*/ 964808 h 979708"/>
              <a:gd name="connsiteX1" fmla="*/ 395416 w 1857336"/>
              <a:gd name="connsiteY1" fmla="*/ 173975 h 979708"/>
              <a:gd name="connsiteX2" fmla="*/ 1037968 w 1857336"/>
              <a:gd name="connsiteY2" fmla="*/ 981 h 979708"/>
              <a:gd name="connsiteX3" fmla="*/ 1532238 w 1857336"/>
              <a:gd name="connsiteY3" fmla="*/ 149262 h 979708"/>
              <a:gd name="connsiteX4" fmla="*/ 1828800 w 1857336"/>
              <a:gd name="connsiteY4" fmla="*/ 903024 h 979708"/>
              <a:gd name="connsiteX5" fmla="*/ 1828800 w 1857336"/>
              <a:gd name="connsiteY5" fmla="*/ 915381 h 97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7336" h="979708">
                <a:moveTo>
                  <a:pt x="0" y="964808"/>
                </a:moveTo>
                <a:cubicBezTo>
                  <a:pt x="111210" y="649710"/>
                  <a:pt x="222421" y="334613"/>
                  <a:pt x="395416" y="173975"/>
                </a:cubicBezTo>
                <a:cubicBezTo>
                  <a:pt x="568411" y="13337"/>
                  <a:pt x="848498" y="5100"/>
                  <a:pt x="1037968" y="981"/>
                </a:cubicBezTo>
                <a:cubicBezTo>
                  <a:pt x="1227438" y="-3138"/>
                  <a:pt x="1400433" y="-1079"/>
                  <a:pt x="1532238" y="149262"/>
                </a:cubicBezTo>
                <a:cubicBezTo>
                  <a:pt x="1664043" y="299602"/>
                  <a:pt x="1779373" y="775337"/>
                  <a:pt x="1828800" y="903024"/>
                </a:cubicBezTo>
                <a:cubicBezTo>
                  <a:pt x="1878227" y="1030711"/>
                  <a:pt x="1853513" y="973046"/>
                  <a:pt x="1828800" y="91538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93160" y="1166395"/>
            <a:ext cx="4610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Pointer points to different node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83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access to nodes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831392" y="3080951"/>
            <a:ext cx="936713" cy="713022"/>
            <a:chOff x="7648" y="5815"/>
            <a:chExt cx="817" cy="491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8094" y="5815"/>
              <a:ext cx="371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7</a:t>
              </a:r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432175" y="3175341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671533" y="3108171"/>
            <a:ext cx="425881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3146931" y="3109623"/>
            <a:ext cx="511975" cy="697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3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947035" y="3408773"/>
            <a:ext cx="576259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632456" y="3138334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2457956" y="3424084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5040819" y="3098646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515356" y="3100234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5315456" y="3398684"/>
            <a:ext cx="5762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981581" y="3440870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6588103" y="338285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1114" y="2318951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Before</a:t>
            </a:r>
            <a:endParaRPr lang="en-US" sz="3600" dirty="0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6979307" y="4818790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59019" y="2903560"/>
            <a:ext cx="1080293" cy="1106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23294" y="3993977"/>
            <a:ext cx="112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Gone</a:t>
            </a:r>
            <a:endParaRPr lang="en-US" sz="2800" dirty="0"/>
          </a:p>
        </p:txBody>
      </p:sp>
      <p:sp>
        <p:nvSpPr>
          <p:cNvPr id="11" name="Freeform 10"/>
          <p:cNvSpPr/>
          <p:nvPr/>
        </p:nvSpPr>
        <p:spPr>
          <a:xfrm>
            <a:off x="3991886" y="2460073"/>
            <a:ext cx="1857336" cy="979708"/>
          </a:xfrm>
          <a:custGeom>
            <a:avLst/>
            <a:gdLst>
              <a:gd name="connsiteX0" fmla="*/ 0 w 1857336"/>
              <a:gd name="connsiteY0" fmla="*/ 964808 h 979708"/>
              <a:gd name="connsiteX1" fmla="*/ 395416 w 1857336"/>
              <a:gd name="connsiteY1" fmla="*/ 173975 h 979708"/>
              <a:gd name="connsiteX2" fmla="*/ 1037968 w 1857336"/>
              <a:gd name="connsiteY2" fmla="*/ 981 h 979708"/>
              <a:gd name="connsiteX3" fmla="*/ 1532238 w 1857336"/>
              <a:gd name="connsiteY3" fmla="*/ 149262 h 979708"/>
              <a:gd name="connsiteX4" fmla="*/ 1828800 w 1857336"/>
              <a:gd name="connsiteY4" fmla="*/ 903024 h 979708"/>
              <a:gd name="connsiteX5" fmla="*/ 1828800 w 1857336"/>
              <a:gd name="connsiteY5" fmla="*/ 915381 h 97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7336" h="979708">
                <a:moveTo>
                  <a:pt x="0" y="964808"/>
                </a:moveTo>
                <a:cubicBezTo>
                  <a:pt x="111210" y="649710"/>
                  <a:pt x="222421" y="334613"/>
                  <a:pt x="395416" y="173975"/>
                </a:cubicBezTo>
                <a:cubicBezTo>
                  <a:pt x="568411" y="13337"/>
                  <a:pt x="848498" y="5100"/>
                  <a:pt x="1037968" y="981"/>
                </a:cubicBezTo>
                <a:cubicBezTo>
                  <a:pt x="1227438" y="-3138"/>
                  <a:pt x="1400433" y="-1079"/>
                  <a:pt x="1532238" y="149262"/>
                </a:cubicBezTo>
                <a:cubicBezTo>
                  <a:pt x="1664043" y="299602"/>
                  <a:pt x="1779373" y="775337"/>
                  <a:pt x="1828800" y="903024"/>
                </a:cubicBezTo>
                <a:cubicBezTo>
                  <a:pt x="1878227" y="1030711"/>
                  <a:pt x="1853513" y="973046"/>
                  <a:pt x="1828800" y="91538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69100" y="1885146"/>
            <a:ext cx="4610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Pointer points to different node</a:t>
            </a:r>
            <a:endParaRPr lang="en-US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83393" y="3836834"/>
            <a:ext cx="619525" cy="1243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43807" y="5079600"/>
            <a:ext cx="3259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to access the pointer variable </a:t>
            </a:r>
            <a:endParaRPr lang="en-US" sz="2800" dirty="0"/>
          </a:p>
        </p:txBody>
      </p:sp>
      <p:cxnSp>
        <p:nvCxnSpPr>
          <p:cNvPr id="43" name="Straight Arrow Connector 42"/>
          <p:cNvCxnSpPr>
            <a:endCxn id="14" idx="2"/>
          </p:cNvCxnSpPr>
          <p:nvPr/>
        </p:nvCxnSpPr>
        <p:spPr>
          <a:xfrm flipH="1" flipV="1">
            <a:off x="5253544" y="3793971"/>
            <a:ext cx="1089199" cy="10248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72651" y="4816731"/>
            <a:ext cx="277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to delete the node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689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9694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Before we delete, we need the two pointers,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932447" y="3418091"/>
            <a:ext cx="936713" cy="713022"/>
            <a:chOff x="7648" y="5815"/>
            <a:chExt cx="817" cy="491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8094" y="5815"/>
              <a:ext cx="371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7</a:t>
              </a:r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533230" y="3512481"/>
            <a:ext cx="311856" cy="5227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/>
          <a:p>
            <a:endParaRPr lang="en-US"/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3247986" y="3445311"/>
            <a:ext cx="1376363" cy="698500"/>
            <a:chOff x="3763" y="4312"/>
            <a:chExt cx="1199" cy="481"/>
          </a:xfrm>
        </p:grpSpPr>
        <p:grpSp>
          <p:nvGrpSpPr>
            <p:cNvPr id="19" name="Group 12"/>
            <p:cNvGrpSpPr>
              <a:grpSpLocks/>
            </p:cNvGrpSpPr>
            <p:nvPr/>
          </p:nvGrpSpPr>
          <p:grpSpPr bwMode="auto">
            <a:xfrm>
              <a:off x="3763" y="4312"/>
              <a:ext cx="828" cy="481"/>
              <a:chOff x="7648" y="5825"/>
              <a:chExt cx="828" cy="481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8105" y="5825"/>
                <a:ext cx="371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7648" y="5826"/>
                <a:ext cx="446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3200"/>
                  <a:t>3</a:t>
                </a:r>
              </a:p>
            </p:txBody>
          </p:sp>
        </p:grp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460" y="4519"/>
              <a:ext cx="50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733511" y="3475474"/>
            <a:ext cx="949325" cy="698500"/>
            <a:chOff x="7648" y="5825"/>
            <a:chExt cx="828" cy="481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105" y="5825"/>
              <a:ext cx="371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648" y="5826"/>
              <a:ext cx="446" cy="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/>
                <a:t>8</a:t>
              </a:r>
            </a:p>
          </p:txBody>
        </p:sp>
      </p:grp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245573" y="4919183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476927" y="5296826"/>
            <a:ext cx="1314273" cy="380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current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V="1">
            <a:off x="3746429" y="4135752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2559011" y="3761224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5141874" y="3435786"/>
            <a:ext cx="425450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16411" y="3437374"/>
            <a:ext cx="512763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5416511" y="3735824"/>
            <a:ext cx="5762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1082636" y="3778010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6689158" y="3719999"/>
            <a:ext cx="650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4524899" y="4919183"/>
            <a:ext cx="10017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5056919" y="4115139"/>
            <a:ext cx="11112" cy="981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2798816" y="5326723"/>
            <a:ext cx="1564448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23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745</Words>
  <Application>Microsoft Office PowerPoint</Application>
  <PresentationFormat>On-screen Show (4:3)</PresentationFormat>
  <Paragraphs>258</Paragraphs>
  <Slides>28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Linked List Part 2</vt:lpstr>
      <vt:lpstr>General method for making changes to a list</vt:lpstr>
      <vt:lpstr>General case in making changes</vt:lpstr>
      <vt:lpstr>Example: Delete a node</vt:lpstr>
      <vt:lpstr>Example: Delete a node</vt:lpstr>
      <vt:lpstr>Changes</vt:lpstr>
      <vt:lpstr>Changes</vt:lpstr>
      <vt:lpstr>Need access to nodes</vt:lpstr>
      <vt:lpstr>Before we delete, we need the two pointers, current and previous</vt:lpstr>
      <vt:lpstr>Delete node or change pointer first?</vt:lpstr>
      <vt:lpstr>Delete node first?</vt:lpstr>
      <vt:lpstr>Change pointer first</vt:lpstr>
      <vt:lpstr>Name of pointer variable to change?</vt:lpstr>
      <vt:lpstr>Name of pointer variable to change?</vt:lpstr>
      <vt:lpstr>Where should the pointer point?</vt:lpstr>
      <vt:lpstr>Name of the pointer variable to copy?</vt:lpstr>
      <vt:lpstr>So to move the pointer:</vt:lpstr>
      <vt:lpstr>Now we can remove the node</vt:lpstr>
      <vt:lpstr>Reset current pointer</vt:lpstr>
      <vt:lpstr>General case code for deleting a node in the middle of the linked list</vt:lpstr>
      <vt:lpstr>Deleting a node at the end of the linked list?</vt:lpstr>
      <vt:lpstr>Deleting a node at the start of the linked list?</vt:lpstr>
      <vt:lpstr>Deleting a node at the start of the linked list?</vt:lpstr>
      <vt:lpstr>Deleting a node at the start of the linked list</vt:lpstr>
      <vt:lpstr>Deleting a node at the start of the linked list</vt:lpstr>
      <vt:lpstr>Deleting a node at the start of the linked list</vt:lpstr>
      <vt:lpstr>Deleting a node at the start of the linked list</vt:lpstr>
      <vt:lpstr>Deleting a node in a linked list</vt:lpstr>
    </vt:vector>
  </TitlesOfParts>
  <Company>California State University, Fullerton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40</cp:revision>
  <dcterms:created xsi:type="dcterms:W3CDTF">2012-10-12T23:08:34Z</dcterms:created>
  <dcterms:modified xsi:type="dcterms:W3CDTF">2013-03-05T21:00:11Z</dcterms:modified>
</cp:coreProperties>
</file>