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5" r:id="rId4"/>
    <p:sldId id="272" r:id="rId5"/>
    <p:sldId id="273" r:id="rId6"/>
    <p:sldId id="274" r:id="rId7"/>
    <p:sldId id="322" r:id="rId8"/>
    <p:sldId id="321" r:id="rId9"/>
    <p:sldId id="323" r:id="rId10"/>
    <p:sldId id="332" r:id="rId11"/>
    <p:sldId id="334" r:id="rId12"/>
    <p:sldId id="333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293F1CD-F3CE-4057-B20B-5FCEAF534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12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59645-8350-4664-8CBD-DA737C2F1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ED192-D324-4FE1-8F00-DC34C338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72D88-3611-4F8E-B317-0618FBC17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4C453-19F5-4021-BE04-8971B45C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2334C-BE1E-4B49-AA4C-AA800E6A1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D21D2-E042-4D58-8343-7C9E6B8A6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73529-D905-4ABC-BD2C-1B522E4DC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6F057-C0D9-4512-A26E-E1B1EE2A5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F12F-E14F-4E81-8468-3071D4280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C2177-B86E-4246-A21D-6A6BFDC10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5ECF9-56E1-4A69-988C-EAB203E29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34DCD34-FD4D-41A0-A468-43A9DB79F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2773362"/>
          </a:xfrm>
        </p:spPr>
        <p:txBody>
          <a:bodyPr/>
          <a:lstStyle/>
          <a:p>
            <a:r>
              <a:rPr lang="en-US" sz="3600" dirty="0" smtClean="0"/>
              <a:t>How does the computer know where to go back to in the </a:t>
            </a:r>
            <a:br>
              <a:rPr lang="en-US" sz="3600" dirty="0" smtClean="0"/>
            </a:br>
            <a:r>
              <a:rPr lang="en-US" sz="3600" dirty="0" smtClean="0"/>
              <a:t>original function that called it??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Remember, computers can’t “remember”, If you want a value later, save it in memory!!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Before going to the function, store where it should come back to (return address).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max 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num1, num2, num3;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2 integers.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num1 &gt;&gt; num2: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num3 = max(num1, num2);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4a.</a:t>
            </a:r>
            <a:r>
              <a:rPr lang="en-US" sz="1800" b="1" dirty="0" smtClean="0">
                <a:latin typeface="Courier New" pitchFamily="49" charset="0"/>
              </a:rPr>
              <a:t> 	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4b.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5.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num3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   &lt;&lt; “ is the bigger integer.”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max(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n1,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(n1 &gt;= n2)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return n1;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return n2;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676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12954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12954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1676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12954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1676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1400" y="4800600"/>
            <a:ext cx="1066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main 4a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5181600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Address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48006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48006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5181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5181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function max called a function </a:t>
            </a:r>
            <a:r>
              <a:rPr lang="en-US" dirty="0" err="1" smtClean="0"/>
              <a:t>myFunct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max 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num1, num2, num3;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2 integers.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num1 &gt;&gt; num2: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num3 = max(num1, num2);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4a.</a:t>
            </a:r>
            <a:r>
              <a:rPr lang="en-US" sz="1800" b="1" dirty="0" smtClean="0">
                <a:latin typeface="Courier New" pitchFamily="49" charset="0"/>
              </a:rPr>
              <a:t> 	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4b.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5.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num3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   &lt;&lt; “ is the bigger integer.”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--------------------------------------------------------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676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12954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12954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1676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12954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1676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max(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n1,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(n1 &gt;= n2)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		</a:t>
            </a:r>
            <a:r>
              <a:rPr lang="en-US" sz="1800" b="1" dirty="0" err="1" smtClean="0">
                <a:latin typeface="Courier New" pitchFamily="49" charset="0"/>
              </a:rPr>
              <a:t>myFunct</a:t>
            </a:r>
            <a:r>
              <a:rPr lang="en-US" sz="1800" b="1" dirty="0" smtClean="0">
                <a:latin typeface="Courier New" pitchFamily="49" charset="0"/>
              </a:rPr>
              <a:t> 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	return n1;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		</a:t>
            </a:r>
            <a:r>
              <a:rPr lang="en-US" sz="1800" b="1" dirty="0" err="1" smtClean="0">
                <a:latin typeface="Courier New" pitchFamily="49" charset="0"/>
              </a:rPr>
              <a:t>myFunct</a:t>
            </a:r>
            <a:r>
              <a:rPr lang="en-US" sz="1800" b="1" dirty="0" smtClean="0">
                <a:latin typeface="Courier New" pitchFamily="49" charset="0"/>
              </a:rPr>
              <a:t> 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	return n2;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	14.</a:t>
            </a:r>
            <a:r>
              <a:rPr lang="en-US" sz="1800" b="1" dirty="0" smtClean="0">
                <a:latin typeface="Courier New" pitchFamily="49" charset="0"/>
              </a:rPr>
              <a:t> void </a:t>
            </a:r>
            <a:r>
              <a:rPr lang="en-US" sz="1800" b="1" dirty="0" err="1" smtClean="0">
                <a:latin typeface="Courier New" pitchFamily="49" charset="0"/>
              </a:rPr>
              <a:t>myFunct</a:t>
            </a:r>
            <a:r>
              <a:rPr lang="en-US" sz="18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15</a:t>
            </a:r>
            <a:r>
              <a:rPr lang="en-US" sz="1800" b="1" dirty="0" smtClean="0">
                <a:latin typeface="Courier New" pitchFamily="49" charset="0"/>
              </a:rPr>
              <a:t>.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	16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. . 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0" y="48006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48006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518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990600"/>
            <a:ext cx="1066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main 4a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1371600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Address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9906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9800" y="9906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1371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129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4724400"/>
            <a:ext cx="1066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max 13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53200" y="5105400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Address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5" grpId="0" build="allAtOnce" animBg="1"/>
      <p:bldP spid="6" grpId="0"/>
      <p:bldP spid="9" grpId="0"/>
      <p:bldP spid="16" grpId="0" uiExpand="1" build="allAtOnce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max 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num1, num2, num3;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2 integers.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num1 &gt;&gt; num2: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num3 = max(num1, num2);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4a.</a:t>
            </a:r>
            <a:r>
              <a:rPr lang="en-US" sz="1800" b="1" dirty="0" smtClean="0">
                <a:latin typeface="Courier New" pitchFamily="49" charset="0"/>
              </a:rPr>
              <a:t> 	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4b.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5.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num3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   &lt;&lt; “ is the bigger integer.”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--------------------------------------------------------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676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12954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12954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1676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12954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1676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A function that calls itself.</a:t>
            </a:r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???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b="1" dirty="0" smtClean="0"/>
              <a:t>Must</a:t>
            </a:r>
            <a:r>
              <a:rPr lang="en-US" sz="4000" dirty="0" smtClean="0"/>
              <a:t> have a Selection Statement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	if (</a:t>
            </a:r>
            <a:r>
              <a:rPr lang="en-US" sz="4000" dirty="0" err="1" smtClean="0"/>
              <a:t>atEnd</a:t>
            </a:r>
            <a:r>
              <a:rPr lang="en-US" sz="4000" dirty="0" smtClean="0"/>
              <a:t>)</a:t>
            </a:r>
          </a:p>
          <a:p>
            <a:pPr>
              <a:buNone/>
            </a:pPr>
            <a:r>
              <a:rPr lang="en-US" sz="4000" dirty="0" smtClean="0"/>
              <a:t>		finish();</a:t>
            </a:r>
          </a:p>
          <a:p>
            <a:pPr>
              <a:buNone/>
            </a:pPr>
            <a:r>
              <a:rPr lang="en-US" sz="4000" dirty="0" smtClean="0"/>
              <a:t>	else </a:t>
            </a:r>
          </a:p>
          <a:p>
            <a:pPr>
              <a:buNone/>
            </a:pPr>
            <a:r>
              <a:rPr lang="en-US" sz="4000" dirty="0" smtClean="0"/>
              <a:t>		recursive call(s)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Stop may be implied: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	if (!</a:t>
            </a:r>
            <a:r>
              <a:rPr lang="en-US" sz="4000" dirty="0" err="1" smtClean="0"/>
              <a:t>atEnd</a:t>
            </a:r>
            <a:r>
              <a:rPr lang="en-US" sz="4000" dirty="0" smtClean="0"/>
              <a:t>)</a:t>
            </a:r>
          </a:p>
          <a:p>
            <a:pPr>
              <a:buNone/>
            </a:pPr>
            <a:r>
              <a:rPr lang="en-US" sz="4000" dirty="0" smtClean="0"/>
              <a:t>		recursive call(s);</a:t>
            </a:r>
          </a:p>
          <a:p>
            <a:pPr>
              <a:buNone/>
            </a:pPr>
            <a:r>
              <a:rPr lang="en-US" sz="4000" dirty="0" smtClean="0"/>
              <a:t>  {</a:t>
            </a:r>
            <a:r>
              <a:rPr lang="en-US" sz="4000" i="1" dirty="0" smtClean="0"/>
              <a:t>else</a:t>
            </a:r>
          </a:p>
          <a:p>
            <a:pPr>
              <a:buNone/>
            </a:pPr>
            <a:r>
              <a:rPr lang="en-US" sz="4000" i="1" dirty="0" smtClean="0"/>
              <a:t>		do nothing; </a:t>
            </a:r>
            <a:r>
              <a:rPr lang="en-US" sz="4000" dirty="0" smtClean="0"/>
              <a:t>}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Each time the recursive function calls itself, must be closer to the finish (</a:t>
            </a:r>
            <a:r>
              <a:rPr lang="en-US" sz="4000" dirty="0" err="1" smtClean="0"/>
              <a:t>atEnd</a:t>
            </a:r>
            <a:r>
              <a:rPr lang="en-US" sz="4000" dirty="0" smtClean="0"/>
              <a:t> must become true at some point).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an integer.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(num);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4600" y="14478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1752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3886200"/>
            <a:ext cx="1447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8862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267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42672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address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38862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267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914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address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914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6096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4200" y="4267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address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6096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recursePrint</a:t>
            </a:r>
            <a:r>
              <a:rPr lang="en-US" dirty="0" smtClean="0"/>
              <a:t> 13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38862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recursePrint</a:t>
            </a:r>
            <a:r>
              <a:rPr lang="en-US" dirty="0" smtClean="0"/>
              <a:t> 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38862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267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914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address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914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6096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4200" y="4267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address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6096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recursePrint</a:t>
            </a:r>
            <a:r>
              <a:rPr lang="en-US" dirty="0" smtClean="0"/>
              <a:t> 13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38862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recursePrint</a:t>
            </a:r>
            <a:r>
              <a:rPr lang="en-US" dirty="0" smtClean="0"/>
              <a:t> 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/>
      <p:bldP spid="8" grpId="0"/>
      <p:bldP spid="9" grpId="0"/>
      <p:bldP spid="10" grpId="0" build="allAtOnce" animBg="1"/>
      <p:bldP spid="11" grpId="0"/>
      <p:bldP spid="12" grpId="0" uiExpand="1" build="allAtOnce" animBg="1"/>
      <p:bldP spid="13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38862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267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914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address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914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6096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4200" y="4267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address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6096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recursePrint</a:t>
            </a:r>
            <a:r>
              <a:rPr lang="en-US" dirty="0" smtClean="0"/>
              <a:t> 13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38862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recursePrint</a:t>
            </a:r>
            <a:r>
              <a:rPr lang="en-US" dirty="0" smtClean="0"/>
              <a:t> 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/>
      <p:bldP spid="11" grpId="0"/>
      <p:bldP spid="13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an integer.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(num);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4600" y="14478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1752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3886200"/>
            <a:ext cx="1447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8862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267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42672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address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function packages its parameters, local variables, and return address in an activation record.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When a function is called, its activation record filled with current values are placed on a stack.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When a function is finished, its activation record is popped from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62484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an integer.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(num);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2350" y="5943600"/>
            <a:ext cx="8001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106" y="5410200"/>
            <a:ext cx="1676400" cy="381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Main: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4321318"/>
            <a:ext cx="25146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main 6</a:t>
            </a:r>
          </a:p>
          <a:p>
            <a:r>
              <a:rPr lang="en-US" dirty="0" smtClean="0"/>
              <a:t>n: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56615" y="54160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7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repeatCount="indefinit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62484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an integer.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(num);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2350" y="5943600"/>
            <a:ext cx="8001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106" y="5410200"/>
            <a:ext cx="1676400" cy="381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Main: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4321318"/>
            <a:ext cx="25146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main 6</a:t>
            </a:r>
          </a:p>
          <a:p>
            <a:r>
              <a:rPr lang="en-US" dirty="0" smtClean="0"/>
              <a:t>n: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56615" y="54160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76600"/>
            <a:ext cx="27813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62484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an integer.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(num);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2350" y="5943600"/>
            <a:ext cx="8001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106" y="5410200"/>
            <a:ext cx="1676400" cy="381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Main: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4321318"/>
            <a:ext cx="25146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main 6</a:t>
            </a:r>
          </a:p>
          <a:p>
            <a:r>
              <a:rPr lang="en-US" dirty="0" smtClean="0"/>
              <a:t>n: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56615" y="54160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76600"/>
            <a:ext cx="27813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248395"/>
            <a:ext cx="27813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0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62484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an integer.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(num);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2350" y="5943600"/>
            <a:ext cx="8001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106" y="5410200"/>
            <a:ext cx="1676400" cy="381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Main: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4321318"/>
            <a:ext cx="25146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main 6</a:t>
            </a:r>
          </a:p>
          <a:p>
            <a:r>
              <a:rPr lang="en-US" dirty="0" smtClean="0"/>
              <a:t>n: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56615" y="54160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76600"/>
            <a:ext cx="27813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234540"/>
            <a:ext cx="27813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1169719"/>
            <a:ext cx="27813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9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44762"/>
          </a:xfrm>
        </p:spPr>
        <p:txBody>
          <a:bodyPr/>
          <a:lstStyle/>
          <a:p>
            <a:pPr eaLnBrk="1" hangingPunct="1"/>
            <a:r>
              <a:rPr lang="en-US" dirty="0" smtClean="0"/>
              <a:t>Flow of Control</a:t>
            </a:r>
            <a:br>
              <a:rPr lang="en-US" dirty="0" smtClean="0"/>
            </a:br>
            <a:r>
              <a:rPr lang="en-US" dirty="0" smtClean="0"/>
              <a:t>Non-recursive functions 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Suppose we look at how the program runs when a function is called.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62484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an integer.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(num);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2350" y="5943600"/>
            <a:ext cx="8001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106" y="5410200"/>
            <a:ext cx="1676400" cy="381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Main: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4321318"/>
            <a:ext cx="25146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main 6</a:t>
            </a:r>
          </a:p>
          <a:p>
            <a:r>
              <a:rPr lang="en-US" dirty="0" smtClean="0"/>
              <a:t>n: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56615" y="54160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76600"/>
            <a:ext cx="27813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209800"/>
            <a:ext cx="27813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1169719"/>
            <a:ext cx="27813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47211" y="152400"/>
            <a:ext cx="27813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62484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an integer.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(num);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2350" y="5943600"/>
            <a:ext cx="8001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106" y="5410200"/>
            <a:ext cx="1676400" cy="381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Main: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4321318"/>
            <a:ext cx="25146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main 6</a:t>
            </a:r>
          </a:p>
          <a:p>
            <a:r>
              <a:rPr lang="en-US" dirty="0" smtClean="0"/>
              <a:t>n: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56615" y="54160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76600"/>
            <a:ext cx="27813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209800"/>
            <a:ext cx="27813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1169719"/>
            <a:ext cx="27813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62484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an integer.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(num);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2350" y="5943600"/>
            <a:ext cx="8001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106" y="5410200"/>
            <a:ext cx="1676400" cy="381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Main: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4321318"/>
            <a:ext cx="25146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main 6</a:t>
            </a:r>
          </a:p>
          <a:p>
            <a:r>
              <a:rPr lang="en-US" dirty="0" smtClean="0"/>
              <a:t>n: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56615" y="54160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76600"/>
            <a:ext cx="27813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209800"/>
            <a:ext cx="27813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2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62484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an integer.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(num);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2350" y="5943600"/>
            <a:ext cx="8001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106" y="5410200"/>
            <a:ext cx="1676400" cy="381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Main: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4321318"/>
            <a:ext cx="25146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main 6</a:t>
            </a:r>
          </a:p>
          <a:p>
            <a:r>
              <a:rPr lang="en-US" dirty="0" smtClean="0"/>
              <a:t>n: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56615" y="54160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76600"/>
            <a:ext cx="27813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</a:t>
            </a:r>
            <a:r>
              <a:rPr lang="en-US" dirty="0" err="1" smtClean="0"/>
              <a:t>recursePrint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n: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62484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an integer.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(num);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2350" y="5943600"/>
            <a:ext cx="8001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106" y="5410200"/>
            <a:ext cx="1676400" cy="381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Main: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4321318"/>
            <a:ext cx="2514600" cy="92333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recursePrint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ret. add.: main 6</a:t>
            </a:r>
          </a:p>
          <a:p>
            <a:r>
              <a:rPr lang="en-US" dirty="0" smtClean="0"/>
              <a:t>n: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56615" y="54160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7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62484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an integer.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(num);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 &lt;=0)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“end”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 &lt;&lt; “  “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12.</a:t>
            </a:r>
            <a:r>
              <a:rPr lang="en-US" sz="1800" b="1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recursePrint</a:t>
            </a:r>
            <a:r>
              <a:rPr lang="en-US" sz="1800" b="1" dirty="0" smtClean="0">
                <a:latin typeface="Courier New" pitchFamily="49" charset="0"/>
              </a:rPr>
              <a:t> ( n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13.</a:t>
            </a:r>
            <a:r>
              <a:rPr lang="en-US" sz="1800" b="1" dirty="0" smtClean="0">
                <a:latin typeface="Courier New" pitchFamily="49" charset="0"/>
              </a:rPr>
              <a:t>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2350" y="5943600"/>
            <a:ext cx="8001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106" y="5410200"/>
            <a:ext cx="1676400" cy="381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Main: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56615" y="54160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04800"/>
            <a:ext cx="8077200" cy="6126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#include &lt;</a:t>
            </a:r>
            <a:r>
              <a:rPr lang="en-US" sz="2400" b="1" dirty="0" err="1" smtClean="0">
                <a:latin typeface="Courier New" pitchFamily="49" charset="0"/>
              </a:rPr>
              <a:t>iostream</a:t>
            </a:r>
            <a:r>
              <a:rPr lang="en-US" sz="24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using namespace std;</a:t>
            </a:r>
          </a:p>
          <a:p>
            <a:pPr eaLnBrk="1" hangingPunct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max(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main ( )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{ 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num1, num2, num3;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</a:rPr>
              <a:t> &lt;&lt; “Enter 2 integers” &lt;&lt; </a:t>
            </a:r>
            <a:r>
              <a:rPr lang="en-US" sz="2400" b="1" dirty="0" err="1" smtClean="0">
                <a:latin typeface="Courier New" pitchFamily="49" charset="0"/>
              </a:rPr>
              <a:t>endl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cin</a:t>
            </a:r>
            <a:r>
              <a:rPr lang="en-US" sz="2400" b="1" dirty="0" smtClean="0">
                <a:latin typeface="Courier New" pitchFamily="49" charset="0"/>
              </a:rPr>
              <a:t> &gt;&gt; num1 &gt;&gt; num2;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num3 = max(num1, num2);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</a:rPr>
              <a:t> &lt;&lt; num3 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   &lt;&lt; “ is the bigger integer.”&lt;&lt; </a:t>
            </a:r>
            <a:r>
              <a:rPr lang="en-US" sz="2400" b="1" dirty="0" err="1" smtClean="0">
                <a:latin typeface="Courier New" pitchFamily="49" charset="0"/>
              </a:rPr>
              <a:t>endl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return 0;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391400" y="914400"/>
            <a:ext cx="914400" cy="27463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715000" y="685800"/>
            <a:ext cx="6096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858000" y="1219200"/>
            <a:ext cx="914400" cy="3651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 b="1"/>
              <a:t>num2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934200" y="685800"/>
            <a:ext cx="6096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791200" y="2057400"/>
            <a:ext cx="6096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638800" y="1295400"/>
            <a:ext cx="812800" cy="3651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/>
              <a:t>num1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791200" y="2590800"/>
            <a:ext cx="812800" cy="3651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/>
              <a:t>num3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943600" y="762000"/>
            <a:ext cx="152400" cy="369888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7086600" y="762000"/>
            <a:ext cx="228600" cy="369888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 animBg="1"/>
      <p:bldP spid="20486" grpId="0" animBg="1"/>
      <p:bldP spid="20487" grpId="0" animBg="1"/>
      <p:bldP spid="20488" grpId="0" animBg="1"/>
      <p:bldP spid="20489" grpId="0" animBg="1"/>
      <p:bldP spid="20490" grpId="0" animBg="1"/>
      <p:bldP spid="204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7827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Function definition:</a:t>
            </a:r>
            <a:br>
              <a:rPr lang="en-US" sz="3600" dirty="0" smtClean="0"/>
            </a:br>
            <a:r>
              <a:rPr lang="en-US" sz="3200" dirty="0" smtClean="0"/>
              <a:t>Below the main function (or in another file)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8153400" cy="3763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max(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n1,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n2)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  if (n1 &gt;= n2)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		return n1;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	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		return n2;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477000" y="2430463"/>
            <a:ext cx="457200" cy="42703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n1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324600" y="1905000"/>
            <a:ext cx="6096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391400" y="1905000"/>
            <a:ext cx="6858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543800" y="2438400"/>
            <a:ext cx="609600" cy="42703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n2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477000" y="1981200"/>
            <a:ext cx="304800" cy="42703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543800" y="1905000"/>
            <a:ext cx="228600" cy="43088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215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8" grpId="1"/>
      <p:bldP spid="21509" grpId="0" animBg="1"/>
      <p:bldP spid="21510" grpId="0" animBg="1"/>
      <p:bldP spid="21511" grpId="0" build="allAtOnce" animBg="1"/>
      <p:bldP spid="21512" grpId="0" uiExpand="1" build="allAtOnce" animBg="1"/>
      <p:bldP spid="21513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04800"/>
            <a:ext cx="8077200" cy="6126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#include &lt;</a:t>
            </a:r>
            <a:r>
              <a:rPr lang="en-US" sz="2400" b="1" dirty="0" err="1" smtClean="0">
                <a:latin typeface="Courier New" pitchFamily="49" charset="0"/>
              </a:rPr>
              <a:t>iostream</a:t>
            </a:r>
            <a:r>
              <a:rPr lang="en-US" sz="24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using namespace std;</a:t>
            </a:r>
          </a:p>
          <a:p>
            <a:pPr eaLnBrk="1" hangingPunct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max(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n1,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n2);</a:t>
            </a:r>
          </a:p>
          <a:p>
            <a:pPr eaLnBrk="1" hangingPunct="1"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main ( )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{ 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num1, num2, num3;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</a:rPr>
              <a:t> &lt;&lt; “Enter 2 integers” &lt;&lt; </a:t>
            </a:r>
            <a:r>
              <a:rPr lang="en-US" sz="2400" b="1" dirty="0" err="1" smtClean="0">
                <a:latin typeface="Courier New" pitchFamily="49" charset="0"/>
              </a:rPr>
              <a:t>endl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cin</a:t>
            </a:r>
            <a:r>
              <a:rPr lang="en-US" sz="2400" b="1" dirty="0" smtClean="0">
                <a:latin typeface="Courier New" pitchFamily="49" charset="0"/>
              </a:rPr>
              <a:t> &gt;&gt; num1 &gt;&gt; num2;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num3 =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max(num1, num2);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</a:rPr>
              <a:t> &lt;&lt; num3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   &lt;&lt; “ is the bigger integer.”&lt;&lt; </a:t>
            </a:r>
            <a:r>
              <a:rPr lang="en-US" sz="2400" b="1" dirty="0" err="1" smtClean="0">
                <a:latin typeface="Courier New" pitchFamily="49" charset="0"/>
              </a:rPr>
              <a:t>endl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return 0;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391400" y="914400"/>
            <a:ext cx="914400" cy="27463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715000" y="685800"/>
            <a:ext cx="6096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858000" y="1219200"/>
            <a:ext cx="914400" cy="3651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 b="1"/>
              <a:t>num2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934200" y="685800"/>
            <a:ext cx="6096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867400" y="2057400"/>
            <a:ext cx="6096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5638800" y="1295400"/>
            <a:ext cx="812800" cy="3651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/>
              <a:t>num1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791200" y="2590800"/>
            <a:ext cx="812800" cy="3651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/>
              <a:t>num3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943600" y="762000"/>
            <a:ext cx="152400" cy="365125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 b="1"/>
              <a:t>5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7086600" y="762000"/>
            <a:ext cx="228600" cy="365125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 b="1"/>
              <a:t>7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943600" y="2133600"/>
            <a:ext cx="381000" cy="36988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029200" y="39624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057400" y="4114800"/>
            <a:ext cx="28194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2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2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 build="allAtOnce" animBg="1"/>
      <p:bldP spid="22542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5029200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Write the order in which the statements </a:t>
            </a:r>
            <a:r>
              <a:rPr lang="en-US" sz="3200" dirty="0" smtClean="0"/>
              <a:t>in the next slide are </a:t>
            </a:r>
            <a:r>
              <a:rPr lang="en-US" sz="3200" dirty="0" smtClean="0"/>
              <a:t>executed, starting at 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0.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200" dirty="0" smtClean="0">
                <a:cs typeface="Courier New" pitchFamily="49" charset="0"/>
              </a:rPr>
              <a:t>Assume the user entered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3200" dirty="0" smtClean="0">
                <a:cs typeface="Courier New" pitchFamily="49" charset="0"/>
              </a:rPr>
              <a:t> and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3200" dirty="0" smtClean="0">
                <a:cs typeface="Courier New" pitchFamily="49" charset="0"/>
              </a:rPr>
              <a:t> as the two integer values. </a:t>
            </a:r>
          </a:p>
          <a:p>
            <a:pPr>
              <a:buNone/>
            </a:pPr>
            <a:endParaRPr lang="en-US" sz="32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3200" dirty="0" smtClean="0">
                <a:cs typeface="Courier New" pitchFamily="49" charset="0"/>
              </a:rPr>
              <a:t>Don’t go to the </a:t>
            </a:r>
            <a:r>
              <a:rPr lang="en-US" sz="3200" dirty="0" smtClean="0">
                <a:cs typeface="Courier New" pitchFamily="49" charset="0"/>
              </a:rPr>
              <a:t>slide after </a:t>
            </a:r>
            <a:r>
              <a:rPr lang="en-US" sz="3200" smtClean="0">
                <a:cs typeface="Courier New" pitchFamily="49" charset="0"/>
              </a:rPr>
              <a:t>the program </a:t>
            </a:r>
            <a:r>
              <a:rPr lang="en-US" sz="3200" dirty="0" smtClean="0">
                <a:cs typeface="Courier New" pitchFamily="49" charset="0"/>
              </a:rPr>
              <a:t>before you finish the exercise.</a:t>
            </a:r>
            <a:endParaRPr lang="en-US" sz="32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using </a:t>
            </a:r>
            <a:r>
              <a:rPr lang="en-US" sz="1800" b="1" dirty="0" err="1" smtClean="0">
                <a:latin typeface="Courier New" pitchFamily="49" charset="0"/>
              </a:rPr>
              <a:t>namspace</a:t>
            </a:r>
            <a:r>
              <a:rPr lang="en-US" sz="1800" b="1" dirty="0" smtClean="0">
                <a:latin typeface="Courier New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max 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700" b="1" dirty="0" smtClean="0">
                <a:latin typeface="Courier New" pitchFamily="49" charset="0"/>
              </a:rPr>
              <a:t>-------------------------------------------------------------------------------------------------------------------------------------------------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0.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 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num1, num2, num3;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2.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″E</a:t>
            </a:r>
            <a:r>
              <a:rPr lang="en-US" sz="1800" b="1" dirty="0" smtClean="0">
                <a:latin typeface="Courier New" pitchFamily="49" charset="0"/>
              </a:rPr>
              <a:t>nter 2 integers.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3.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</a:rPr>
              <a:t> &gt;&gt; num1 &gt;&gt; num2: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4.</a:t>
            </a:r>
            <a:r>
              <a:rPr lang="en-US" sz="1800" b="1" dirty="0" smtClean="0">
                <a:latin typeface="Courier New" pitchFamily="49" charset="0"/>
              </a:rPr>
              <a:t>	num3 = max(num1, num2);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 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4a.</a:t>
            </a:r>
            <a:r>
              <a:rPr lang="en-US" sz="1800" b="1" dirty="0" smtClean="0">
                <a:latin typeface="Courier New" pitchFamily="49" charset="0"/>
              </a:rPr>
              <a:t> 	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4b.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5.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num3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   &lt;&lt; “ is the bigger integer.”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6.</a:t>
            </a:r>
            <a:r>
              <a:rPr lang="en-US" sz="18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--------------------------------------------------------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7.</a:t>
            </a: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max(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n1,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8.</a:t>
            </a:r>
            <a:r>
              <a:rPr lang="en-US" sz="1800" b="1" dirty="0" smtClean="0">
                <a:latin typeface="Courier New" pitchFamily="49" charset="0"/>
              </a:rPr>
              <a:t>	if (n1 &gt;= n2)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9.</a:t>
            </a:r>
            <a:r>
              <a:rPr lang="en-US" sz="1800" b="1" dirty="0" smtClean="0">
                <a:latin typeface="Courier New" pitchFamily="49" charset="0"/>
              </a:rPr>
              <a:t>		return n1;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10.</a:t>
            </a:r>
            <a:r>
              <a:rPr lang="en-US" sz="1800" b="1" dirty="0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11.</a:t>
            </a:r>
            <a:r>
              <a:rPr lang="en-US" sz="1800" b="1" dirty="0" smtClean="0">
                <a:latin typeface="Courier New" pitchFamily="49" charset="0"/>
              </a:rPr>
              <a:t>		return n2;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0  1  2  3  4b  7  8  10  11  (4b)  4a  5  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 4b (the function call) is done before 4a (assigning the returned value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num3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you made a mistake, please go back to slides 25, 26, and 27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1076</Words>
  <Application>Microsoft Office PowerPoint</Application>
  <PresentationFormat>On-screen Show (4:3)</PresentationFormat>
  <Paragraphs>733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PowerPoint Presentation</vt:lpstr>
      <vt:lpstr>Recursive functions</vt:lpstr>
      <vt:lpstr>Flow of Control Non-recursive functions  </vt:lpstr>
      <vt:lpstr>PowerPoint Presentation</vt:lpstr>
      <vt:lpstr>Function definition: Below the main function (or in another file)</vt:lpstr>
      <vt:lpstr>PowerPoint Presentation</vt:lpstr>
      <vt:lpstr>Check yourself</vt:lpstr>
      <vt:lpstr>PowerPoint Presentation</vt:lpstr>
      <vt:lpstr>Answer:</vt:lpstr>
      <vt:lpstr>How does the computer know where to go back to in the  original function that called it??</vt:lpstr>
      <vt:lpstr>PowerPoint Presentation</vt:lpstr>
      <vt:lpstr>What if the function max called a function myFunct()</vt:lpstr>
      <vt:lpstr>PowerPoint Presentation</vt:lpstr>
      <vt:lpstr>PowerPoint Presentation</vt:lpstr>
      <vt:lpstr>PowerPoint Presentation</vt:lpstr>
      <vt:lpstr>Recursive function</vt:lpstr>
      <vt:lpstr>Recursive Functions</vt:lpstr>
      <vt:lpstr>Recursive Functions</vt:lpstr>
      <vt:lpstr>Recursive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80</cp:revision>
  <cp:lastPrinted>1601-01-01T00:00:00Z</cp:lastPrinted>
  <dcterms:created xsi:type="dcterms:W3CDTF">1601-01-01T00:00:00Z</dcterms:created>
  <dcterms:modified xsi:type="dcterms:W3CDTF">2013-09-11T20:56:45Z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