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3" r:id="rId9"/>
    <p:sldId id="279" r:id="rId10"/>
    <p:sldId id="264" r:id="rId11"/>
    <p:sldId id="265" r:id="rId12"/>
    <p:sldId id="378" r:id="rId13"/>
    <p:sldId id="266" r:id="rId14"/>
    <p:sldId id="268" r:id="rId15"/>
    <p:sldId id="269" r:id="rId16"/>
    <p:sldId id="270" r:id="rId17"/>
    <p:sldId id="271" r:id="rId18"/>
    <p:sldId id="272" r:id="rId19"/>
    <p:sldId id="288" r:id="rId20"/>
    <p:sldId id="289" r:id="rId21"/>
    <p:sldId id="275" r:id="rId22"/>
    <p:sldId id="384" r:id="rId23"/>
    <p:sldId id="379" r:id="rId24"/>
    <p:sldId id="277" r:id="rId25"/>
    <p:sldId id="26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80" r:id="rId35"/>
    <p:sldId id="291" r:id="rId36"/>
    <p:sldId id="292" r:id="rId37"/>
    <p:sldId id="381" r:id="rId38"/>
    <p:sldId id="293" r:id="rId39"/>
    <p:sldId id="382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295" r:id="rId67"/>
    <p:sldId id="321" r:id="rId68"/>
    <p:sldId id="322" r:id="rId69"/>
    <p:sldId id="323" r:id="rId70"/>
    <p:sldId id="325" r:id="rId71"/>
    <p:sldId id="324" r:id="rId72"/>
    <p:sldId id="326" r:id="rId73"/>
    <p:sldId id="327" r:id="rId74"/>
    <p:sldId id="331" r:id="rId75"/>
    <p:sldId id="328" r:id="rId76"/>
    <p:sldId id="329" r:id="rId77"/>
    <p:sldId id="330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83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 autoAdjust="0"/>
    <p:restoredTop sz="94607" autoAdjust="0"/>
  </p:normalViewPr>
  <p:slideViewPr>
    <p:cSldViewPr>
      <p:cViewPr varScale="1">
        <p:scale>
          <a:sx n="65" d="100"/>
          <a:sy n="65" d="100"/>
        </p:scale>
        <p:origin x="-9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9CA40-361D-4DFD-895C-EF384E5D1B7C}" type="datetimeFigureOut">
              <a:rPr lang="en-US" smtClean="0"/>
              <a:t>10/1/2014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C83E0-4ED6-4EF6-B564-9A69428A4E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7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78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82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C83E0-4ED6-4EF6-B564-9A69428A4E7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466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428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81299" y="2667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0615" y="1643968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increment start and repeat for the shortened range.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0615" y="3386120"/>
            <a:ext cx="423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minimum value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0486" y="41746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table [start] and table[minIndex]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0178" y="5456589"/>
            <a:ext cx="4653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the minimum value is at the start of the range.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67935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7627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71156" y="247515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1156" y="465755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861228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32638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19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-0.08038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886949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534162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19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863594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534162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19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947573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534162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37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835023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340" y="533399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534162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0803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71164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340" y="533399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333999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916498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340" y="533399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333999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287499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340" y="533399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333999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0.11493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679146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333999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-0.08872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758020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533399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92781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1699" y="46575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0615" y="16439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final range :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start = 6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97829" y="2872874"/>
            <a:ext cx="423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minimum value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1372" y="3723379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table [start] and table[minIndex]</a:t>
            </a:r>
          </a:p>
          <a:p>
            <a:r>
              <a:rPr lang="en-US" sz="3200" dirty="0" smtClean="0"/>
              <a:t>(no change)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73723" y="5562600"/>
            <a:ext cx="7796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when you move start,  start == end.</a:t>
            </a:r>
          </a:p>
          <a:p>
            <a:r>
              <a:rPr lang="en-US" sz="3200" dirty="0" smtClean="0"/>
              <a:t>Sort is finished!!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6928" y="465755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7627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21328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27655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533399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35789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533399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791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684037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533399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-0.0470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49187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34161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041348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34161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8774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34161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791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489255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108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341618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0803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301443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108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364476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5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</a:p>
          <a:p>
            <a:pPr marL="0" indent="0">
              <a:buNone/>
            </a:pPr>
            <a:r>
              <a:rPr lang="en-US" sz="2800" dirty="0" smtClean="0"/>
              <a:t>Swap array[right] and pivot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207080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108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364476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</a:p>
          <a:p>
            <a:pPr marL="0" indent="0">
              <a:buNone/>
            </a:pPr>
            <a:r>
              <a:rPr lang="en-US" sz="2800" dirty="0" smtClean="0"/>
              <a:t>Swap array[right] and pivot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084089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108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364476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Selection sort running time:</a:t>
            </a:r>
          </a:p>
          <a:p>
            <a:pPr marL="0" indent="0">
              <a:buNone/>
            </a:pPr>
            <a:r>
              <a:rPr lang="en-US" dirty="0" smtClean="0"/>
              <a:t>     Finding minimum value in range size N takes 	O(N).</a:t>
            </a:r>
          </a:p>
          <a:p>
            <a:pPr marL="0" indent="0">
              <a:buNone/>
            </a:pPr>
            <a:r>
              <a:rPr lang="en-US" dirty="0" smtClean="0"/>
              <a:t>     Need to find minimum in range of size N, 	N-1, 	N-2, … 3, 2</a:t>
            </a:r>
          </a:p>
          <a:p>
            <a:pPr marL="0" indent="0">
              <a:buNone/>
            </a:pPr>
            <a:r>
              <a:rPr lang="en-US" dirty="0" smtClean="0"/>
              <a:t>    Total time : N + N-1 + N-2 + … + 3 + 2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Time not affected by original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</a:p>
          <a:p>
            <a:pPr marL="0" indent="0">
              <a:buNone/>
            </a:pPr>
            <a:r>
              <a:rPr lang="en-US" sz="2800" dirty="0" smtClean="0"/>
              <a:t>Swap array[right] and pivot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Partition complete!!!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46485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1080" y="534161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364476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Quicksort Running time: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Partition of </a:t>
            </a:r>
            <a:r>
              <a:rPr lang="en-US" dirty="0" smtClean="0"/>
              <a:t>N values takes O(N) time 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If partition divides into two roughly equal 						sections, each value takes part in 											approximately log</a:t>
            </a:r>
            <a:r>
              <a:rPr lang="en-US" baseline="-25000" dirty="0" smtClean="0"/>
              <a:t>2</a:t>
            </a:r>
            <a:r>
              <a:rPr lang="en-US" dirty="0" smtClean="0"/>
              <a:t>N partitions, so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	running time ≈ O( N log N)</a:t>
            </a:r>
          </a:p>
          <a:p>
            <a:pPr marL="0" indent="0" defTabSz="228600">
              <a:buNone/>
            </a:pPr>
            <a:r>
              <a:rPr lang="en-US" dirty="0" smtClean="0"/>
              <a:t>BUT if the smallest or largest value is always chosen as the pivot, running time can be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Choice of pivot:</a:t>
            </a:r>
          </a:p>
          <a:p>
            <a:pPr marL="0" indent="0" defTabSz="228600">
              <a:buNone/>
            </a:pPr>
            <a:r>
              <a:rPr lang="en-US" dirty="0" smtClean="0"/>
              <a:t>		1. First value in range:  Worst case running time for sorted or reverse sorted array.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2.  Median of 3: Pick the median value of first, last, and middle value in range: Almost always good, but worst case ordering does exist.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3.  Choose a random value in the range.  Highly unlikely to always pick smallest or largest value each time, so O(N log 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sorts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2803"/>
              </p:ext>
            </p:extLst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812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Worst case 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Best case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Average case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Selection Sort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Insertion Sort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Bubblesort 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Bubblesort 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Heapsort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Mergesort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Quicksort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http://www.sorting-algorithms.com/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Can see how times affected by original order </a:t>
            </a:r>
            <a:r>
              <a:rPr lang="en-US" smtClean="0"/>
              <a:t>and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the first two entries in sorted 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 the next value and insert it in its 			proper position so now the 3 entries 		are sorted</a:t>
            </a:r>
          </a:p>
          <a:p>
            <a:pPr marL="0" indent="0">
              <a:buNone/>
            </a:pPr>
            <a:r>
              <a:rPr lang="en-US" dirty="0"/>
              <a:t>	Take the next value and insert it in its 			proper position so now the </a:t>
            </a:r>
            <a:r>
              <a:rPr lang="en-US" dirty="0" smtClean="0"/>
              <a:t>4 </a:t>
            </a:r>
            <a:r>
              <a:rPr lang="en-US" dirty="0"/>
              <a:t>entries 		are </a:t>
            </a:r>
            <a:r>
              <a:rPr lang="en-US" dirty="0" smtClean="0"/>
              <a:t>sorted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1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285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8992" y="2286000"/>
            <a:ext cx="9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8028" y="2649498"/>
            <a:ext cx="1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3821" y="3880365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48492" y="3417332"/>
            <a:ext cx="410936" cy="501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2786" y="1583557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bigger, keep in place.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421159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to the next entry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886" y="4457818"/>
            <a:ext cx="336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compare with the previous 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92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5" grpId="0"/>
      <p:bldP spid="2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285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8962" y="2291443"/>
            <a:ext cx="9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96984" y="2626944"/>
            <a:ext cx="1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2586" y="3852759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98246" y="3427238"/>
            <a:ext cx="410936" cy="501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2786" y="1583557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smaller,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82785" y="4037425"/>
            <a:ext cx="4648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the number to insert out and put the bigger number in its place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00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98962" y="2291443"/>
            <a:ext cx="996043" cy="1114221"/>
            <a:chOff x="2598962" y="2291443"/>
            <a:chExt cx="996043" cy="1114221"/>
          </a:xfrm>
        </p:grpSpPr>
        <p:sp>
          <p:nvSpPr>
            <p:cNvPr id="6" name="TextBox 5"/>
            <p:cNvSpPr txBox="1"/>
            <p:nvPr/>
          </p:nvSpPr>
          <p:spPr>
            <a:xfrm>
              <a:off x="2830285" y="3036332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8962" y="2291443"/>
              <a:ext cx="9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insert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96984" y="2626944"/>
              <a:ext cx="1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90759" y="3915920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1366366" y="3414786"/>
            <a:ext cx="119534" cy="501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2786" y="1583557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smaller,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4211597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the item to insert out and put the bigger number in its place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886" y="4457818"/>
            <a:ext cx="336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compare with the next value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87250" y="3437769"/>
            <a:ext cx="0" cy="404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8767" y="3731254"/>
            <a:ext cx="9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00295 -0.15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9705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096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9" grpId="0"/>
      <p:bldP spid="21" grpId="0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4842" y="301706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98962" y="1583557"/>
            <a:ext cx="996043" cy="1114221"/>
            <a:chOff x="2598962" y="2291443"/>
            <a:chExt cx="996043" cy="1114221"/>
          </a:xfrm>
        </p:grpSpPr>
        <p:sp>
          <p:nvSpPr>
            <p:cNvPr id="6" name="TextBox 5"/>
            <p:cNvSpPr txBox="1"/>
            <p:nvPr/>
          </p:nvSpPr>
          <p:spPr>
            <a:xfrm>
              <a:off x="2830285" y="3036332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8962" y="2291443"/>
              <a:ext cx="9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insert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96984" y="2626944"/>
              <a:ext cx="1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82786" y="1583557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smaller,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4800" y="4052579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bigger number over.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886" y="4457818"/>
            <a:ext cx="3722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no more values to compare,</a:t>
            </a:r>
          </a:p>
          <a:p>
            <a:r>
              <a:rPr lang="en-US" sz="3200" dirty="0" smtClean="0"/>
              <a:t>empty slot is at start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07654" y="3687649"/>
            <a:ext cx="9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09905" y="3381354"/>
            <a:ext cx="0" cy="404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0.095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0191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096 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2905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4842" y="301706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285" y="232844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8962" y="1583557"/>
            <a:ext cx="99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96984" y="1919058"/>
            <a:ext cx="1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2786" y="1583557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 the value to inset in the empty spot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35186" y="5257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to the next entry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95005" y="3886200"/>
            <a:ext cx="4482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first three numbers are sorted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1416" y="3687649"/>
            <a:ext cx="9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295400" y="3386398"/>
            <a:ext cx="0" cy="404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-0.18872 0.1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18872 0.1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18872 0.1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2" grpId="1"/>
      <p:bldP spid="25" grpId="0"/>
      <p:bldP spid="18" grpId="0"/>
      <p:bldP spid="15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285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88177" y="2286000"/>
            <a:ext cx="996043" cy="1119664"/>
            <a:chOff x="3388177" y="2286000"/>
            <a:chExt cx="996043" cy="1119664"/>
          </a:xfrm>
        </p:grpSpPr>
        <p:sp>
          <p:nvSpPr>
            <p:cNvPr id="7" name="TextBox 6"/>
            <p:cNvSpPr txBox="1"/>
            <p:nvPr/>
          </p:nvSpPr>
          <p:spPr>
            <a:xfrm>
              <a:off x="3619500" y="3036332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8177" y="2286000"/>
              <a:ext cx="9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insert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886199" y="2660775"/>
              <a:ext cx="1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226128" y="3912631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3001735" y="3417333"/>
            <a:ext cx="115660" cy="495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2884" y="4724400"/>
            <a:ext cx="600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smaller, move out and put the larger value in its place.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33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numbers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 we have N numbers in an array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(occupying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table[0]</a:t>
            </a:r>
            <a:r>
              <a:rPr lang="en-US" dirty="0" smtClean="0">
                <a:cs typeface="Courier New" pitchFamily="49" charset="0"/>
              </a:rPr>
              <a:t>through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table[N-1]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N = 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45731"/>
              </p:ext>
            </p:extLst>
          </p:nvPr>
        </p:nvGraphicFramePr>
        <p:xfrm>
          <a:off x="2743200" y="2971800"/>
          <a:ext cx="990600" cy="340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285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88177" y="2286000"/>
            <a:ext cx="996043" cy="1119664"/>
            <a:chOff x="3388177" y="2286000"/>
            <a:chExt cx="996043" cy="1119664"/>
          </a:xfrm>
        </p:grpSpPr>
        <p:sp>
          <p:nvSpPr>
            <p:cNvPr id="7" name="TextBox 6"/>
            <p:cNvSpPr txBox="1"/>
            <p:nvPr/>
          </p:nvSpPr>
          <p:spPr>
            <a:xfrm>
              <a:off x="3619500" y="3036332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8177" y="2286000"/>
              <a:ext cx="9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insert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886199" y="2660775"/>
              <a:ext cx="1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72884" y="4724400"/>
            <a:ext cx="600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smaller, move out and put the larger value in its place.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7982" y="3694306"/>
            <a:ext cx="9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86200" y="3405664"/>
            <a:ext cx="0" cy="404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5.55112E-17 -0.125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8629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019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096 0.00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314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4942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8157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3036332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88177" y="1535668"/>
            <a:ext cx="996043" cy="1119664"/>
            <a:chOff x="3388177" y="2286000"/>
            <a:chExt cx="996043" cy="1119664"/>
          </a:xfrm>
        </p:grpSpPr>
        <p:sp>
          <p:nvSpPr>
            <p:cNvPr id="7" name="TextBox 6"/>
            <p:cNvSpPr txBox="1"/>
            <p:nvPr/>
          </p:nvSpPr>
          <p:spPr>
            <a:xfrm>
              <a:off x="3619500" y="3036332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8177" y="2286000"/>
              <a:ext cx="9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insert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886199" y="2660775"/>
              <a:ext cx="1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84031" y="3898031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1959638" y="3411497"/>
            <a:ext cx="338608" cy="486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5090" y="4648200"/>
            <a:ext cx="6008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the number to insert is larger, place it in the empty spot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5745268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first 4 numbers are in sorted order.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06913" y="3689972"/>
            <a:ext cx="9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65894" y="3382271"/>
            <a:ext cx="0" cy="404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-0.09167 0.10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17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10200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(double table [], int numberOfItems)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numberOfItems;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- 1] &gt; table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do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{	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-1];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}while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-1]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table[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lnSpc>
                <a:spcPct val="70000"/>
              </a:lnSpc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4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228600"/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Insertion sort running time:</a:t>
            </a:r>
          </a:p>
          <a:p>
            <a:pPr marL="0" indent="0" defTabSz="228600">
              <a:buNone/>
            </a:pPr>
            <a:r>
              <a:rPr lang="en-US" dirty="0" smtClean="0"/>
              <a:t>		1. Best case: Already sorted array – item to 						insert only makes one comparison, and no 					swaps:  O(N)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2. Worst case: Reverse sorted array – item to 					insert must move to front each time: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		1 + 2 + 3 + … + N-2 + N-1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 defTabSz="228600">
              <a:buNone/>
            </a:pPr>
            <a:r>
              <a:rPr lang="en-US" dirty="0"/>
              <a:t>	</a:t>
            </a:r>
            <a:r>
              <a:rPr lang="en-US" dirty="0" smtClean="0"/>
              <a:t>	3. Average case:  item moves about half–way 					to front, still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6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pPr marL="457200" indent="0" defTabSz="228600">
              <a:buNone/>
            </a:pPr>
            <a:r>
              <a:rPr lang="en-US" dirty="0" smtClean="0"/>
              <a:t>Start at the bottom comparing consecutive       entries and swapping if necessary to put the smaller on top</a:t>
            </a:r>
          </a:p>
          <a:p>
            <a:pPr marL="457200" indent="0" defTabSz="228600">
              <a:buNone/>
            </a:pPr>
            <a:r>
              <a:rPr lang="en-US" dirty="0" smtClean="0"/>
              <a:t>Continue to the top; now smallest will end at top.</a:t>
            </a:r>
          </a:p>
          <a:p>
            <a:pPr marL="457200" indent="0" defTabSz="228600">
              <a:buNone/>
            </a:pPr>
            <a:r>
              <a:rPr lang="en-US" dirty="0" smtClean="0"/>
              <a:t>Start at bottom again, but stop one below top; now first two entries will be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81088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5059668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4635958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6621" y="5067220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64456" y="525609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2673" y="392432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bubbleIndex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6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6667 -0.05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8108 -0.055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8228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4589489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4191000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60016" y="4601125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03567" y="477997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86577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4657942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4211198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60016" y="4601125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03567" y="477997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673" y="392432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bubbleIndex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3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017 -0.05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026 -0.05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43708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4216715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3814914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95185" y="4195882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8189" y="4407199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38826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4216715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46645" y="3802275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95185" y="4195882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8189" y="4407199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673" y="392432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bubbleIndex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67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0.00017 -0.05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026 -0.05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algorithms</a:t>
            </a:r>
          </a:p>
          <a:p>
            <a:r>
              <a:rPr lang="en-US" dirty="0" smtClean="0"/>
              <a:t>Each has strong points, weak points</a:t>
            </a:r>
          </a:p>
          <a:p>
            <a:r>
              <a:rPr lang="en-US" dirty="0" smtClean="0"/>
              <a:t>Simple Sorts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Simple to code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Takes longer time to sort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Usually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If double N, then time will be?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28489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5714" y="3814914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342130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2357" y="3826550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8189" y="400539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36288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neighbors, </a:t>
            </a:r>
          </a:p>
          <a:p>
            <a:r>
              <a:rPr lang="en-US" sz="3200" dirty="0" smtClean="0"/>
              <a:t>Swap if necessary to put smaller on top.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76739" y="3802275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5714" y="3414521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95185" y="3795489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75580" y="3992759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673" y="3924328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bubbleIndex up.</a:t>
            </a:r>
          </a:p>
          <a:p>
            <a:endParaRPr lang="en-US" sz="3200" dirty="0"/>
          </a:p>
          <a:p>
            <a:r>
              <a:rPr lang="en-US" sz="3200" dirty="0" smtClean="0"/>
              <a:t>Continue on until…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0.00017 -0.05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026 -0.05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75238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final swap, bubbleIndex moves up and equals start.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53991" y="2476568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53991" y="2095600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95185" y="2467670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75580" y="26670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673" y="392432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End of first loop.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70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8264 -0.0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-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-0.05642 -0.06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55424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614" y="24727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7042" y="26670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673" y="1659357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Move start down one entry, and start the bubbleIndex from the bottom again.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1757" y="5065486"/>
            <a:ext cx="144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94114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673" y="392432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Ends when start moves down to end.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0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Bubblesort 1 running time:</a:t>
            </a:r>
          </a:p>
          <a:p>
            <a:pPr marL="0" indent="0">
              <a:buNone/>
            </a:pPr>
            <a:r>
              <a:rPr lang="en-US" dirty="0" smtClean="0"/>
              <a:t>     Each inner loop always goes through entire 	unsorted part of array, time 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Number of swaps depends on original order, 	but time still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even if array started 	out already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go through a loop ( bubbleIndex goes from end to current start) with *no* swapping, what does that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Everything is sorted!!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stop at that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pPr marL="0" indent="0" defTabSz="22860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bubbleSort1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table [], int numberOfItems)</a:t>
            </a:r>
          </a:p>
          <a:p>
            <a:pPr marL="0" indent="0" defTabSz="22860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defTabSz="22860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endIndex = numberOfItems - 1;</a:t>
            </a:r>
          </a:p>
          <a:p>
            <a:pPr marL="0" indent="0" defTabSz="22860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for ( int startIndex = 0; startIndex 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endIndex; startIndex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for (int bubbleIndex = endIndex; bubbleIndex &gt; startIndex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defTabSz="2286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bubbleIndex-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if (table[bubbleIndex] &lt; table[bubbleIndex-1])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swap( table[bubbleIndex], table[bubbleIndex-1]);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Bubblesort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pPr marL="0" indent="0" defTabSz="22860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bubbleSort2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table [], int numberOfItems)</a:t>
            </a:r>
          </a:p>
          <a:p>
            <a:pPr marL="0" indent="0" defTabSz="22860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defTabSz="22860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endIndex = numberOfItems - 1;</a:t>
            </a:r>
          </a:p>
          <a:p>
            <a:pPr marL="0" indent="0" defTabSz="22860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for ( int startIndex = 0; startIndex 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endIndex; startIndex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for (int bubbleIndex = endIndex; bubbleIndex &gt; startIndex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defTabSz="2286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  bubbleIndex-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if (table[bubbleIndex] &lt; table[bubbleIndex-1])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swap( table[bubbleIndex], table[bubbleIndex-1]);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defTabSz="22860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Bubblesort (with shortcut)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56388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Need to change to </a:t>
            </a:r>
            <a:r>
              <a:rPr lang="en-US" sz="2800" b="1" dirty="0" smtClean="0"/>
              <a:t>while</a:t>
            </a:r>
            <a:r>
              <a:rPr lang="en-US" sz="2800" dirty="0" smtClean="0"/>
              <a:t> loop that can stop earlier if already sorted.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80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181600"/>
          </a:xfrm>
        </p:spPr>
        <p:txBody>
          <a:bodyPr>
            <a:noAutofit/>
          </a:bodyPr>
          <a:lstStyle/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bubbleSort2 (double table [], int numberOfItems)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int endIndex = numberOfItems - 1;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bool sorted = false;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int startIndex = 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while( startIndex &lt; endIndex &amp;&amp; !sorted )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sorted = true;</a:t>
            </a:r>
          </a:p>
          <a:p>
            <a:pPr marL="0" indent="0" defTabSz="22860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for (int bubbleIndex = endIndex; bubbleIndex &gt; startIndex; bubbleIndex--)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if (table[bubbleIndex] &lt; table[bubbleIndex-1])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swap( table[bubbleIndex], table[bubbleIndex-1]);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sorted = false;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0" indent="0" defTabSz="22860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startIndex++;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defTabSz="2286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Bubblesort (with shortcut)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Bubblesort 2 (with shortcut)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Bubblesort2  running time: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  Best case:  Already sorted so outer loop 	only goes once: O(N)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 Worst case: Reverse sorted, so every value 	has to bubble up from the bottom: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3.  Average case: values bubble up 	approximately half the possible distance: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still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Sort</a:t>
            </a:r>
          </a:p>
          <a:p>
            <a:r>
              <a:rPr lang="en-US" sz="3600" dirty="0" smtClean="0"/>
              <a:t>Insertion Sort</a:t>
            </a:r>
          </a:p>
          <a:p>
            <a:r>
              <a:rPr lang="en-US" sz="3600" dirty="0" smtClean="0"/>
              <a:t>Bubble Sort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All have an outer loop by which the sorted area increases by one (or unsorted area decreases by one)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92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runs in O(N log</a:t>
            </a:r>
            <a:r>
              <a:rPr lang="en-US" baseline="-25000" dirty="0" smtClean="0"/>
              <a:t>2</a:t>
            </a:r>
            <a:r>
              <a:rPr lang="en-US" dirty="0" smtClean="0"/>
              <a:t>N) Time</a:t>
            </a:r>
          </a:p>
          <a:p>
            <a:r>
              <a:rPr lang="en-US" dirty="0" smtClean="0"/>
              <a:t>Heapsort</a:t>
            </a:r>
          </a:p>
          <a:p>
            <a:r>
              <a:rPr lang="en-US" dirty="0" smtClean="0"/>
              <a:t>Mergesort</a:t>
            </a:r>
          </a:p>
          <a:p>
            <a:r>
              <a:rPr lang="en-US" dirty="0" smtClean="0"/>
              <a:t>Quicksort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Basic idea like Selection Sort, but find max instead of min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max of N values, put it at the bottom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max out of first N-1 values, put it at 		entry second from bottom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/>
              <a:t>Trick:  Make into a heap so finding max is simplified.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0.  Initialize a making a max heap out of array (Heapify)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62993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98599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069209" y="3522810"/>
            <a:ext cx="95543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35964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62350" y="2993423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87487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62350" y="2993423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197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905000" y="2993422"/>
            <a:ext cx="1819275" cy="18833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48521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6414700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05000" y="2993422"/>
            <a:ext cx="1819275" cy="18833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20116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6414700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77368" y="2327023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46587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6414700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77368" y="2327023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the minimum value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it into the top entry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the next smallest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it into the second entry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max heaps from the bottom up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15039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111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57425" y="3029670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 Make a max heap out of array (</a:t>
            </a:r>
            <a:r>
              <a:rPr lang="en-US" dirty="0" smtClean="0">
                <a:solidFill>
                  <a:srgbClr val="FF0000"/>
                </a:solidFill>
              </a:rPr>
              <a:t>Heapify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82235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57425" y="3029670"/>
            <a:ext cx="1466850" cy="1383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have a heap of size 8.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8538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Repeat: 1.  Delete max from heap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98868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2514600"/>
            <a:ext cx="419100" cy="405199"/>
            <a:chOff x="3352800" y="2514600"/>
            <a:chExt cx="419100" cy="405199"/>
          </a:xfrm>
        </p:grpSpPr>
        <p:sp>
          <p:nvSpPr>
            <p:cNvPr id="5" name="Oval 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3681" y="4267200"/>
            <a:ext cx="419100" cy="405199"/>
            <a:chOff x="3352800" y="2514600"/>
            <a:chExt cx="419100" cy="405199"/>
          </a:xfrm>
        </p:grpSpPr>
        <p:sp>
          <p:nvSpPr>
            <p:cNvPr id="28" name="Oval 27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1241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0831" y="43312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18296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2193681" y="42672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56424" y="4030931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7348" y="1617785"/>
            <a:ext cx="6498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Repeat: 1.  Delete max from heap</a:t>
            </a:r>
          </a:p>
        </p:txBody>
      </p:sp>
    </p:spTree>
    <p:extLst>
      <p:ext uri="{BB962C8B-B14F-4D97-AF65-F5344CB8AC3E}">
        <p14:creationId xmlns:p14="http://schemas.microsoft.com/office/powerpoint/2010/main" val="14158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 Reheap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38526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 Reheap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6865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 Reheap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3242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 Reheap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917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Now new heap with 7 values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89140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315898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(int start=0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start &lt; end; start++)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int minIndex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findMin(table,start,end); 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table[start], table[minIndex]);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Put max in emptied slot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06838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33501"/>
            <a:ext cx="609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max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9800" y="3110500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17778 C 3.33333E-6 0.25717 -0.14723 0.35555 -0.26667 0.35555 L -0.53334 0.35555 " pathEditMode="relative" rAng="5400000" ptsTypes="FfFF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Repeat: Delete Max, Reheap, and put max in empty slot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46571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4750" y="3716560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3625732"/>
            <a:ext cx="419100" cy="405199"/>
            <a:chOff x="3352800" y="2514600"/>
            <a:chExt cx="419100" cy="405199"/>
          </a:xfrm>
        </p:grpSpPr>
        <p:sp>
          <p:nvSpPr>
            <p:cNvPr id="25" name="Oval 24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24300" y="3493502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Repeat: Delete Max, Reheap, and put max in empty slot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01480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4176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7069" y="3083544"/>
            <a:ext cx="422031" cy="405199"/>
            <a:chOff x="3352800" y="2514600"/>
            <a:chExt cx="422031" cy="405199"/>
          </a:xfrm>
        </p:grpSpPr>
        <p:sp>
          <p:nvSpPr>
            <p:cNvPr id="13" name="Oval 12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0031" y="2561111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8026" y="3729756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4419600" y="3625732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6750" y="3689831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47576" y="3506698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25" idx="1"/>
          </p:cNvCxnSpPr>
          <p:nvPr/>
        </p:nvCxnSpPr>
        <p:spPr>
          <a:xfrm>
            <a:off x="4164793" y="3429403"/>
            <a:ext cx="316183" cy="255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1458 -0.10301 C 0.0191 -0.12616 0.01545 -0.14838 0.00451 -0.16134 C -0.00729 -0.17755 -0.02222 -0.18264 -0.03924 -0.17755 L -0.11615 -0.16204 " pathEditMode="relative" rAng="-2638879" ptsTypes="F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Repeat: Delete Max, Reheap, and put max in empty slot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68924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3807069" y="3083544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4300" y="3130055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8026" y="3729756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05724" y="2575761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47576" y="3506698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04653 -0.00602 C 0.0566 -0.0081 0.06563 -0.00463 0.06927 0.00533 C 0.07466 0.01366 0.07431 0.025 0.06962 0.03773 L 0.04931 0.09352 " pathEditMode="relative" rAng="-23700238" ptsTypes="FffFF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1354 -0.06181 C 0.01632 -0.07523 0.01476 -0.08681 0.0099 -0.09306 C 0.00382 -0.1007 -0.00417 -0.10139 -0.01441 -0.09607 L -0.05903 -0.07431 " pathEditMode="relative" rAng="7996167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Repeat: Delete Max, Reheap, and put max in empty slot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32733"/>
              </p:ext>
            </p:extLst>
          </p:nvPr>
        </p:nvGraphicFramePr>
        <p:xfrm>
          <a:off x="762000" y="2514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2514600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578699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0850" y="3083544"/>
            <a:ext cx="419100" cy="405199"/>
            <a:chOff x="3352800" y="2514600"/>
            <a:chExt cx="419100" cy="405199"/>
          </a:xfrm>
        </p:grpSpPr>
        <p:sp>
          <p:nvSpPr>
            <p:cNvPr id="10" name="Oval 9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3807069" y="3083544"/>
            <a:ext cx="419100" cy="4051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4300" y="3130055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06162" y="3657220"/>
            <a:ext cx="419100" cy="405199"/>
            <a:chOff x="3352800" y="2514600"/>
            <a:chExt cx="419100" cy="405199"/>
          </a:xfrm>
        </p:grpSpPr>
        <p:sp>
          <p:nvSpPr>
            <p:cNvPr id="16" name="Oval 15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3250" y="3689831"/>
            <a:ext cx="419100" cy="405199"/>
            <a:chOff x="3352800" y="2514600"/>
            <a:chExt cx="419100" cy="405199"/>
          </a:xfrm>
        </p:grpSpPr>
        <p:sp>
          <p:nvSpPr>
            <p:cNvPr id="19" name="Oval 18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8026" y="3729756"/>
            <a:ext cx="419100" cy="405199"/>
            <a:chOff x="3352800" y="2514600"/>
            <a:chExt cx="419100" cy="405199"/>
          </a:xfrm>
        </p:grpSpPr>
        <p:sp>
          <p:nvSpPr>
            <p:cNvPr id="22" name="Oval 21"/>
            <p:cNvSpPr/>
            <p:nvPr/>
          </p:nvSpPr>
          <p:spPr>
            <a:xfrm>
              <a:off x="3352800" y="2514600"/>
              <a:ext cx="419100" cy="405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9950" y="2578699"/>
              <a:ext cx="304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05724" y="2575761"/>
            <a:ext cx="304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10" idx="0"/>
          </p:cNvCxnSpPr>
          <p:nvPr/>
        </p:nvCxnSpPr>
        <p:spPr>
          <a:xfrm flipH="1">
            <a:off x="3200400" y="2860459"/>
            <a:ext cx="213776" cy="223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2763886" y="3407429"/>
            <a:ext cx="226964" cy="30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3947576" y="3506698"/>
            <a:ext cx="13272" cy="22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5"/>
            <a:endCxn id="13" idx="1"/>
          </p:cNvCxnSpPr>
          <p:nvPr/>
        </p:nvCxnSpPr>
        <p:spPr>
          <a:xfrm>
            <a:off x="3710524" y="2860459"/>
            <a:ext cx="157921" cy="282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7371" y="3461634"/>
            <a:ext cx="30858" cy="228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69 L 0.00764 0.15556 C 0.01129 0.22593 -0.13559 0.32639 -0.2585 0.3375 L -0.53316 0.36274 " pathEditMode="relative" rAng="5163947" ptsTypes="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Heapsort Running time:</a:t>
            </a:r>
          </a:p>
          <a:p>
            <a:pPr marL="0" indent="0">
              <a:buNone/>
            </a:pPr>
            <a:r>
              <a:rPr lang="en-US" dirty="0" smtClean="0"/>
              <a:t>1. Making initial heap:  O(N)</a:t>
            </a:r>
          </a:p>
          <a:p>
            <a:pPr marL="0" indent="0">
              <a:buNone/>
            </a:pPr>
            <a:r>
              <a:rPr lang="en-US" dirty="0" smtClean="0"/>
              <a:t>2.  Each delete of max and reheap O(log N), done N times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 smtClean="0"/>
              <a:t>Total time : O(N log N)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No extra space needed</a:t>
            </a:r>
          </a:p>
          <a:p>
            <a:pPr marL="0" indent="0">
              <a:buNone/>
            </a:pPr>
            <a:r>
              <a:rPr lang="en-US" dirty="0" smtClean="0"/>
              <a:t>Original order in array does not affect running time too much. 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pPr marL="0" indent="0">
              <a:buNone/>
            </a:pPr>
            <a:r>
              <a:rPr lang="en-US" dirty="0" smtClean="0"/>
              <a:t>1. Divide the section of the array to be sorted 	into two.</a:t>
            </a:r>
          </a:p>
          <a:p>
            <a:pPr marL="0" indent="0">
              <a:buNone/>
            </a:pPr>
            <a:r>
              <a:rPr lang="en-US" dirty="0" smtClean="0"/>
              <a:t>2.  Recursively sort the two halves.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Merge the two sorted halves into one sorted 	whole.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2840"/>
              </p:ext>
            </p:extLst>
          </p:nvPr>
        </p:nvGraphicFramePr>
        <p:xfrm>
          <a:off x="3126710" y="210379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342810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midIndex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356728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042495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Calculate the middle  index = (start + end ) /2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60445"/>
              </p:ext>
            </p:extLst>
          </p:nvPr>
        </p:nvGraphicFramePr>
        <p:xfrm>
          <a:off x="3126710" y="210379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342810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midIndex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356728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04249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top half : </a:t>
            </a:r>
          </a:p>
          <a:p>
            <a:r>
              <a:rPr lang="en-US" sz="2800" dirty="0" smtClean="0"/>
              <a:t>array[start … midIndex]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5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48314"/>
              </p:ext>
            </p:extLst>
          </p:nvPr>
        </p:nvGraphicFramePr>
        <p:xfrm>
          <a:off x="3126710" y="210379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342810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midIndex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356728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04249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top half : </a:t>
            </a:r>
          </a:p>
          <a:p>
            <a:r>
              <a:rPr lang="en-US" sz="2800" dirty="0" smtClean="0"/>
              <a:t>array[start … midIndex]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25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06633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5114" y="2059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4714" y="224413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5043" y="1644134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minimum value in the range between start and end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7940" y="293833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338612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minIndex = 2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0486" y="41746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table [start] and table[minIndex]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3275857" y="2078774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28683" y="316304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5257" y="296561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 animBg="1"/>
      <p:bldP spid="15" grpId="0"/>
      <p:bldP spid="16" grpId="0"/>
      <p:bldP spid="20" grpId="0" animBg="1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02452"/>
              </p:ext>
            </p:extLst>
          </p:nvPr>
        </p:nvGraphicFramePr>
        <p:xfrm>
          <a:off x="3126710" y="210379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342810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midIndex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356728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04249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top half : </a:t>
            </a:r>
          </a:p>
          <a:p>
            <a:r>
              <a:rPr lang="en-US" sz="2800" dirty="0" smtClean="0"/>
              <a:t>array[start … midIndex]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4064226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bottom half : </a:t>
            </a:r>
          </a:p>
          <a:p>
            <a:r>
              <a:rPr lang="en-US" sz="2800" dirty="0" smtClean="0"/>
              <a:t>array[midIndex+1 … end]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44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10287"/>
              </p:ext>
            </p:extLst>
          </p:nvPr>
        </p:nvGraphicFramePr>
        <p:xfrm>
          <a:off x="3126710" y="210379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342810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midIndex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37542" y="356728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04249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top half : </a:t>
            </a:r>
          </a:p>
          <a:p>
            <a:r>
              <a:rPr lang="en-US" sz="2800" dirty="0" smtClean="0"/>
              <a:t>array[start … midIndex]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4064226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Recursively sort the bottom half : </a:t>
            </a:r>
          </a:p>
          <a:p>
            <a:r>
              <a:rPr lang="en-US" sz="2800" dirty="0" smtClean="0"/>
              <a:t>array[midIndex+1 … end]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0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36465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329902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251748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13120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Compare the smallest values from the two halves and copy the smaller.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4370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22837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75040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43654" y="23298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3431" y="251456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34222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329902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251748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13120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Compare the smallest values from the two halves and copy the smaller.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4370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22837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14412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43654" y="23298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3431" y="251456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85675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329902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251748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13120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Compare the smallest values from the two halves and copy the smaller.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4370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22837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7232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43654" y="23298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3431" y="251456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50474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4370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22837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34736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2699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1704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4370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22837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0938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2699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31617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387334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572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9195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0684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3276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56511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387334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4572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989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0684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3276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57378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02225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5642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39654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145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39570" y="23240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30486" y="41746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minimum value is at start of the range.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22664" y="297347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63295" y="315814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9249" y="2133600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79249" y="2996924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47989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441" y="269915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288378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90956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5642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6776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177" y="3091971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3276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79489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936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4114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13947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177" y="3091971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4325" y="3276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973" y="3567282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95241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73316" y="3936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59116" y="4114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35077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146" y="3391493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3657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3354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23496" y="4387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3094" y="4572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69396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146" y="3391493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744" y="5274492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3657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198" y="4756666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74364" y="496477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7516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23496" y="4387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3094" y="4572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56872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146" y="3391493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488" y="5310664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3657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613" y="5125998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0119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38149" y="4768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0503" y="4953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2077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146" y="3391493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488" y="5310664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2100" y="3657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 index down to the next smallest. Again compare the smallest left in each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613" y="5125998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98360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38149" y="4768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0503" y="4953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39564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5869" y="395773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488" y="5310664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8502" y="4191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one half is completely copied, just copy the rest of the other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613" y="5125998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41630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97118" y="52255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0503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 the two sorted halves into a copy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39556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5869" y="3957739"/>
            <a:ext cx="1056923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firstHalf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488" y="5310664"/>
            <a:ext cx="12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endSecond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8502" y="4191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8502" y="545915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163" y="3588407"/>
            <a:ext cx="11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endFirst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8502" y="3751948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2486925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one half is completely copied, just copy the rest of the other half.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613" y="5125998"/>
            <a:ext cx="13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secondHalf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2273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97118" y="52255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00503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Copy the sorted array back to the original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47107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403" y="2302296"/>
            <a:ext cx="667131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324" y="5275605"/>
            <a:ext cx="6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1256" y="248692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9286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93836" y="23025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18091" y="249467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38399"/>
              </p:ext>
            </p:extLst>
          </p:nvPr>
        </p:nvGraphicFramePr>
        <p:xfrm>
          <a:off x="3048000" y="2133600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45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9970" y="2428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114" y="5065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578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= 7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81299" y="2667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37542" y="5250152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0615" y="1643968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increment start and repeat for the shortened range.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0615" y="3386120"/>
            <a:ext cx="423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minimum value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0486" y="41746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Swap table [start] and table[minIndex]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67935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minIndex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7627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1156" y="247515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71156" y="4657557"/>
            <a:ext cx="772886" cy="3809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 animBg="1"/>
      <p:bldP spid="2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Copy the sorted array back to the original		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7713"/>
              </p:ext>
            </p:extLst>
          </p:nvPr>
        </p:nvGraphicFramePr>
        <p:xfrm>
          <a:off x="1900671" y="232408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403" y="2302296"/>
            <a:ext cx="667131" cy="3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324" y="5275605"/>
            <a:ext cx="6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1256" y="248692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2100" y="5410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40747"/>
              </p:ext>
            </p:extLst>
          </p:nvPr>
        </p:nvGraphicFramePr>
        <p:xfrm>
          <a:off x="4419600" y="2299914"/>
          <a:ext cx="990600" cy="334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762000"/>
              </a:tblGrid>
              <a:tr h="1206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93836" y="23025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18091" y="249467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Mergesort Running time:</a:t>
            </a:r>
          </a:p>
          <a:p>
            <a:pPr marL="0" indent="0">
              <a:buNone/>
            </a:pPr>
            <a:r>
              <a:rPr lang="en-US" dirty="0" smtClean="0"/>
              <a:t>1.  The time is spent in Merge.</a:t>
            </a:r>
          </a:p>
          <a:p>
            <a:pPr marL="0" indent="0">
              <a:buNone/>
            </a:pPr>
            <a:r>
              <a:rPr lang="en-US" dirty="0" smtClean="0"/>
              <a:t>2. In Merge, each value is copied to the temp array and then back (+ 1 possible comparison).</a:t>
            </a:r>
          </a:p>
          <a:p>
            <a:pPr marL="0" indent="0">
              <a:buNone/>
            </a:pPr>
            <a:r>
              <a:rPr lang="en-US" dirty="0" smtClean="0"/>
              <a:t>3.  With each Merge, the sorted area grows twice as large: 2 -&gt; 4 -&gt; …  -&gt; N/4  -&gt; N/2  -&gt;  N, so each value is involved in log</a:t>
            </a:r>
            <a:r>
              <a:rPr lang="en-US" baseline="-25000" dirty="0" smtClean="0"/>
              <a:t>2</a:t>
            </a:r>
            <a:r>
              <a:rPr lang="en-US" dirty="0" smtClean="0"/>
              <a:t>N Merges.</a:t>
            </a:r>
          </a:p>
          <a:p>
            <a:pPr marL="0" indent="0">
              <a:buNone/>
            </a:pPr>
            <a:r>
              <a:rPr lang="en-US" dirty="0" smtClean="0"/>
              <a:t>4.  So total time = O( N log</a:t>
            </a:r>
            <a:r>
              <a:rPr lang="en-US" baseline="-25000" dirty="0" smtClean="0"/>
              <a:t>2</a:t>
            </a:r>
            <a:r>
              <a:rPr lang="en-US" dirty="0" smtClean="0"/>
              <a:t>N ) </a:t>
            </a:r>
          </a:p>
        </p:txBody>
      </p:sp>
    </p:spTree>
    <p:extLst>
      <p:ext uri="{BB962C8B-B14F-4D97-AF65-F5344CB8AC3E}">
        <p14:creationId xmlns:p14="http://schemas.microsoft.com/office/powerpoint/2010/main" val="26681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Needs O(N) extra space in merging</a:t>
            </a:r>
          </a:p>
          <a:p>
            <a:pPr marL="0" indent="0">
              <a:buNone/>
            </a:pPr>
            <a:r>
              <a:rPr lang="en-US" dirty="0" smtClean="0"/>
              <a:t>	(Can do without extra space, but more 	complex and takes longer)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Original ordering does not make a major difference. 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idea</a:t>
            </a:r>
          </a:p>
          <a:p>
            <a:pPr marL="0" indent="0">
              <a:buNone/>
            </a:pPr>
            <a:r>
              <a:rPr lang="en-US" dirty="0" smtClean="0"/>
              <a:t>     Pick one value in array as pivot,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 it to first position</a:t>
            </a:r>
          </a:p>
          <a:p>
            <a:pPr marL="457200" indent="0" defTabSz="228600">
              <a:buNone/>
            </a:pPr>
            <a:r>
              <a:rPr lang="en-US" sz="3200" dirty="0" smtClean="0"/>
              <a:t>Partition rest of array so front section holds 	all values less than the pivot, the end 	section holds all values greater than or 	equal to pivot, place pivot between them</a:t>
            </a:r>
          </a:p>
          <a:p>
            <a:pPr marL="457200" indent="0" defTabSz="228600">
              <a:buNone/>
            </a:pPr>
            <a:r>
              <a:rPr lang="en-US" dirty="0" smtClean="0"/>
              <a:t>Recursively sort the two sections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7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53614"/>
              </p:ext>
            </p:extLst>
          </p:nvPr>
        </p:nvGraphicFramePr>
        <p:xfrm>
          <a:off x="685800" y="2057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Pick value as pivot and place at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201304"/>
              </p:ext>
            </p:extLst>
          </p:nvPr>
        </p:nvGraphicFramePr>
        <p:xfrm>
          <a:off x="685800" y="2057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Pick value as pivot and place at front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860" y="283464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Partition into  values &lt; P, and values &gt;=P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898426"/>
              </p:ext>
            </p:extLst>
          </p:nvPr>
        </p:nvGraphicFramePr>
        <p:xfrm>
          <a:off x="685800" y="34290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6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95869"/>
              </p:ext>
            </p:extLst>
          </p:nvPr>
        </p:nvGraphicFramePr>
        <p:xfrm>
          <a:off x="685800" y="2057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Pick value as pivot and place at front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860" y="283464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Partition into  values &lt; P, and values &gt;=P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97302"/>
              </p:ext>
            </p:extLst>
          </p:nvPr>
        </p:nvGraphicFramePr>
        <p:xfrm>
          <a:off x="685800" y="34290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9140" y="4114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Swap pivot with last value in the &lt;P section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40016"/>
              </p:ext>
            </p:extLst>
          </p:nvPr>
        </p:nvGraphicFramePr>
        <p:xfrm>
          <a:off x="609600" y="4724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36586"/>
              </p:ext>
            </p:extLst>
          </p:nvPr>
        </p:nvGraphicFramePr>
        <p:xfrm>
          <a:off x="685800" y="2057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Pick value as pivot and place at front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860" y="283464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Partition into  values &lt; P, and values &gt;=P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3272"/>
              </p:ext>
            </p:extLst>
          </p:nvPr>
        </p:nvGraphicFramePr>
        <p:xfrm>
          <a:off x="685800" y="34290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9140" y="4114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Swap pivot with last value in the &lt;P section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23490"/>
              </p:ext>
            </p:extLst>
          </p:nvPr>
        </p:nvGraphicFramePr>
        <p:xfrm>
          <a:off x="609600" y="47244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544425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 Recursively sort the &lt;P section and the &gt;=P section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905312"/>
              </p:ext>
            </p:extLst>
          </p:nvPr>
        </p:nvGraphicFramePr>
        <p:xfrm>
          <a:off x="609600" y="6019800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16280"/>
                <a:gridCol w="777240"/>
                <a:gridCol w="1280160"/>
                <a:gridCol w="213360"/>
                <a:gridCol w="746760"/>
                <a:gridCol w="746760"/>
                <a:gridCol w="746760"/>
                <a:gridCol w="74676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71028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32638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 </a:t>
            </a:r>
            <a:r>
              <a:rPr lang="en-US" sz="2800" dirty="0" smtClean="0"/>
              <a:t>starts at left and keeps moving right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array[left]&gt;=P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Index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en-US" sz="2800" dirty="0"/>
              <a:t>starts at </a:t>
            </a:r>
            <a:r>
              <a:rPr lang="en-US" sz="2800" dirty="0" smtClean="0"/>
              <a:t>right </a:t>
            </a:r>
            <a:r>
              <a:rPr lang="en-US" sz="2800" dirty="0"/>
              <a:t>and keeps moving </a:t>
            </a:r>
            <a:r>
              <a:rPr lang="en-US" sz="2800" dirty="0" smtClean="0"/>
              <a:t>left </a:t>
            </a:r>
            <a:r>
              <a:rPr lang="en-US" sz="2800" dirty="0"/>
              <a:t>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array[right]&lt;P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Swap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array[left]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array[right]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Continue until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800" dirty="0" smtClean="0"/>
              <a:t> cross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993590"/>
              </p:ext>
            </p:extLst>
          </p:nvPr>
        </p:nvGraphicFramePr>
        <p:xfrm>
          <a:off x="579129" y="5638800"/>
          <a:ext cx="746759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2"/>
                <a:gridCol w="356292"/>
                <a:gridCol w="341750"/>
                <a:gridCol w="341750"/>
                <a:gridCol w="370835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  <a:gridCol w="35629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3340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326380"/>
            <a:ext cx="556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0834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5181</Words>
  <Application>Microsoft Office PowerPoint</Application>
  <PresentationFormat>On-screen Show (4:3)</PresentationFormat>
  <Paragraphs>2922</Paragraphs>
  <Slides>124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Sorting</vt:lpstr>
      <vt:lpstr>Sorting numbers in an array</vt:lpstr>
      <vt:lpstr>Sorting Algorithms</vt:lpstr>
      <vt:lpstr>Simple Sorts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</vt:lpstr>
      <vt:lpstr>Bubblesort Shortcut</vt:lpstr>
      <vt:lpstr>Bubblesort</vt:lpstr>
      <vt:lpstr>Bubblesort (with shortcut)</vt:lpstr>
      <vt:lpstr>Bubblesort (with shortcut)</vt:lpstr>
      <vt:lpstr>Bubblesort 2 (with shortcut)</vt:lpstr>
      <vt:lpstr>More Complex Sorts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Quicksort</vt:lpstr>
      <vt:lpstr>Quicksort</vt:lpstr>
      <vt:lpstr>Quicksort</vt:lpstr>
      <vt:lpstr>Quicksort</vt:lpstr>
      <vt:lpstr>Quicksort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</vt:lpstr>
      <vt:lpstr>Quicksort</vt:lpstr>
      <vt:lpstr>Comparison of sorts</vt:lpstr>
      <vt:lpstr>Sorting demonstrations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Molodowitch, Mariko</dc:creator>
  <cp:lastModifiedBy>Windows User</cp:lastModifiedBy>
  <cp:revision>83</cp:revision>
  <dcterms:created xsi:type="dcterms:W3CDTF">2006-08-16T00:00:00Z</dcterms:created>
  <dcterms:modified xsi:type="dcterms:W3CDTF">2014-10-01T18:44:16Z</dcterms:modified>
</cp:coreProperties>
</file>