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81" r:id="rId2"/>
    <p:sldId id="282" r:id="rId3"/>
    <p:sldId id="287" r:id="rId4"/>
    <p:sldId id="288" r:id="rId5"/>
    <p:sldId id="297" r:id="rId6"/>
  </p:sldIdLst>
  <p:sldSz cx="9144000" cy="5143500" type="screen16x9"/>
  <p:notesSz cx="6858000" cy="9144000"/>
  <p:embeddedFontLst>
    <p:embeddedFont>
      <p:font typeface="Arvo" panose="020B0604020202020204" charset="0"/>
      <p:regular r:id="rId8"/>
      <p:bold r:id="rId9"/>
      <p:italic r:id="rId10"/>
      <p:boldItalic r:id="rId11"/>
    </p:embeddedFont>
    <p:embeddedFont>
      <p:font typeface="Roboto Condensed" panose="02000000000000000000" pitchFamily="2" charset="0"/>
      <p:regular r:id="rId12"/>
      <p:bold r:id="rId13"/>
      <p:italic r:id="rId14"/>
      <p:boldItalic r:id="rId15"/>
    </p:embeddedFont>
    <p:embeddedFont>
      <p:font typeface="Roboto Condensed Light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3527E26D-6AA7-47E8-9246-279F92E158EB}"/>
    <pc:docChg chg="delSld">
      <pc:chgData name="Jan" userId="185de13651d64d23" providerId="LiveId" clId="{3527E26D-6AA7-47E8-9246-279F92E158EB}" dt="2023-07-28T07:13:05.015" v="1" actId="47"/>
      <pc:docMkLst>
        <pc:docMk/>
      </pc:docMkLst>
      <pc:sldChg chg="del">
        <pc:chgData name="Jan" userId="185de13651d64d23" providerId="LiveId" clId="{3527E26D-6AA7-47E8-9246-279F92E158EB}" dt="2023-07-28T07:13:02.577" v="0" actId="47"/>
        <pc:sldMkLst>
          <pc:docMk/>
          <pc:sldMk cId="0" sldId="259"/>
        </pc:sldMkLst>
      </pc:sldChg>
      <pc:sldChg chg="del">
        <pc:chgData name="Jan" userId="185de13651d64d23" providerId="LiveId" clId="{3527E26D-6AA7-47E8-9246-279F92E158EB}" dt="2023-07-28T07:13:05.015" v="1" actId="47"/>
        <pc:sldMkLst>
          <pc:docMk/>
          <pc:sldMk cId="234268604" sldId="284"/>
        </pc:sldMkLst>
      </pc:sldChg>
      <pc:sldMasterChg chg="delSldLayout">
        <pc:chgData name="Jan" userId="185de13651d64d23" providerId="LiveId" clId="{3527E26D-6AA7-47E8-9246-279F92E158EB}" dt="2023-07-28T07:13:02.577" v="0" actId="47"/>
        <pc:sldMasterMkLst>
          <pc:docMk/>
          <pc:sldMasterMk cId="0" sldId="2147483657"/>
        </pc:sldMasterMkLst>
        <pc:sldLayoutChg chg="del">
          <pc:chgData name="Jan" userId="185de13651d64d23" providerId="LiveId" clId="{3527E26D-6AA7-47E8-9246-279F92E158EB}" dt="2023-07-28T07:13:02.577" v="0" actId="47"/>
          <pc:sldLayoutMkLst>
            <pc:docMk/>
            <pc:sldMasterMk cId="0" sldId="2147483657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800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325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16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698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04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DURCHLAUF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Training besteht aus mehreren Epochen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Epoche ist der gesamte Trainings-Datensatz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Epoche wird in mehrere Batches unterteilt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Updates der Gewichte werden dann mit einem „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“ (SGD) Verfahren berechnet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955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STOCHASTIC GRADIENT DESCENT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„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“ (SGD) bildet über eine Batch den Gradienten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Gradient „</a:t>
            </a:r>
            <a:r>
              <a:rPr lang="de-DE" dirty="0" err="1"/>
              <a:t>updated</a:t>
            </a:r>
            <a:r>
              <a:rPr lang="de-DE" dirty="0"/>
              <a:t>“ dann die Gewichte der Schichten, beginnend mit der Output-Schicht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Update wird in Relation zur gegebenen </a:t>
            </a:r>
            <a:r>
              <a:rPr lang="de-DE" dirty="0" err="1"/>
              <a:t>Lernrate</a:t>
            </a:r>
            <a:r>
              <a:rPr lang="de-DE" dirty="0"/>
              <a:t> ausgeführt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672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VISUALISIERUNG DER LERNRATE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76200" lvl="0">
              <a:buNone/>
            </a:pPr>
            <a:endParaRPr lang="en" dirty="0"/>
          </a:p>
          <a:p>
            <a:pPr marL="76200" lvl="0">
              <a:buNone/>
            </a:pPr>
            <a:r>
              <a:rPr lang="en" sz="1200" dirty="0"/>
              <a:t>Quelle: </a:t>
            </a:r>
            <a:r>
              <a:rPr lang="de-DE" sz="1200" dirty="0"/>
              <a:t>http://cs231n.github.io/ (Stanford)</a:t>
            </a:r>
            <a:endParaRPr lang="en" sz="12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2953E5-85E6-476C-BFAE-E7B09628C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95" y="1529377"/>
            <a:ext cx="2994332" cy="270077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2106DA2-7685-4293-88A7-25B69E0BE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727" y="1981198"/>
            <a:ext cx="5561637" cy="232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7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LOKALE MINIMA ENTKOMMEN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3747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Dank der Batches und der </a:t>
            </a:r>
            <a:r>
              <a:rPr lang="de-DE" dirty="0" err="1"/>
              <a:t>Lernrate</a:t>
            </a:r>
            <a:r>
              <a:rPr lang="de-DE" dirty="0"/>
              <a:t> können lokale Minima entkommen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Ist aber dennoch keine Garantie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EC03F54-E466-4E4F-9A0E-DC6DB1507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89" y="2993138"/>
            <a:ext cx="2743754" cy="21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0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TRAININGS DURCHLAUF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10" name="Pfeil: nach links 9">
            <a:extLst>
              <a:ext uri="{FF2B5EF4-FFF2-40B4-BE49-F238E27FC236}">
                <a16:creationId xmlns:a16="http://schemas.microsoft.com/office/drawing/2014/main" id="{53C66CED-E914-4B12-ABC0-A48243EB98A4}"/>
              </a:ext>
            </a:extLst>
          </p:cNvPr>
          <p:cNvSpPr/>
          <p:nvPr/>
        </p:nvSpPr>
        <p:spPr>
          <a:xfrm>
            <a:off x="3456070" y="4456821"/>
            <a:ext cx="1080654" cy="400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links 14">
            <a:extLst>
              <a:ext uri="{FF2B5EF4-FFF2-40B4-BE49-F238E27FC236}">
                <a16:creationId xmlns:a16="http://schemas.microsoft.com/office/drawing/2014/main" id="{6604A1A9-4738-42B3-BF83-A7D35950594E}"/>
              </a:ext>
            </a:extLst>
          </p:cNvPr>
          <p:cNvSpPr/>
          <p:nvPr/>
        </p:nvSpPr>
        <p:spPr>
          <a:xfrm>
            <a:off x="2261389" y="4441007"/>
            <a:ext cx="1080654" cy="400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B15E1417-D8FA-41ED-B116-271D5E4CF1BE}"/>
              </a:ext>
            </a:extLst>
          </p:cNvPr>
          <p:cNvSpPr/>
          <p:nvPr/>
        </p:nvSpPr>
        <p:spPr>
          <a:xfrm rot="10800000">
            <a:off x="2175830" y="1504859"/>
            <a:ext cx="1080654" cy="400598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6B002579-DE0A-436F-B065-5DEDBF0CC7B4}"/>
              </a:ext>
            </a:extLst>
          </p:cNvPr>
          <p:cNvSpPr/>
          <p:nvPr/>
        </p:nvSpPr>
        <p:spPr>
          <a:xfrm rot="10800000">
            <a:off x="3420004" y="1504859"/>
            <a:ext cx="1080654" cy="400598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4EC9BCD-15F6-41A5-AF13-93CD0A84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256" y="1891436"/>
            <a:ext cx="3294216" cy="256359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0BD53FC-34BA-40C8-B273-FD0C699ED199}"/>
              </a:ext>
            </a:extLst>
          </p:cNvPr>
          <p:cNvSpPr txBox="1"/>
          <p:nvPr/>
        </p:nvSpPr>
        <p:spPr>
          <a:xfrm>
            <a:off x="5187484" y="2811280"/>
            <a:ext cx="309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Klassifikation: Auto</a:t>
            </a:r>
          </a:p>
        </p:txBody>
      </p:sp>
      <p:sp>
        <p:nvSpPr>
          <p:cNvPr id="22" name="Pfeil: nach links 21">
            <a:extLst>
              <a:ext uri="{FF2B5EF4-FFF2-40B4-BE49-F238E27FC236}">
                <a16:creationId xmlns:a16="http://schemas.microsoft.com/office/drawing/2014/main" id="{DFC4D53B-6566-42E8-91A2-C0215ADD5B68}"/>
              </a:ext>
            </a:extLst>
          </p:cNvPr>
          <p:cNvSpPr/>
          <p:nvPr/>
        </p:nvSpPr>
        <p:spPr>
          <a:xfrm rot="10800000">
            <a:off x="4500658" y="2764870"/>
            <a:ext cx="686826" cy="400598"/>
          </a:xfrm>
          <a:prstGeom prst="leftArrow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841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Bildschirmpräsentation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Roboto Condensed</vt:lpstr>
      <vt:lpstr>Roboto Condensed Light</vt:lpstr>
      <vt:lpstr>Arvo</vt:lpstr>
      <vt:lpstr>Arial</vt:lpstr>
      <vt:lpstr>Salerio template</vt:lpstr>
      <vt:lpstr>DURCHLAUF</vt:lpstr>
      <vt:lpstr>STOCHASTIC GRADIENT DESCENT</vt:lpstr>
      <vt:lpstr>VISUALISIERUNG DER LERNRATE</vt:lpstr>
      <vt:lpstr>LOKALE MINIMA ENTKOMMEN</vt:lpstr>
      <vt:lpstr>TRAININGS DURCHLAUF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</cp:lastModifiedBy>
  <cp:revision>201</cp:revision>
  <dcterms:modified xsi:type="dcterms:W3CDTF">2023-07-28T07:13:06Z</dcterms:modified>
</cp:coreProperties>
</file>