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59" r:id="rId5"/>
    <p:sldId id="261" r:id="rId6"/>
    <p:sldId id="264" r:id="rId7"/>
    <p:sldId id="263" r:id="rId8"/>
    <p:sldId id="262" r:id="rId9"/>
    <p:sldId id="260"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8" r:id="rId23"/>
    <p:sldId id="276"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D4623-2897-493B-A7DB-6DE9A00B2531}" type="datetimeFigureOut">
              <a:rPr lang="de-DE" smtClean="0"/>
              <a:t>29.09.2015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9125BA-B82F-497E-B049-134E8477A7C3}" type="slidenum">
              <a:rPr lang="de-DE" smtClean="0"/>
              <a:t>‹Nr.›</a:t>
            </a:fld>
            <a:endParaRPr lang="de-DE"/>
          </a:p>
        </p:txBody>
      </p:sp>
    </p:spTree>
    <p:extLst>
      <p:ext uri="{BB962C8B-B14F-4D97-AF65-F5344CB8AC3E}">
        <p14:creationId xmlns:p14="http://schemas.microsoft.com/office/powerpoint/2010/main" val="194446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39125BA-B82F-497E-B049-134E8477A7C3}" type="slidenum">
              <a:rPr lang="de-DE" smtClean="0"/>
              <a:t>1</a:t>
            </a:fld>
            <a:endParaRPr lang="de-DE"/>
          </a:p>
        </p:txBody>
      </p:sp>
    </p:spTree>
    <p:extLst>
      <p:ext uri="{BB962C8B-B14F-4D97-AF65-F5344CB8AC3E}">
        <p14:creationId xmlns:p14="http://schemas.microsoft.com/office/powerpoint/2010/main" val="1735188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3AF8C4C-7D64-4405-9B24-5449A2CEC930}"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6659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2D51906-0CD3-412D-AFFF-3D87DBBFBAA3}"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105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CDF7C70-AFE0-435E-A95C-CA506B7838D5}"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98165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3644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654A2DD-751D-4632-9990-4939B991C132}"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382404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98827EB-B21F-4A27-AD0A-C22BB5793DD5}"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13389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BEAFB267-6443-49D2-B835-A18D0F33B586}" type="datetime1">
              <a:rPr lang="de-DE" smtClean="0"/>
              <a:t>29.09.2015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5683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1105735-7FB8-42B6-B004-2CF2D9DCB465}" type="datetime1">
              <a:rPr lang="de-DE" smtClean="0"/>
              <a:t>29.09.2015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24810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DC20371-C35F-4A88-B01B-547252A0B0DC}" type="datetime1">
              <a:rPr lang="de-DE" smtClean="0"/>
              <a:t>29.09.2015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56906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6FA6A8-0A31-4FED-AA6B-08FF694675DA}"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405222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C17584BE-AEB3-4555-B889-35B6E96FFC78}" type="datetime1">
              <a:rPr lang="de-DE" smtClean="0"/>
              <a:t>29.09.2015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FB897D6-A655-4A42-8293-768E0BCEFFFB}" type="slidenum">
              <a:rPr lang="de-DE" smtClean="0"/>
              <a:t>‹Nr.›</a:t>
            </a:fld>
            <a:endParaRPr lang="de-DE"/>
          </a:p>
        </p:txBody>
      </p:sp>
    </p:spTree>
    <p:extLst>
      <p:ext uri="{BB962C8B-B14F-4D97-AF65-F5344CB8AC3E}">
        <p14:creationId xmlns:p14="http://schemas.microsoft.com/office/powerpoint/2010/main" val="20601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00E9-A50F-4D8D-8FA6-A130BF0D4EDD}" type="datetime1">
              <a:rPr lang="de-DE" smtClean="0"/>
              <a:t>29.09.2015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897D6-A655-4A42-8293-768E0BCEFFFB}" type="slidenum">
              <a:rPr lang="de-DE" smtClean="0"/>
              <a:t>‹Nr.›</a:t>
            </a:fld>
            <a:endParaRPr lang="de-DE"/>
          </a:p>
        </p:txBody>
      </p:sp>
    </p:spTree>
    <p:extLst>
      <p:ext uri="{BB962C8B-B14F-4D97-AF65-F5344CB8AC3E}">
        <p14:creationId xmlns:p14="http://schemas.microsoft.com/office/powerpoint/2010/main" val="132200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n8vG5lgEnEA&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429555" y="1328424"/>
            <a:ext cx="9332890" cy="2213265"/>
          </a:xfrm>
        </p:spPr>
        <p:txBody>
          <a:bodyPr>
            <a:noAutofit/>
          </a:bodyPr>
          <a:lstStyle/>
          <a:p>
            <a:r>
              <a:rPr lang="de-DE" sz="8000" b="1" dirty="0" smtClean="0"/>
              <a:t>Mensch ärgere Dich nicht</a:t>
            </a:r>
            <a:endParaRPr lang="de-DE" sz="8000" b="1" dirty="0"/>
          </a:p>
        </p:txBody>
      </p:sp>
      <p:graphicFrame>
        <p:nvGraphicFramePr>
          <p:cNvPr id="4" name="Tabelle 3"/>
          <p:cNvGraphicFramePr>
            <a:graphicFrameLocks noGrp="1"/>
          </p:cNvGraphicFramePr>
          <p:nvPr>
            <p:extLst>
              <p:ext uri="{D42A27DB-BD31-4B8C-83A1-F6EECF244321}">
                <p14:modId xmlns:p14="http://schemas.microsoft.com/office/powerpoint/2010/main" val="2908047457"/>
              </p:ext>
            </p:extLst>
          </p:nvPr>
        </p:nvGraphicFramePr>
        <p:xfrm>
          <a:off x="3513069" y="5436705"/>
          <a:ext cx="5165860" cy="741680"/>
        </p:xfrm>
        <a:graphic>
          <a:graphicData uri="http://schemas.openxmlformats.org/drawingml/2006/table">
            <a:tbl>
              <a:tblPr firstRow="1" bandRow="1">
                <a:tableStyleId>{2D5ABB26-0587-4C30-8999-92F81FD0307C}</a:tableStyleId>
              </a:tblPr>
              <a:tblGrid>
                <a:gridCol w="2582930"/>
                <a:gridCol w="2582930"/>
              </a:tblGrid>
              <a:tr h="370840">
                <a:tc>
                  <a:txBody>
                    <a:bodyPr/>
                    <a:lstStyle/>
                    <a:p>
                      <a:pPr algn="l"/>
                      <a:r>
                        <a:rPr lang="de-DE" dirty="0" smtClean="0"/>
                        <a:t>Lukas </a:t>
                      </a:r>
                      <a:r>
                        <a:rPr lang="de-DE" dirty="0" err="1" smtClean="0"/>
                        <a:t>Leitsch</a:t>
                      </a:r>
                      <a:endParaRPr lang="de-DE" dirty="0"/>
                    </a:p>
                  </a:txBody>
                  <a:tcPr/>
                </a:tc>
                <a:tc>
                  <a:txBody>
                    <a:bodyPr/>
                    <a:lstStyle/>
                    <a:p>
                      <a:pPr algn="r"/>
                      <a:r>
                        <a:rPr lang="de-DE" dirty="0" smtClean="0"/>
                        <a:t>734844</a:t>
                      </a:r>
                      <a:endParaRPr lang="de-DE" dirty="0"/>
                    </a:p>
                  </a:txBody>
                  <a:tcPr/>
                </a:tc>
              </a:tr>
              <a:tr h="370840">
                <a:tc>
                  <a:txBody>
                    <a:bodyPr/>
                    <a:lstStyle/>
                    <a:p>
                      <a:pPr algn="l"/>
                      <a:r>
                        <a:rPr lang="de-DE" dirty="0" smtClean="0"/>
                        <a:t>Benjamin Hildebrandt</a:t>
                      </a:r>
                      <a:endParaRPr lang="de-DE" dirty="0"/>
                    </a:p>
                  </a:txBody>
                  <a:tcPr/>
                </a:tc>
                <a:tc>
                  <a:txBody>
                    <a:bodyPr/>
                    <a:lstStyle/>
                    <a:p>
                      <a:pPr algn="r"/>
                      <a:r>
                        <a:rPr lang="de-DE" dirty="0" smtClean="0"/>
                        <a:t>734959</a:t>
                      </a:r>
                      <a:endParaRPr lang="de-DE" dirty="0"/>
                    </a:p>
                  </a:txBody>
                  <a:tcPr/>
                </a:tc>
              </a:tr>
            </a:tbl>
          </a:graphicData>
        </a:graphic>
      </p:graphicFrame>
      <p:sp>
        <p:nvSpPr>
          <p:cNvPr id="5" name="Textfeld 4"/>
          <p:cNvSpPr txBox="1"/>
          <p:nvPr/>
        </p:nvSpPr>
        <p:spPr>
          <a:xfrm>
            <a:off x="5269427" y="4784038"/>
            <a:ext cx="1653145" cy="369332"/>
          </a:xfrm>
          <a:prstGeom prst="rect">
            <a:avLst/>
          </a:prstGeom>
          <a:noFill/>
        </p:spPr>
        <p:txBody>
          <a:bodyPr wrap="none" rtlCol="0">
            <a:spAutoFit/>
          </a:bodyPr>
          <a:lstStyle/>
          <a:p>
            <a:r>
              <a:rPr lang="de-DE" b="1" dirty="0" smtClean="0"/>
              <a:t>Projektteam 18</a:t>
            </a:r>
            <a:endParaRPr lang="de-DE" b="1" dirty="0"/>
          </a:p>
        </p:txBody>
      </p:sp>
    </p:spTree>
    <p:extLst>
      <p:ext uri="{BB962C8B-B14F-4D97-AF65-F5344CB8AC3E}">
        <p14:creationId xmlns:p14="http://schemas.microsoft.com/office/powerpoint/2010/main" val="1844233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Allgemeine Funktionsweise</a:t>
            </a:r>
            <a:endParaRPr lang="de-DE" dirty="0"/>
          </a:p>
        </p:txBody>
      </p:sp>
      <p:sp>
        <p:nvSpPr>
          <p:cNvPr id="3" name="Inhaltsplatzhalter 2"/>
          <p:cNvSpPr>
            <a:spLocks noGrp="1"/>
          </p:cNvSpPr>
          <p:nvPr>
            <p:ph idx="1"/>
          </p:nvPr>
        </p:nvSpPr>
        <p:spPr>
          <a:xfrm>
            <a:off x="838200" y="1560737"/>
            <a:ext cx="10515600" cy="4680000"/>
          </a:xfrm>
        </p:spPr>
        <p:txBody>
          <a:bodyPr/>
          <a:lstStyle/>
          <a:p>
            <a:pPr marL="514350" indent="-514350">
              <a:buFont typeface="+mj-lt"/>
              <a:buAutoNum type="arabicPeriod"/>
            </a:pPr>
            <a:r>
              <a:rPr lang="de-DE" dirty="0" smtClean="0"/>
              <a:t>Spielermenü mit Auswahl der Anzahl, Farbe sowie Namen der Spieler</a:t>
            </a:r>
          </a:p>
          <a:p>
            <a:pPr marL="514350" indent="-514350">
              <a:buFont typeface="+mj-lt"/>
              <a:buAutoNum type="arabicPeriod"/>
            </a:pPr>
            <a:r>
              <a:rPr lang="de-DE" dirty="0" smtClean="0"/>
              <a:t>Aufbau des Spielfeldes</a:t>
            </a:r>
          </a:p>
          <a:p>
            <a:pPr marL="514350" indent="-514350">
              <a:buFont typeface="+mj-lt"/>
              <a:buAutoNum type="arabicPeriod"/>
            </a:pPr>
            <a:r>
              <a:rPr lang="de-DE" dirty="0" smtClean="0"/>
              <a:t>Drehen zum aktiven Spieler</a:t>
            </a:r>
          </a:p>
          <a:p>
            <a:pPr marL="514350" indent="-514350">
              <a:buFont typeface="+mj-lt"/>
              <a:buAutoNum type="arabicPeriod"/>
            </a:pPr>
            <a:r>
              <a:rPr lang="de-DE" dirty="0" smtClean="0"/>
              <a:t>Spieler würfelt, sitzen alle Figuren im Haus, hat er drei Versuche, andernfalls einen</a:t>
            </a:r>
          </a:p>
          <a:p>
            <a:pPr marL="514350" indent="-514350">
              <a:buFont typeface="+mj-lt"/>
              <a:buAutoNum type="arabicPeriod"/>
            </a:pPr>
            <a:r>
              <a:rPr lang="de-DE" dirty="0" smtClean="0"/>
              <a:t>Spieler setzt die Figur</a:t>
            </a:r>
          </a:p>
          <a:p>
            <a:pPr marL="514350" indent="-514350">
              <a:buFont typeface="+mj-lt"/>
              <a:buAutoNum type="arabicPeriod"/>
            </a:pPr>
            <a:r>
              <a:rPr lang="de-DE" dirty="0" smtClean="0"/>
              <a:t>Spielerwechsel und beginnend von Nr. 3 für den nächsten Spieler</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10</a:t>
            </a:fld>
            <a:endParaRPr lang="de-DE"/>
          </a:p>
        </p:txBody>
      </p:sp>
    </p:spTree>
    <p:extLst>
      <p:ext uri="{BB962C8B-B14F-4D97-AF65-F5344CB8AC3E}">
        <p14:creationId xmlns:p14="http://schemas.microsoft.com/office/powerpoint/2010/main" val="332421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Spieler</a:t>
            </a:r>
          </a:p>
          <a:p>
            <a:pPr lvl="2"/>
            <a:r>
              <a:rPr lang="de-DE" dirty="0" smtClean="0"/>
              <a:t>Die Spieler sind in Objekten gespeichert, um auf dessen Eigenschaften einfach zuzugreifen. Darunter fallen Name, Farbecode, Startfeld, Spielfiguren und Aktivität. Diese Eigenschaften werden für Bedingungen, z.B. spielt der Spieler überhaupt mit, benötigt.</a:t>
            </a:r>
          </a:p>
          <a:p>
            <a:pPr lvl="2"/>
            <a:r>
              <a:rPr lang="de-DE" dirty="0" smtClean="0"/>
              <a:t>Spielerobjekte sind verschachtelte Objekte, sie bekommen ein weiteres Objekt, die Spielfigur, hinzugefügt. Das ermöglicht einen einfacheren Zugriff auf die Spielfiguren im Spielbetrieb, z.B. beim Setzvorgang</a:t>
            </a:r>
          </a:p>
          <a:p>
            <a:pPr lvl="1"/>
            <a:r>
              <a:rPr lang="de-DE" dirty="0" smtClean="0"/>
              <a:t>Spielfelder und Zielfelder</a:t>
            </a:r>
          </a:p>
          <a:p>
            <a:pPr lvl="2"/>
            <a:r>
              <a:rPr lang="de-DE" dirty="0" smtClean="0"/>
              <a:t>Spiel- und Zielfelder bekommen dynamisch Attribute, sofern eine Spielfigur darauf sitzt. Sie bekommen dann eine Eigenschaft, die das Feld </a:t>
            </a:r>
            <a:r>
              <a:rPr lang="de-DE" smtClean="0"/>
              <a:t>als „besetzt“ </a:t>
            </a:r>
            <a:r>
              <a:rPr lang="de-DE" dirty="0" smtClean="0"/>
              <a:t>kennzeichnet. Verlässt die Figur das Feld, wird die Markierung gelöscht</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11</a:t>
            </a:fld>
            <a:endParaRPr lang="de-DE"/>
          </a:p>
        </p:txBody>
      </p:sp>
    </p:spTree>
    <p:extLst>
      <p:ext uri="{BB962C8B-B14F-4D97-AF65-F5344CB8AC3E}">
        <p14:creationId xmlns:p14="http://schemas.microsoft.com/office/powerpoint/2010/main" val="339302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JavaScript-Objekte</a:t>
            </a:r>
          </a:p>
          <a:p>
            <a:pPr lvl="1"/>
            <a:r>
              <a:rPr lang="de-DE" dirty="0" smtClean="0"/>
              <a:t>Spielfiguren</a:t>
            </a:r>
          </a:p>
          <a:p>
            <a:pPr lvl="2"/>
            <a:r>
              <a:rPr lang="de-DE" dirty="0" smtClean="0"/>
              <a:t>Besteht aus drei einzelnen 3D-Objekten, die nach der einzelnen Positionierung zu einer 3D-Gruppe vereinigt werden.</a:t>
            </a:r>
          </a:p>
          <a:p>
            <a:pPr lvl="2"/>
            <a:r>
              <a:rPr lang="de-DE" dirty="0" smtClean="0"/>
              <a:t>Enthält die aktuelle Position auf dem Spielfeld mit einigen Kompromissen:</a:t>
            </a:r>
          </a:p>
          <a:p>
            <a:pPr lvl="3"/>
            <a:r>
              <a:rPr lang="de-DE" dirty="0" smtClean="0"/>
              <a:t>Aktuelle Position ist nicht vorhanden </a:t>
            </a:r>
            <a:r>
              <a:rPr lang="de-DE" dirty="0" smtClean="0">
                <a:sym typeface="Wingdings" panose="05000000000000000000" pitchFamily="2" charset="2"/>
              </a:rPr>
              <a:t></a:t>
            </a:r>
            <a:r>
              <a:rPr lang="de-DE" dirty="0" smtClean="0"/>
              <a:t> Figur auf seinem Hausfeld</a:t>
            </a:r>
          </a:p>
          <a:p>
            <a:pPr lvl="3"/>
            <a:r>
              <a:rPr lang="de-DE" dirty="0" smtClean="0"/>
              <a:t>Aktuelle Position 0 &lt;= Pos &lt;= 39 </a:t>
            </a:r>
            <a:r>
              <a:rPr lang="de-DE" dirty="0" smtClean="0">
                <a:sym typeface="Wingdings" panose="05000000000000000000" pitchFamily="2" charset="2"/>
              </a:rPr>
              <a:t> Figur befindet sich auf dem Spielfeld</a:t>
            </a:r>
          </a:p>
          <a:p>
            <a:pPr lvl="3"/>
            <a:r>
              <a:rPr lang="de-DE" dirty="0" smtClean="0">
                <a:sym typeface="Wingdings" panose="05000000000000000000" pitchFamily="2" charset="2"/>
              </a:rPr>
              <a:t>Aktuelle Position &gt; 1000  Befindet sich auf einem </a:t>
            </a:r>
            <a:r>
              <a:rPr lang="de-DE" dirty="0" err="1" smtClean="0">
                <a:sym typeface="Wingdings" panose="05000000000000000000" pitchFamily="2" charset="2"/>
              </a:rPr>
              <a:t>Zielfeld</a:t>
            </a:r>
            <a:r>
              <a:rPr lang="de-DE" dirty="0" smtClean="0">
                <a:sym typeface="Wingdings" panose="05000000000000000000" pitchFamily="2" charset="2"/>
              </a:rPr>
              <a:t> (Position%1000 = Arrayindex) </a:t>
            </a:r>
            <a:endParaRPr lang="de-DE" dirty="0" smtClean="0"/>
          </a:p>
          <a:p>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12</a:t>
            </a:fld>
            <a:endParaRPr lang="de-DE"/>
          </a:p>
        </p:txBody>
      </p:sp>
    </p:spTree>
    <p:extLst>
      <p:ext uri="{BB962C8B-B14F-4D97-AF65-F5344CB8AC3E}">
        <p14:creationId xmlns:p14="http://schemas.microsoft.com/office/powerpoint/2010/main" val="164432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Verwendete Datenstrukturen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err="1" smtClean="0"/>
              <a:t>Array‘s</a:t>
            </a:r>
            <a:endParaRPr lang="de-DE" dirty="0" smtClean="0"/>
          </a:p>
          <a:p>
            <a:pPr lvl="1"/>
            <a:r>
              <a:rPr lang="de-DE" dirty="0" smtClean="0"/>
              <a:t>Einfache </a:t>
            </a:r>
            <a:r>
              <a:rPr lang="de-DE" dirty="0" err="1" smtClean="0"/>
              <a:t>Array‘s</a:t>
            </a:r>
            <a:r>
              <a:rPr lang="de-DE" dirty="0" smtClean="0"/>
              <a:t>	</a:t>
            </a:r>
          </a:p>
          <a:p>
            <a:pPr lvl="2"/>
            <a:r>
              <a:rPr lang="de-DE" dirty="0" smtClean="0"/>
              <a:t>Die meisten Objekte, wie Spielfelder und Spieler, werden in einem einfachen Array gespeichert, um sie während des Spielbetriebes einfach zu durchlaufen und systematisch abzuarbeiten</a:t>
            </a:r>
          </a:p>
          <a:p>
            <a:pPr lvl="1"/>
            <a:r>
              <a:rPr lang="de-DE" dirty="0" smtClean="0"/>
              <a:t>Mehrdimensionale </a:t>
            </a:r>
            <a:r>
              <a:rPr lang="de-DE" dirty="0" err="1" smtClean="0"/>
              <a:t>Array‘s</a:t>
            </a:r>
            <a:endParaRPr lang="de-DE" dirty="0" smtClean="0"/>
          </a:p>
          <a:p>
            <a:pPr lvl="2"/>
            <a:r>
              <a:rPr lang="de-DE" dirty="0" smtClean="0"/>
              <a:t>Objekte, wie Hausfelder und Zielfelder, werden in Mehrdimensionales </a:t>
            </a:r>
            <a:r>
              <a:rPr lang="de-DE" dirty="0" err="1" smtClean="0"/>
              <a:t>Array‘s</a:t>
            </a:r>
            <a:r>
              <a:rPr lang="de-DE" dirty="0" smtClean="0"/>
              <a:t> abgespeichert. Das hat die Bedeutung jedes Feld eindeutig, anhand der jeweiligen Farbe und des Feldes an sich, zu identifizieren. </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13</a:t>
            </a:fld>
            <a:endParaRPr lang="de-DE"/>
          </a:p>
        </p:txBody>
      </p:sp>
    </p:spTree>
    <p:extLst>
      <p:ext uri="{BB962C8B-B14F-4D97-AF65-F5344CB8AC3E}">
        <p14:creationId xmlns:p14="http://schemas.microsoft.com/office/powerpoint/2010/main" val="2696869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Vergleich Projektplanung/Realität</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Den aufgestellten Zeitplan bei unserer Projektplanung konnten wir ohne Probleme einhalten. Einige Aufgaben wurden dabei vorgezogen, während andere später erledigt wurden. Des Weiteren wurden einige wenige Aufgaben unter den Teammitgliedern getauscht, da sie auf bestimmte Teilaufgaben des anderen Teammitgliedes aufgebaut haben.</a:t>
            </a:r>
          </a:p>
          <a:p>
            <a:r>
              <a:rPr lang="de-DE" dirty="0" smtClean="0"/>
              <a:t>Einige nicht bedachte Risiken/Probleme tauchten während des Projektes auf, konnten jedoch gelöst werden. Dazu gehörten z.B. den Schattenwurf der Objekte, Drehung des/der Spielfeldes/Kamera, Klick-Events der Maus und die Logik des Setzverfahrens.</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14</a:t>
            </a:fld>
            <a:endParaRPr lang="de-DE"/>
          </a:p>
        </p:txBody>
      </p:sp>
    </p:spTree>
    <p:extLst>
      <p:ext uri="{BB962C8B-B14F-4D97-AF65-F5344CB8AC3E}">
        <p14:creationId xmlns:p14="http://schemas.microsoft.com/office/powerpoint/2010/main" val="1557210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a:t>Vergleich Projektplanung/Realität</a:t>
            </a:r>
          </a:p>
        </p:txBody>
      </p:sp>
      <p:sp>
        <p:nvSpPr>
          <p:cNvPr id="3" name="Inhaltsplatzhalter 2"/>
          <p:cNvSpPr>
            <a:spLocks noGrp="1"/>
          </p:cNvSpPr>
          <p:nvPr>
            <p:ph idx="1"/>
          </p:nvPr>
        </p:nvSpPr>
        <p:spPr>
          <a:xfrm>
            <a:off x="838200" y="1560737"/>
            <a:ext cx="10515600" cy="4680000"/>
          </a:xfrm>
        </p:spPr>
        <p:txBody>
          <a:bodyPr>
            <a:normAutofit lnSpcReduction="10000"/>
          </a:bodyPr>
          <a:lstStyle/>
          <a:p>
            <a:r>
              <a:rPr lang="de-DE" dirty="0" smtClean="0"/>
              <a:t>Im Vergleich zur Projektplanung haben andere Probleme/Risiken kaum eine Verzögerung hervorgerufen. Das Speichern der Position der Spielfigur konnte dabei ohne Probleme implementiert werden.</a:t>
            </a:r>
          </a:p>
          <a:p>
            <a:r>
              <a:rPr lang="de-DE" dirty="0" smtClean="0"/>
              <a:t>Einige geplante Aufgaben, wie ein Statistikfenster oder ein Pausenmenü für Unterbrechungen, wurden hauptsächlich aus zeitlichen Gründen weggelassen. Ein weiteres Argument war der geringe Mehrwert im Vergleich zu dem Aufwand. Die dadurch entstandene Zeit wurde zum Debuggen verwendet. Das Debuggen stellte sich als sehr zeitaufwändig heraus. Sollte jemand ein solches Projekt durchführen, empfehlen wir von Anfang an einen </a:t>
            </a:r>
            <a:r>
              <a:rPr lang="de-DE" dirty="0" err="1" smtClean="0"/>
              <a:t>Debuggmodus</a:t>
            </a:r>
            <a:r>
              <a:rPr lang="de-DE" dirty="0" smtClean="0"/>
              <a:t> schaffen, indem bestimmte Fehlerfälle provoziert werden.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15</a:t>
            </a:fld>
            <a:endParaRPr lang="de-DE"/>
          </a:p>
        </p:txBody>
      </p:sp>
    </p:spTree>
    <p:extLst>
      <p:ext uri="{BB962C8B-B14F-4D97-AF65-F5344CB8AC3E}">
        <p14:creationId xmlns:p14="http://schemas.microsoft.com/office/powerpoint/2010/main" val="81847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Zeitaufwand der Aufgaben</a:t>
            </a:r>
            <a:endParaRPr lang="de-DE" dirty="0"/>
          </a:p>
        </p:txBody>
      </p:sp>
      <p:graphicFrame>
        <p:nvGraphicFramePr>
          <p:cNvPr id="7" name="Inhaltsplatzhalter 6"/>
          <p:cNvGraphicFramePr>
            <a:graphicFrameLocks noGrp="1"/>
          </p:cNvGraphicFramePr>
          <p:nvPr>
            <p:ph idx="1"/>
            <p:extLst>
              <p:ext uri="{D42A27DB-BD31-4B8C-83A1-F6EECF244321}">
                <p14:modId xmlns:p14="http://schemas.microsoft.com/office/powerpoint/2010/main" val="1935815294"/>
              </p:ext>
            </p:extLst>
          </p:nvPr>
        </p:nvGraphicFramePr>
        <p:xfrm>
          <a:off x="838200" y="1560513"/>
          <a:ext cx="10515600" cy="4617720"/>
        </p:xfrm>
        <a:graphic>
          <a:graphicData uri="http://schemas.openxmlformats.org/drawingml/2006/table">
            <a:tbl>
              <a:tblPr firstRow="1" bandRow="1">
                <a:tableStyleId>{C083E6E3-FA7D-4D7B-A595-EF9225AFEA82}</a:tableStyleId>
              </a:tblPr>
              <a:tblGrid>
                <a:gridCol w="8009586"/>
                <a:gridCol w="1253007"/>
                <a:gridCol w="1253007"/>
              </a:tblGrid>
              <a:tr h="370840">
                <a:tc>
                  <a:txBody>
                    <a:bodyPr/>
                    <a:lstStyle/>
                    <a:p>
                      <a:r>
                        <a:rPr lang="de-DE" dirty="0" smtClean="0"/>
                        <a:t>Aufgabe</a:t>
                      </a:r>
                      <a:endParaRPr lang="de-DE" dirty="0"/>
                    </a:p>
                  </a:txBody>
                  <a:tcPr/>
                </a:tc>
                <a:tc gridSpan="2">
                  <a:txBody>
                    <a:bodyPr/>
                    <a:lstStyle/>
                    <a:p>
                      <a:pPr algn="ctr"/>
                      <a:r>
                        <a:rPr lang="de-DE" dirty="0" smtClean="0"/>
                        <a:t>Zeitaufwand in Stunden</a:t>
                      </a:r>
                      <a:endParaRPr lang="de-DE" dirty="0"/>
                    </a:p>
                  </a:txBody>
                  <a:tcPr/>
                </a:tc>
                <a:tc hMerge="1">
                  <a:txBody>
                    <a:bodyPr/>
                    <a:lstStyle/>
                    <a:p>
                      <a:endParaRPr lang="de-DE"/>
                    </a:p>
                  </a:txBody>
                  <a:tcPr/>
                </a:tc>
              </a:tr>
              <a:tr h="370840">
                <a:tc>
                  <a:txBody>
                    <a:bodyPr/>
                    <a:lstStyle/>
                    <a:p>
                      <a:endParaRPr lang="de-DE" dirty="0"/>
                    </a:p>
                  </a:txBody>
                  <a:tcPr/>
                </a:tc>
                <a:tc>
                  <a:txBody>
                    <a:bodyPr/>
                    <a:lstStyle/>
                    <a:p>
                      <a:pPr algn="ctr"/>
                      <a:r>
                        <a:rPr lang="de-DE" dirty="0" smtClean="0"/>
                        <a:t>Lukas</a:t>
                      </a:r>
                      <a:endParaRPr lang="de-DE" b="1" dirty="0"/>
                    </a:p>
                  </a:txBody>
                  <a:tcPr/>
                </a:tc>
                <a:tc>
                  <a:txBody>
                    <a:bodyPr/>
                    <a:lstStyle/>
                    <a:p>
                      <a:pPr algn="ctr"/>
                      <a:r>
                        <a:rPr lang="de-DE" dirty="0" smtClean="0"/>
                        <a:t>Benjamin</a:t>
                      </a:r>
                      <a:endParaRPr lang="de-DE"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Erstellung und Positionierung des Spielfeldes</a:t>
                      </a:r>
                      <a:r>
                        <a:rPr lang="de-DE" baseline="0" dirty="0" smtClean="0"/>
                        <a:t> mit allen 3D-Objekten (Licht, Spielfelder, Spielfiguren)</a:t>
                      </a:r>
                      <a:endParaRPr lang="de-DE" dirty="0" smtClean="0"/>
                    </a:p>
                  </a:txBody>
                  <a:tcPr/>
                </a:tc>
                <a:tc>
                  <a:txBody>
                    <a:bodyPr/>
                    <a:lstStyle/>
                    <a:p>
                      <a:pPr algn="r"/>
                      <a:r>
                        <a:rPr lang="de-DE" dirty="0" smtClean="0"/>
                        <a:t>20</a:t>
                      </a:r>
                      <a:endParaRPr lang="de-DE" dirty="0"/>
                    </a:p>
                  </a:txBody>
                  <a:tcPr/>
                </a:tc>
                <a:tc>
                  <a:txBody>
                    <a:bodyPr/>
                    <a:lstStyle/>
                    <a:p>
                      <a:pPr algn="r"/>
                      <a:r>
                        <a:rPr lang="de-DE" dirty="0" smtClean="0"/>
                        <a:t>20</a:t>
                      </a:r>
                      <a:endParaRPr lang="de-DE" dirty="0"/>
                    </a:p>
                  </a:txBody>
                  <a:tcPr/>
                </a:tc>
              </a:tr>
              <a:tr h="370840">
                <a:tc>
                  <a:txBody>
                    <a:bodyPr/>
                    <a:lstStyle/>
                    <a:p>
                      <a:r>
                        <a:rPr lang="de-DE" dirty="0" smtClean="0"/>
                        <a:t>Implementierung, Debuggen, Testen der Rotation der Kamera</a:t>
                      </a:r>
                      <a:endParaRPr lang="de-DE" dirty="0"/>
                    </a:p>
                  </a:txBody>
                  <a:tcPr/>
                </a:tc>
                <a:tc>
                  <a:txBody>
                    <a:bodyPr/>
                    <a:lstStyle/>
                    <a:p>
                      <a:pPr algn="r"/>
                      <a:r>
                        <a:rPr lang="de-DE" dirty="0" smtClean="0"/>
                        <a:t>15</a:t>
                      </a:r>
                      <a:endParaRPr lang="de-DE" dirty="0"/>
                    </a:p>
                  </a:txBody>
                  <a:tcPr/>
                </a:tc>
                <a:tc>
                  <a:txBody>
                    <a:bodyPr/>
                    <a:lstStyle/>
                    <a:p>
                      <a:pPr algn="r"/>
                      <a:r>
                        <a:rPr lang="de-DE" dirty="0" smtClean="0"/>
                        <a:t>5</a:t>
                      </a:r>
                      <a:endParaRPr lang="de-DE" dirty="0"/>
                    </a:p>
                  </a:txBody>
                  <a:tcPr/>
                </a:tc>
              </a:tr>
              <a:tr h="370840">
                <a:tc>
                  <a:txBody>
                    <a:bodyPr/>
                    <a:lstStyle/>
                    <a:p>
                      <a:r>
                        <a:rPr lang="de-DE" dirty="0" smtClean="0"/>
                        <a:t>Implementierung, Debuggen,</a:t>
                      </a:r>
                      <a:r>
                        <a:rPr lang="de-DE" baseline="0" dirty="0" smtClean="0"/>
                        <a:t> Testen des Setzverfahrens</a:t>
                      </a:r>
                      <a:endParaRPr lang="de-DE" dirty="0"/>
                    </a:p>
                  </a:txBody>
                  <a:tcPr/>
                </a:tc>
                <a:tc>
                  <a:txBody>
                    <a:bodyPr/>
                    <a:lstStyle/>
                    <a:p>
                      <a:pPr algn="r"/>
                      <a:r>
                        <a:rPr lang="de-DE" dirty="0" smtClean="0"/>
                        <a:t>5</a:t>
                      </a:r>
                      <a:endParaRPr lang="de-DE" dirty="0"/>
                    </a:p>
                  </a:txBody>
                  <a:tcPr/>
                </a:tc>
                <a:tc>
                  <a:txBody>
                    <a:bodyPr/>
                    <a:lstStyle/>
                    <a:p>
                      <a:pPr algn="r"/>
                      <a:r>
                        <a:rPr lang="de-DE" dirty="0" smtClean="0"/>
                        <a:t>30</a:t>
                      </a:r>
                      <a:endParaRPr lang="de-DE" dirty="0"/>
                    </a:p>
                  </a:txBody>
                  <a:tcPr/>
                </a:tc>
              </a:tr>
              <a:tr h="370840">
                <a:tc>
                  <a:txBody>
                    <a:bodyPr/>
                    <a:lstStyle/>
                    <a:p>
                      <a:r>
                        <a:rPr lang="de-DE" dirty="0" smtClean="0"/>
                        <a:t>Erstellung</a:t>
                      </a:r>
                      <a:r>
                        <a:rPr lang="de-DE" baseline="0" dirty="0" smtClean="0"/>
                        <a:t> des texturierten 3D-Würfels mit Animation</a:t>
                      </a:r>
                      <a:endParaRPr lang="de-DE" dirty="0"/>
                    </a:p>
                  </a:txBody>
                  <a:tcPr/>
                </a:tc>
                <a:tc>
                  <a:txBody>
                    <a:bodyPr/>
                    <a:lstStyle/>
                    <a:p>
                      <a:pPr algn="r"/>
                      <a:r>
                        <a:rPr lang="de-DE" dirty="0" smtClean="0"/>
                        <a:t>15</a:t>
                      </a:r>
                      <a:endParaRPr lang="de-DE" dirty="0"/>
                    </a:p>
                  </a:txBody>
                  <a:tcPr/>
                </a:tc>
                <a:tc>
                  <a:txBody>
                    <a:bodyPr/>
                    <a:lstStyle/>
                    <a:p>
                      <a:pPr algn="r"/>
                      <a:r>
                        <a:rPr lang="de-DE" dirty="0" smtClean="0"/>
                        <a:t>0</a:t>
                      </a:r>
                      <a:endParaRPr lang="de-DE" dirty="0"/>
                    </a:p>
                  </a:txBody>
                  <a:tcPr/>
                </a:tc>
              </a:tr>
              <a:tr h="370840">
                <a:tc>
                  <a:txBody>
                    <a:bodyPr/>
                    <a:lstStyle/>
                    <a:p>
                      <a:r>
                        <a:rPr lang="de-DE" dirty="0" smtClean="0"/>
                        <a:t>Implementierung</a:t>
                      </a:r>
                      <a:r>
                        <a:rPr lang="de-DE" baseline="0" dirty="0" smtClean="0"/>
                        <a:t> der Animationen des Setzens, Rausschmeißens und Ausweichens</a:t>
                      </a:r>
                      <a:endParaRPr lang="de-DE" dirty="0"/>
                    </a:p>
                  </a:txBody>
                  <a:tcPr/>
                </a:tc>
                <a:tc>
                  <a:txBody>
                    <a:bodyPr/>
                    <a:lstStyle/>
                    <a:p>
                      <a:pPr algn="r"/>
                      <a:r>
                        <a:rPr lang="de-DE" dirty="0" smtClean="0"/>
                        <a:t>0</a:t>
                      </a:r>
                      <a:endParaRPr lang="de-DE" dirty="0"/>
                    </a:p>
                  </a:txBody>
                  <a:tcPr/>
                </a:tc>
                <a:tc>
                  <a:txBody>
                    <a:bodyPr/>
                    <a:lstStyle/>
                    <a:p>
                      <a:pPr algn="r"/>
                      <a:r>
                        <a:rPr lang="de-DE" dirty="0" smtClean="0"/>
                        <a:t>25</a:t>
                      </a:r>
                      <a:endParaRPr lang="de-DE" dirty="0"/>
                    </a:p>
                  </a:txBody>
                  <a:tcPr/>
                </a:tc>
              </a:tr>
              <a:tr h="370840">
                <a:tc>
                  <a:txBody>
                    <a:bodyPr/>
                    <a:lstStyle/>
                    <a:p>
                      <a:r>
                        <a:rPr lang="de-DE" dirty="0" smtClean="0"/>
                        <a:t>Implementierung, Debuggen,</a:t>
                      </a:r>
                      <a:r>
                        <a:rPr lang="de-DE" baseline="0" dirty="0" smtClean="0"/>
                        <a:t> Testen der Mausevents (Klickevent und </a:t>
                      </a:r>
                      <a:r>
                        <a:rPr lang="de-DE" baseline="0" dirty="0" err="1" smtClean="0"/>
                        <a:t>Hovereffekt</a:t>
                      </a:r>
                      <a:r>
                        <a:rPr lang="de-DE" baseline="0" dirty="0" smtClean="0"/>
                        <a:t>)</a:t>
                      </a:r>
                      <a:endParaRPr lang="de-DE" dirty="0"/>
                    </a:p>
                  </a:txBody>
                  <a:tcPr/>
                </a:tc>
                <a:tc>
                  <a:txBody>
                    <a:bodyPr/>
                    <a:lstStyle/>
                    <a:p>
                      <a:pPr algn="r"/>
                      <a:r>
                        <a:rPr lang="de-DE" dirty="0" smtClean="0"/>
                        <a:t>20</a:t>
                      </a:r>
                      <a:endParaRPr lang="de-DE" dirty="0"/>
                    </a:p>
                  </a:txBody>
                  <a:tcPr/>
                </a:tc>
                <a:tc>
                  <a:txBody>
                    <a:bodyPr/>
                    <a:lstStyle/>
                    <a:p>
                      <a:pPr algn="r"/>
                      <a:r>
                        <a:rPr lang="de-DE" dirty="0" smtClean="0"/>
                        <a:t>10</a:t>
                      </a:r>
                      <a:endParaRPr lang="de-DE" dirty="0"/>
                    </a:p>
                  </a:txBody>
                  <a:tcPr/>
                </a:tc>
              </a:tr>
              <a:tr h="370840">
                <a:tc>
                  <a:txBody>
                    <a:bodyPr/>
                    <a:lstStyle/>
                    <a:p>
                      <a:r>
                        <a:rPr lang="de-DE" dirty="0" smtClean="0"/>
                        <a:t>Implementierung des Spielmenüs</a:t>
                      </a:r>
                      <a:endParaRPr lang="de-DE" dirty="0"/>
                    </a:p>
                  </a:txBody>
                  <a:tcPr/>
                </a:tc>
                <a:tc>
                  <a:txBody>
                    <a:bodyPr/>
                    <a:lstStyle/>
                    <a:p>
                      <a:pPr algn="r"/>
                      <a:r>
                        <a:rPr lang="de-DE" dirty="0" smtClean="0"/>
                        <a:t>10</a:t>
                      </a:r>
                      <a:endParaRPr lang="de-DE" dirty="0"/>
                    </a:p>
                  </a:txBody>
                  <a:tcPr/>
                </a:tc>
                <a:tc>
                  <a:txBody>
                    <a:bodyPr/>
                    <a:lstStyle/>
                    <a:p>
                      <a:pPr algn="r"/>
                      <a:r>
                        <a:rPr lang="de-DE" dirty="0" smtClean="0"/>
                        <a:t>0</a:t>
                      </a:r>
                      <a:endParaRPr lang="de-DE" dirty="0"/>
                    </a:p>
                  </a:txBody>
                  <a:tcPr/>
                </a:tc>
              </a:tr>
              <a:tr h="370840">
                <a:tc>
                  <a:txBody>
                    <a:bodyPr/>
                    <a:lstStyle/>
                    <a:p>
                      <a:r>
                        <a:rPr lang="de-DE" dirty="0" smtClean="0"/>
                        <a:t>Debuggen der Spielszene</a:t>
                      </a:r>
                      <a:r>
                        <a:rPr lang="de-DE" baseline="0" dirty="0" smtClean="0"/>
                        <a:t> (Logik, Verbesserungen der Animationen, Codeoptimierung)</a:t>
                      </a:r>
                      <a:endParaRPr lang="de-DE" dirty="0"/>
                    </a:p>
                  </a:txBody>
                  <a:tcPr/>
                </a:tc>
                <a:tc>
                  <a:txBody>
                    <a:bodyPr/>
                    <a:lstStyle/>
                    <a:p>
                      <a:pPr algn="r"/>
                      <a:r>
                        <a:rPr lang="de-DE" dirty="0" smtClean="0"/>
                        <a:t>20</a:t>
                      </a:r>
                      <a:endParaRPr lang="de-DE" dirty="0"/>
                    </a:p>
                  </a:txBody>
                  <a:tcPr/>
                </a:tc>
                <a:tc>
                  <a:txBody>
                    <a:bodyPr/>
                    <a:lstStyle/>
                    <a:p>
                      <a:pPr algn="r"/>
                      <a:r>
                        <a:rPr lang="de-DE" dirty="0" smtClean="0"/>
                        <a:t>15</a:t>
                      </a:r>
                      <a:endParaRPr lang="de-DE" dirty="0"/>
                    </a:p>
                  </a:txBody>
                  <a:tcPr/>
                </a:tc>
              </a:tr>
              <a:tr h="370840">
                <a:tc>
                  <a:txBody>
                    <a:bodyPr/>
                    <a:lstStyle/>
                    <a:p>
                      <a:endParaRPr lang="de-DE" dirty="0"/>
                    </a:p>
                  </a:txBody>
                  <a:tcPr/>
                </a:tc>
                <a:tc>
                  <a:txBody>
                    <a:bodyPr/>
                    <a:lstStyle/>
                    <a:p>
                      <a:pPr algn="r"/>
                      <a:r>
                        <a:rPr lang="de-DE" dirty="0" smtClean="0"/>
                        <a:t>105</a:t>
                      </a:r>
                      <a:endParaRPr lang="de-DE" dirty="0"/>
                    </a:p>
                  </a:txBody>
                  <a:tcPr/>
                </a:tc>
                <a:tc>
                  <a:txBody>
                    <a:bodyPr/>
                    <a:lstStyle/>
                    <a:p>
                      <a:pPr algn="r"/>
                      <a:r>
                        <a:rPr lang="de-DE" dirty="0" smtClean="0"/>
                        <a:t>105</a:t>
                      </a:r>
                      <a:endParaRPr lang="de-DE" dirty="0"/>
                    </a:p>
                  </a:txBody>
                  <a:tcPr/>
                </a:tc>
              </a:tr>
            </a:tbl>
          </a:graphicData>
        </a:graphic>
      </p:graphicFrame>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16</a:t>
            </a:fld>
            <a:endParaRPr lang="de-DE"/>
          </a:p>
        </p:txBody>
      </p:sp>
    </p:spTree>
    <p:extLst>
      <p:ext uri="{BB962C8B-B14F-4D97-AF65-F5344CB8AC3E}">
        <p14:creationId xmlns:p14="http://schemas.microsoft.com/office/powerpoint/2010/main" val="204224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30" y="250496"/>
            <a:ext cx="8290477" cy="548602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17</a:t>
            </a:fld>
            <a:endParaRPr lang="de-DE"/>
          </a:p>
        </p:txBody>
      </p:sp>
      <p:sp>
        <p:nvSpPr>
          <p:cNvPr id="9" name="Textfeld 8"/>
          <p:cNvSpPr txBox="1"/>
          <p:nvPr/>
        </p:nvSpPr>
        <p:spPr>
          <a:xfrm>
            <a:off x="2705876" y="5551856"/>
            <a:ext cx="6405984" cy="369332"/>
          </a:xfrm>
          <a:prstGeom prst="rect">
            <a:avLst/>
          </a:prstGeom>
          <a:noFill/>
        </p:spPr>
        <p:txBody>
          <a:bodyPr wrap="none" rtlCol="0">
            <a:spAutoFit/>
          </a:bodyPr>
          <a:lstStyle/>
          <a:p>
            <a:r>
              <a:rPr lang="de-DE" dirty="0" smtClean="0"/>
              <a:t>Spielfeld ohne Beleuchtung, Buttons und Würfel aber mit Testfigur </a:t>
            </a:r>
            <a:endParaRPr lang="de-DE" dirty="0"/>
          </a:p>
        </p:txBody>
      </p:sp>
    </p:spTree>
    <p:extLst>
      <p:ext uri="{BB962C8B-B14F-4D97-AF65-F5344CB8AC3E}">
        <p14:creationId xmlns:p14="http://schemas.microsoft.com/office/powerpoint/2010/main" val="1860751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305" y="-1544516"/>
            <a:ext cx="11477390" cy="7243656"/>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18</a:t>
            </a:fld>
            <a:endParaRPr lang="de-DE"/>
          </a:p>
        </p:txBody>
      </p:sp>
      <p:sp>
        <p:nvSpPr>
          <p:cNvPr id="9" name="Textfeld 8"/>
          <p:cNvSpPr txBox="1"/>
          <p:nvPr/>
        </p:nvSpPr>
        <p:spPr>
          <a:xfrm>
            <a:off x="2471867" y="5658413"/>
            <a:ext cx="7248266" cy="369332"/>
          </a:xfrm>
          <a:prstGeom prst="rect">
            <a:avLst/>
          </a:prstGeom>
          <a:noFill/>
        </p:spPr>
        <p:txBody>
          <a:bodyPr wrap="none" rtlCol="0">
            <a:spAutoFit/>
          </a:bodyPr>
          <a:lstStyle/>
          <a:p>
            <a:r>
              <a:rPr lang="de-DE" dirty="0" smtClean="0"/>
              <a:t>Spielfeld mit erster Beleuchtung und Buttons zum Würfeln und Menüaufruf</a:t>
            </a:r>
            <a:endParaRPr lang="de-DE" dirty="0"/>
          </a:p>
        </p:txBody>
      </p:sp>
    </p:spTree>
    <p:extLst>
      <p:ext uri="{BB962C8B-B14F-4D97-AF65-F5344CB8AC3E}">
        <p14:creationId xmlns:p14="http://schemas.microsoft.com/office/powerpoint/2010/main" val="6824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28026" y="2112135"/>
            <a:ext cx="5625774" cy="3516109"/>
          </a:xfrm>
        </p:spPr>
      </p:pic>
      <p:sp>
        <p:nvSpPr>
          <p:cNvPr id="2" name="Titel 1"/>
          <p:cNvSpPr>
            <a:spLocks noGrp="1"/>
          </p:cNvSpPr>
          <p:nvPr>
            <p:ph type="title"/>
          </p:nvPr>
        </p:nvSpPr>
        <p:spPr>
          <a:xfrm>
            <a:off x="838200" y="365125"/>
            <a:ext cx="10515600" cy="1080000"/>
          </a:xfrm>
        </p:spPr>
        <p:txBody>
          <a:bodyPr/>
          <a:lstStyle/>
          <a:p>
            <a:r>
              <a:rPr lang="de-DE" dirty="0" smtClean="0"/>
              <a:t>Spielfeld</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19</a:t>
            </a:fld>
            <a:endParaRPr lang="de-DE"/>
          </a:p>
        </p:txBody>
      </p:sp>
      <p:sp>
        <p:nvSpPr>
          <p:cNvPr id="9" name="Textfeld 8"/>
          <p:cNvSpPr txBox="1"/>
          <p:nvPr/>
        </p:nvSpPr>
        <p:spPr>
          <a:xfrm>
            <a:off x="3820088" y="5628243"/>
            <a:ext cx="4551824" cy="369332"/>
          </a:xfrm>
          <a:prstGeom prst="rect">
            <a:avLst/>
          </a:prstGeom>
          <a:noFill/>
        </p:spPr>
        <p:txBody>
          <a:bodyPr wrap="none" rtlCol="0">
            <a:spAutoFit/>
          </a:bodyPr>
          <a:lstStyle/>
          <a:p>
            <a:r>
              <a:rPr lang="de-DE" dirty="0" smtClean="0"/>
              <a:t>Animation des Spielfeldaufbaus zu Spielbeginn</a:t>
            </a:r>
            <a:endParaRPr lang="de-DE" dirty="0"/>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18" y="2112134"/>
            <a:ext cx="5625774" cy="3516109"/>
          </a:xfrm>
          <a:prstGeom prst="rect">
            <a:avLst/>
          </a:prstGeom>
        </p:spPr>
      </p:pic>
    </p:spTree>
    <p:extLst>
      <p:ext uri="{BB962C8B-B14F-4D97-AF65-F5344CB8AC3E}">
        <p14:creationId xmlns:p14="http://schemas.microsoft.com/office/powerpoint/2010/main" val="2429251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5321" y="365125"/>
            <a:ext cx="10515600" cy="1080000"/>
          </a:xfrm>
        </p:spPr>
        <p:txBody>
          <a:bodyPr/>
          <a:lstStyle/>
          <a:p>
            <a:r>
              <a:rPr lang="de-DE" dirty="0" smtClean="0"/>
              <a:t>Inhaltsverzeichnis</a:t>
            </a:r>
            <a:endParaRPr lang="de-DE" dirty="0"/>
          </a:p>
        </p:txBody>
      </p:sp>
      <p:sp>
        <p:nvSpPr>
          <p:cNvPr id="3" name="Inhaltsplatzhalter 2"/>
          <p:cNvSpPr>
            <a:spLocks noGrp="1"/>
          </p:cNvSpPr>
          <p:nvPr>
            <p:ph idx="1"/>
          </p:nvPr>
        </p:nvSpPr>
        <p:spPr>
          <a:xfrm>
            <a:off x="838200" y="1445125"/>
            <a:ext cx="10515600" cy="4712400"/>
          </a:xfrm>
        </p:spPr>
        <p:txBody>
          <a:bodyPr>
            <a:normAutofit fontScale="92500" lnSpcReduction="10000"/>
          </a:bodyPr>
          <a:lstStyle/>
          <a:p>
            <a:r>
              <a:rPr lang="de-DE" dirty="0" smtClean="0"/>
              <a:t>Demo der Anwendung</a:t>
            </a:r>
          </a:p>
          <a:p>
            <a:r>
              <a:rPr lang="de-DE" dirty="0" smtClean="0"/>
              <a:t>Anwendungserläuterung</a:t>
            </a:r>
          </a:p>
          <a:p>
            <a:pPr lvl="1"/>
            <a:r>
              <a:rPr lang="de-DE" dirty="0" smtClean="0"/>
              <a:t>Funktionsweise</a:t>
            </a:r>
          </a:p>
          <a:p>
            <a:pPr lvl="1"/>
            <a:r>
              <a:rPr lang="de-DE" dirty="0" smtClean="0"/>
              <a:t>Bekannte Fehler</a:t>
            </a:r>
          </a:p>
          <a:p>
            <a:r>
              <a:rPr lang="de-DE" dirty="0" smtClean="0"/>
              <a:t>Systemarchitektur der Anwendung</a:t>
            </a:r>
          </a:p>
          <a:p>
            <a:pPr lvl="1"/>
            <a:r>
              <a:rPr lang="de-DE" dirty="0" smtClean="0"/>
              <a:t>Beschreibung der eingebunden JavaScript-Dateien</a:t>
            </a:r>
          </a:p>
          <a:p>
            <a:pPr lvl="1"/>
            <a:r>
              <a:rPr lang="de-DE" dirty="0" smtClean="0"/>
              <a:t>Erläuterung der allgemeinen Funktionsweise</a:t>
            </a:r>
          </a:p>
          <a:p>
            <a:pPr lvl="1"/>
            <a:r>
              <a:rPr lang="de-DE" dirty="0" smtClean="0"/>
              <a:t>Verwendete Datenstrukturen</a:t>
            </a:r>
          </a:p>
          <a:p>
            <a:r>
              <a:rPr lang="de-DE" dirty="0" smtClean="0"/>
              <a:t>Zeitmanagement</a:t>
            </a:r>
          </a:p>
          <a:p>
            <a:pPr lvl="1"/>
            <a:r>
              <a:rPr lang="de-DE" dirty="0"/>
              <a:t>Vergleich der Projektplanung mit der Realität</a:t>
            </a:r>
          </a:p>
          <a:p>
            <a:pPr lvl="1"/>
            <a:r>
              <a:rPr lang="de-DE" dirty="0"/>
              <a:t>Zeitaufwand der </a:t>
            </a:r>
            <a:r>
              <a:rPr lang="de-DE" dirty="0" smtClean="0"/>
              <a:t>Aufgaben</a:t>
            </a:r>
          </a:p>
          <a:p>
            <a:r>
              <a:rPr lang="de-DE" dirty="0" smtClean="0"/>
              <a:t>Entwicklungsstadien der Anwendung</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a:t>
            </a:fld>
            <a:endParaRPr lang="de-DE"/>
          </a:p>
        </p:txBody>
      </p:sp>
    </p:spTree>
    <p:extLst>
      <p:ext uri="{BB962C8B-B14F-4D97-AF65-F5344CB8AC3E}">
        <p14:creationId xmlns:p14="http://schemas.microsoft.com/office/powerpoint/2010/main" val="3161836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94704"/>
            <a:ext cx="7689412" cy="4790201"/>
          </a:xfrm>
        </p:spPr>
      </p:pic>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20</a:t>
            </a:fld>
            <a:endParaRPr lang="de-DE"/>
          </a:p>
        </p:txBody>
      </p:sp>
      <p:sp>
        <p:nvSpPr>
          <p:cNvPr id="9" name="Textfeld 8"/>
          <p:cNvSpPr txBox="1"/>
          <p:nvPr/>
        </p:nvSpPr>
        <p:spPr>
          <a:xfrm>
            <a:off x="2854503" y="5884905"/>
            <a:ext cx="6542368" cy="369332"/>
          </a:xfrm>
          <a:prstGeom prst="rect">
            <a:avLst/>
          </a:prstGeom>
          <a:noFill/>
        </p:spPr>
        <p:txBody>
          <a:bodyPr wrap="none" rtlCol="0">
            <a:spAutoFit/>
          </a:bodyPr>
          <a:lstStyle/>
          <a:p>
            <a:r>
              <a:rPr lang="de-DE" dirty="0" smtClean="0"/>
              <a:t>Erster Würfel mit Animation und Anzeige der gewürfelten Augenzahl</a:t>
            </a:r>
            <a:endParaRPr lang="de-DE" dirty="0"/>
          </a:p>
        </p:txBody>
      </p:sp>
    </p:spTree>
    <p:extLst>
      <p:ext uri="{BB962C8B-B14F-4D97-AF65-F5344CB8AC3E}">
        <p14:creationId xmlns:p14="http://schemas.microsoft.com/office/powerpoint/2010/main" val="91025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Würfel</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21</a:t>
            </a:fld>
            <a:endParaRPr lang="de-DE"/>
          </a:p>
        </p:txBody>
      </p:sp>
      <p:pic>
        <p:nvPicPr>
          <p:cNvPr id="10" name="Inhaltsplatzhalt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41" y="1096357"/>
            <a:ext cx="7353318" cy="4595824"/>
          </a:xfrm>
        </p:spPr>
      </p:pic>
      <p:sp>
        <p:nvSpPr>
          <p:cNvPr id="9" name="Textfeld 8"/>
          <p:cNvSpPr txBox="1"/>
          <p:nvPr/>
        </p:nvSpPr>
        <p:spPr>
          <a:xfrm>
            <a:off x="4338083" y="5807631"/>
            <a:ext cx="3515834" cy="369332"/>
          </a:xfrm>
          <a:prstGeom prst="rect">
            <a:avLst/>
          </a:prstGeom>
          <a:noFill/>
        </p:spPr>
        <p:txBody>
          <a:bodyPr wrap="none" rtlCol="0">
            <a:spAutoFit/>
          </a:bodyPr>
          <a:lstStyle/>
          <a:p>
            <a:r>
              <a:rPr lang="de-DE" dirty="0" smtClean="0"/>
              <a:t>Finaler Würfel mit Würfelanimation</a:t>
            </a:r>
            <a:endParaRPr lang="de-DE" dirty="0"/>
          </a:p>
        </p:txBody>
      </p:sp>
    </p:spTree>
    <p:extLst>
      <p:ext uri="{BB962C8B-B14F-4D97-AF65-F5344CB8AC3E}">
        <p14:creationId xmlns:p14="http://schemas.microsoft.com/office/powerpoint/2010/main" val="360673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22</a:t>
            </a:fld>
            <a:endParaRPr lang="de-DE"/>
          </a:p>
        </p:txBody>
      </p:sp>
      <p:pic>
        <p:nvPicPr>
          <p:cNvPr id="7" name="Inhaltsplatzhalter 6"/>
          <p:cNvPicPr>
            <a:picLocks noGrp="1" noChangeAspect="1"/>
          </p:cNvPicPr>
          <p:nvPr>
            <p:ph idx="1"/>
          </p:nvPr>
        </p:nvPicPr>
        <p:blipFill>
          <a:blip r:embed="rId2"/>
          <a:stretch>
            <a:fillRect/>
          </a:stretch>
        </p:blipFill>
        <p:spPr>
          <a:xfrm>
            <a:off x="2655362" y="1117701"/>
            <a:ext cx="6881276" cy="4731570"/>
          </a:xfrm>
          <a:prstGeom prst="rect">
            <a:avLst/>
          </a:prstGeom>
          <a:noFill/>
          <a:ln cap="flat">
            <a:noFill/>
          </a:ln>
        </p:spPr>
      </p:pic>
      <p:sp>
        <p:nvSpPr>
          <p:cNvPr id="8" name="Textfeld 7"/>
          <p:cNvSpPr txBox="1"/>
          <p:nvPr/>
        </p:nvSpPr>
        <p:spPr>
          <a:xfrm>
            <a:off x="3969744" y="5929365"/>
            <a:ext cx="4252511" cy="369332"/>
          </a:xfrm>
          <a:prstGeom prst="rect">
            <a:avLst/>
          </a:prstGeom>
          <a:noFill/>
        </p:spPr>
        <p:txBody>
          <a:bodyPr wrap="none" rtlCol="0">
            <a:spAutoFit/>
          </a:bodyPr>
          <a:lstStyle/>
          <a:p>
            <a:r>
              <a:rPr lang="de-DE" dirty="0" smtClean="0"/>
              <a:t>Erstes Spielmenü mit Farb- und Spielerwahl</a:t>
            </a:r>
            <a:endParaRPr lang="de-DE" dirty="0"/>
          </a:p>
        </p:txBody>
      </p:sp>
    </p:spTree>
    <p:extLst>
      <p:ext uri="{BB962C8B-B14F-4D97-AF65-F5344CB8AC3E}">
        <p14:creationId xmlns:p14="http://schemas.microsoft.com/office/powerpoint/2010/main" val="3467124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Spielmenü</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23</a:t>
            </a:fld>
            <a:endParaRPr lang="de-DE"/>
          </a:p>
        </p:txBody>
      </p:sp>
      <p:pic>
        <p:nvPicPr>
          <p:cNvPr id="7" name="Inhaltsplatzhalt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98186" y="1445124"/>
            <a:ext cx="5847853" cy="3654909"/>
          </a:xfrm>
        </p:spPr>
      </p:pic>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961" y="1445125"/>
            <a:ext cx="5847855" cy="3654909"/>
          </a:xfrm>
          <a:prstGeom prst="rect">
            <a:avLst/>
          </a:prstGeom>
        </p:spPr>
      </p:pic>
      <p:sp>
        <p:nvSpPr>
          <p:cNvPr id="9" name="Textfeld 8"/>
          <p:cNvSpPr txBox="1"/>
          <p:nvPr/>
        </p:nvSpPr>
        <p:spPr>
          <a:xfrm>
            <a:off x="3447839" y="5174193"/>
            <a:ext cx="5296322" cy="369332"/>
          </a:xfrm>
          <a:prstGeom prst="rect">
            <a:avLst/>
          </a:prstGeom>
          <a:noFill/>
        </p:spPr>
        <p:txBody>
          <a:bodyPr wrap="none" rtlCol="0">
            <a:spAutoFit/>
          </a:bodyPr>
          <a:lstStyle/>
          <a:p>
            <a:r>
              <a:rPr lang="de-DE" dirty="0" smtClean="0"/>
              <a:t>Finales Spielmenü mit Spieler-, Farb- und Namenswahl</a:t>
            </a:r>
            <a:endParaRPr lang="de-DE" dirty="0"/>
          </a:p>
        </p:txBody>
      </p:sp>
    </p:spTree>
    <p:extLst>
      <p:ext uri="{BB962C8B-B14F-4D97-AF65-F5344CB8AC3E}">
        <p14:creationId xmlns:p14="http://schemas.microsoft.com/office/powerpoint/2010/main" val="2763201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Demo der Anwendung</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3</a:t>
            </a:fld>
            <a:endParaRPr lang="de-DE"/>
          </a:p>
        </p:txBody>
      </p:sp>
      <p:sp>
        <p:nvSpPr>
          <p:cNvPr id="8" name="Inhaltsplatzhalter 7"/>
          <p:cNvSpPr>
            <a:spLocks noGrp="1"/>
          </p:cNvSpPr>
          <p:nvPr>
            <p:ph idx="1"/>
          </p:nvPr>
        </p:nvSpPr>
        <p:spPr/>
        <p:txBody>
          <a:bodyPr/>
          <a:lstStyle/>
          <a:p>
            <a:pPr marL="0" indent="0">
              <a:buNone/>
            </a:pPr>
            <a:r>
              <a:rPr lang="de-DE" dirty="0" smtClean="0">
                <a:hlinkClick r:id="rId2"/>
              </a:rPr>
              <a:t>Link</a:t>
            </a:r>
            <a:r>
              <a:rPr lang="de-DE" dirty="0" smtClean="0"/>
              <a:t> zum Video</a:t>
            </a:r>
            <a:endParaRPr lang="de-DE" dirty="0"/>
          </a:p>
        </p:txBody>
      </p:sp>
    </p:spTree>
    <p:extLst>
      <p:ext uri="{BB962C8B-B14F-4D97-AF65-F5344CB8AC3E}">
        <p14:creationId xmlns:p14="http://schemas.microsoft.com/office/powerpoint/2010/main" val="344878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Funktionsweise</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Die Anwendung orientiert sich am originalen Spiel „Mensch ärgere </a:t>
            </a:r>
            <a:r>
              <a:rPr lang="de-DE" dirty="0"/>
              <a:t>D</a:t>
            </a:r>
            <a:r>
              <a:rPr lang="de-DE" dirty="0" smtClean="0"/>
              <a:t>ich nicht“</a:t>
            </a:r>
          </a:p>
          <a:p>
            <a:r>
              <a:rPr lang="de-DE" dirty="0" smtClean="0"/>
              <a:t>Die Würfelreihenfolge ist fest vorgeben: Beginnend mit der Farbe Blau wird im Uhrzeigersinn gewechselt. Folgende Farben: Rot, Gelb, Grün</a:t>
            </a:r>
          </a:p>
          <a:p>
            <a:r>
              <a:rPr lang="de-DE" dirty="0" smtClean="0"/>
              <a:t>Ein Spieler kann seine eigene Spielfigur „herauswerfen“ sofern diese sich auf dem gleichen Feld befindet</a:t>
            </a:r>
          </a:p>
          <a:p>
            <a:r>
              <a:rPr lang="de-DE" dirty="0" smtClean="0"/>
              <a:t>Sitzt eine Spielfigur im „Gewinnfeld“ kann diese nicht mehr gesetzt werden. Anderen Figuren ist es jedoch möglich diese zu überspringen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4</a:t>
            </a:fld>
            <a:endParaRPr lang="de-DE"/>
          </a:p>
        </p:txBody>
      </p:sp>
    </p:spTree>
    <p:extLst>
      <p:ext uri="{BB962C8B-B14F-4D97-AF65-F5344CB8AC3E}">
        <p14:creationId xmlns:p14="http://schemas.microsoft.com/office/powerpoint/2010/main" val="797560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Bekannte Fehler</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Sitzen zwei Spielfiguren unmittelbar vor einer dritten sitzen, wird lediglich eine Animation für das Ausweichen der ersten Figur erstellt</a:t>
            </a:r>
          </a:p>
          <a:p>
            <a:r>
              <a:rPr lang="de-DE" dirty="0" smtClean="0"/>
              <a:t>Keine Gewinnbedingung bisher berücksichtigt, sitzen alle Figuren auf den Gewinnfeldern passiert nichts weiter</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5</a:t>
            </a:fld>
            <a:endParaRPr lang="de-DE"/>
          </a:p>
        </p:txBody>
      </p:sp>
    </p:spTree>
    <p:extLst>
      <p:ext uri="{BB962C8B-B14F-4D97-AF65-F5344CB8AC3E}">
        <p14:creationId xmlns:p14="http://schemas.microsoft.com/office/powerpoint/2010/main" val="1478389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Bibliotheken</a:t>
            </a:r>
          </a:p>
          <a:p>
            <a:pPr lvl="1"/>
            <a:r>
              <a:rPr lang="de-DE" dirty="0" smtClean="0"/>
              <a:t>Three.js</a:t>
            </a:r>
          </a:p>
          <a:p>
            <a:pPr lvl="2"/>
            <a:r>
              <a:rPr lang="de-DE" dirty="0" smtClean="0"/>
              <a:t>JavaScript 3D-Bibliothek</a:t>
            </a:r>
          </a:p>
          <a:p>
            <a:pPr lvl="1"/>
            <a:r>
              <a:rPr lang="de-DE" dirty="0" smtClean="0"/>
              <a:t>Tween.js</a:t>
            </a:r>
          </a:p>
          <a:p>
            <a:pPr lvl="2"/>
            <a:r>
              <a:rPr lang="de-DE" dirty="0" smtClean="0"/>
              <a:t>JavaScript Bibliothek für Animationen</a:t>
            </a:r>
          </a:p>
          <a:p>
            <a:pPr lvl="1"/>
            <a:r>
              <a:rPr lang="de-DE" dirty="0" err="1" smtClean="0"/>
              <a:t>jQuery</a:t>
            </a:r>
            <a:endParaRPr lang="de-DE" dirty="0" smtClean="0"/>
          </a:p>
          <a:p>
            <a:pPr lvl="2"/>
            <a:r>
              <a:rPr lang="de-DE" dirty="0" smtClean="0"/>
              <a:t>JavaScript Bibliothek</a:t>
            </a:r>
          </a:p>
          <a:p>
            <a:pPr lvl="1"/>
            <a:r>
              <a:rPr lang="de-DE" dirty="0" smtClean="0"/>
              <a:t>Bootstrap</a:t>
            </a:r>
          </a:p>
          <a:p>
            <a:pPr lvl="2"/>
            <a:r>
              <a:rPr lang="de-DE" dirty="0" smtClean="0"/>
              <a:t>Front-end Framework</a:t>
            </a:r>
          </a:p>
          <a:p>
            <a:pPr lvl="1"/>
            <a:r>
              <a:rPr lang="de-DE" dirty="0" err="1" smtClean="0"/>
              <a:t>Orbitcontrols</a:t>
            </a:r>
            <a:endParaRPr lang="de-DE" dirty="0" smtClean="0"/>
          </a:p>
          <a:p>
            <a:pPr lvl="2"/>
            <a:r>
              <a:rPr lang="de-DE" dirty="0" smtClean="0"/>
              <a:t>Maussteuerung für Three.js</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6</a:t>
            </a:fld>
            <a:endParaRPr lang="de-DE"/>
          </a:p>
        </p:txBody>
      </p:sp>
    </p:spTree>
    <p:extLst>
      <p:ext uri="{BB962C8B-B14F-4D97-AF65-F5344CB8AC3E}">
        <p14:creationId xmlns:p14="http://schemas.microsoft.com/office/powerpoint/2010/main" val="344066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Wuerfel.js</a:t>
            </a:r>
          </a:p>
          <a:p>
            <a:pPr lvl="1"/>
            <a:r>
              <a:rPr lang="de-DE" dirty="0" smtClean="0"/>
              <a:t>Erstellt eine eigene Three.js-Scene für ein Würfelfenster</a:t>
            </a:r>
          </a:p>
          <a:p>
            <a:pPr lvl="1"/>
            <a:r>
              <a:rPr lang="de-DE" dirty="0" smtClean="0"/>
              <a:t>Enthält den Würfel mit entsprechender Würfeltextur, d.h. die Anzahl der Punkte von 1 bis 6</a:t>
            </a:r>
          </a:p>
          <a:p>
            <a:r>
              <a:rPr lang="de-DE" dirty="0" smtClean="0"/>
              <a:t>Menue.js</a:t>
            </a:r>
          </a:p>
          <a:p>
            <a:pPr lvl="1"/>
            <a:r>
              <a:rPr lang="de-DE" dirty="0" smtClean="0"/>
              <a:t>Erstellt ein </a:t>
            </a:r>
            <a:r>
              <a:rPr lang="de-DE" dirty="0" err="1" smtClean="0"/>
              <a:t>Overlay</a:t>
            </a:r>
            <a:r>
              <a:rPr lang="de-DE" dirty="0" smtClean="0"/>
              <a:t>, in welchem der Benutzer die Anzahl der Spieler, deren Name und Farbe festlegen kann</a:t>
            </a:r>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7</a:t>
            </a:fld>
            <a:endParaRPr lang="de-DE"/>
          </a:p>
        </p:txBody>
      </p:sp>
    </p:spTree>
    <p:extLst>
      <p:ext uri="{BB962C8B-B14F-4D97-AF65-F5344CB8AC3E}">
        <p14:creationId xmlns:p14="http://schemas.microsoft.com/office/powerpoint/2010/main" val="374824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Spielfeld.js</a:t>
            </a:r>
          </a:p>
          <a:p>
            <a:pPr lvl="1"/>
            <a:r>
              <a:rPr lang="de-DE" dirty="0" smtClean="0"/>
              <a:t>In der Datei Spielfeld.js wird das grundlegende Spielfeld initialisiert und aufgebaut</a:t>
            </a:r>
          </a:p>
          <a:p>
            <a:pPr lvl="1"/>
            <a:r>
              <a:rPr lang="de-DE" dirty="0" smtClean="0"/>
              <a:t>Beinhaltet sowohl die Initialisierung der Spielfelder. Dazu zählen die Hausfelder der Spielfiguren, die Gewinnfelder aller Farben und Spielfiguren aller Farben</a:t>
            </a:r>
          </a:p>
          <a:p>
            <a:pPr lvl="1"/>
            <a:r>
              <a:rPr lang="de-DE" dirty="0" smtClean="0"/>
              <a:t>Die ersten Animationen, wenn das Spiel gestartet wird, finden hier statt</a:t>
            </a:r>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8</a:t>
            </a:fld>
            <a:endParaRPr lang="de-DE"/>
          </a:p>
        </p:txBody>
      </p:sp>
    </p:spTree>
    <p:extLst>
      <p:ext uri="{BB962C8B-B14F-4D97-AF65-F5344CB8AC3E}">
        <p14:creationId xmlns:p14="http://schemas.microsoft.com/office/powerpoint/2010/main" val="3901023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080000"/>
          </a:xfrm>
        </p:spPr>
        <p:txBody>
          <a:bodyPr/>
          <a:lstStyle/>
          <a:p>
            <a:r>
              <a:rPr lang="de-DE" dirty="0" smtClean="0"/>
              <a:t>Beschreibung eingebundener Dateien</a:t>
            </a:r>
            <a:endParaRPr lang="de-DE" dirty="0"/>
          </a:p>
        </p:txBody>
      </p:sp>
      <p:sp>
        <p:nvSpPr>
          <p:cNvPr id="3" name="Inhaltsplatzhalter 2"/>
          <p:cNvSpPr>
            <a:spLocks noGrp="1"/>
          </p:cNvSpPr>
          <p:nvPr>
            <p:ph idx="1"/>
          </p:nvPr>
        </p:nvSpPr>
        <p:spPr>
          <a:xfrm>
            <a:off x="838200" y="1560737"/>
            <a:ext cx="10515600" cy="4680000"/>
          </a:xfrm>
        </p:spPr>
        <p:txBody>
          <a:bodyPr/>
          <a:lstStyle/>
          <a:p>
            <a:r>
              <a:rPr lang="de-DE" dirty="0" smtClean="0"/>
              <a:t>Steuerung.js</a:t>
            </a:r>
          </a:p>
          <a:p>
            <a:pPr lvl="1"/>
            <a:r>
              <a:rPr lang="de-DE" dirty="0" smtClean="0"/>
              <a:t>Enthält die Funktionen, welche den Spielablauf steuern. Dazu gehören</a:t>
            </a:r>
          </a:p>
          <a:p>
            <a:pPr lvl="2"/>
            <a:r>
              <a:rPr lang="de-DE" dirty="0" smtClean="0"/>
              <a:t>Der Spielerwechsel</a:t>
            </a:r>
          </a:p>
          <a:p>
            <a:pPr lvl="2"/>
            <a:r>
              <a:rPr lang="de-DE" dirty="0" smtClean="0"/>
              <a:t>Die Kameradrehung</a:t>
            </a:r>
          </a:p>
          <a:p>
            <a:pPr lvl="2"/>
            <a:r>
              <a:rPr lang="de-DE" dirty="0" smtClean="0"/>
              <a:t>Setz- und Würfelmechanismus (inklusive Rauswerfen und Ausweichen)</a:t>
            </a:r>
          </a:p>
          <a:p>
            <a:pPr lvl="2"/>
            <a:r>
              <a:rPr lang="de-DE" dirty="0" smtClean="0"/>
              <a:t>Maus-Events (</a:t>
            </a:r>
            <a:r>
              <a:rPr lang="de-DE" dirty="0" err="1" smtClean="0"/>
              <a:t>Hover</a:t>
            </a:r>
            <a:r>
              <a:rPr lang="de-DE" dirty="0" smtClean="0"/>
              <a:t>-Effekt und Klickbarkeit der Objekte)</a:t>
            </a:r>
          </a:p>
          <a:p>
            <a:pPr lvl="2"/>
            <a:endParaRPr lang="de-DE" dirty="0"/>
          </a:p>
        </p:txBody>
      </p:sp>
      <p:sp>
        <p:nvSpPr>
          <p:cNvPr id="4" name="Datumsplatzhalter 3"/>
          <p:cNvSpPr>
            <a:spLocks noGrp="1"/>
          </p:cNvSpPr>
          <p:nvPr>
            <p:ph type="dt" sz="half" idx="10"/>
          </p:nvPr>
        </p:nvSpPr>
        <p:spPr/>
        <p:txBody>
          <a:bodyPr/>
          <a:lstStyle/>
          <a:p>
            <a:fld id="{43EADD17-EDA7-4190-BE0A-00F3AB70E81E}" type="datetime1">
              <a:rPr lang="de-DE" smtClean="0"/>
              <a:t>29.09.2015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FB897D6-A655-4A42-8293-768E0BCEFFFB}" type="slidenum">
              <a:rPr lang="de-DE" smtClean="0"/>
              <a:t>9</a:t>
            </a:fld>
            <a:endParaRPr lang="de-DE"/>
          </a:p>
        </p:txBody>
      </p:sp>
    </p:spTree>
    <p:extLst>
      <p:ext uri="{BB962C8B-B14F-4D97-AF65-F5344CB8AC3E}">
        <p14:creationId xmlns:p14="http://schemas.microsoft.com/office/powerpoint/2010/main" val="265081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Breitbild</PresentationFormat>
  <Paragraphs>183</Paragraphs>
  <Slides>23</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Calibri Light</vt:lpstr>
      <vt:lpstr>Wingdings</vt:lpstr>
      <vt:lpstr>Office Theme</vt:lpstr>
      <vt:lpstr>Mensch ärgere Dich nicht</vt:lpstr>
      <vt:lpstr>Inhaltsverzeichnis</vt:lpstr>
      <vt:lpstr>Demo der Anwendung</vt:lpstr>
      <vt:lpstr>Funktionsweise</vt:lpstr>
      <vt:lpstr>Bekannte Fehler</vt:lpstr>
      <vt:lpstr>Beschreibung eingebundener Dateien</vt:lpstr>
      <vt:lpstr>Beschreibung eingebundener Dateien</vt:lpstr>
      <vt:lpstr>Beschreibung eingebundener Dateien</vt:lpstr>
      <vt:lpstr>Beschreibung eingebundener Dateien</vt:lpstr>
      <vt:lpstr>Allgemeine Funktionsweise</vt:lpstr>
      <vt:lpstr>Verwendete Datenstrukturen</vt:lpstr>
      <vt:lpstr>Verwendete Datenstrukturen</vt:lpstr>
      <vt:lpstr>Verwendete Datenstrukturen</vt:lpstr>
      <vt:lpstr>Vergleich Projektplanung/Realität</vt:lpstr>
      <vt:lpstr>Vergleich Projektplanung/Realität</vt:lpstr>
      <vt:lpstr>Zeitaufwand der Aufgaben</vt:lpstr>
      <vt:lpstr>Spielfeld</vt:lpstr>
      <vt:lpstr>Spielfeld</vt:lpstr>
      <vt:lpstr>Spielfeld</vt:lpstr>
      <vt:lpstr>Würfel</vt:lpstr>
      <vt:lpstr>Würfel</vt:lpstr>
      <vt:lpstr>Spielmenü</vt:lpstr>
      <vt:lpstr>Spielmenü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Mensch ärgere dich nicht</dc:title>
  <dc:creator>Benjamin Hildebrandt</dc:creator>
  <cp:lastModifiedBy>Benjamin Hildebrandt</cp:lastModifiedBy>
  <cp:revision>21</cp:revision>
  <dcterms:created xsi:type="dcterms:W3CDTF">2015-09-28T11:02:46Z</dcterms:created>
  <dcterms:modified xsi:type="dcterms:W3CDTF">2015-09-29T11:13:29Z</dcterms:modified>
</cp:coreProperties>
</file>