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7" r:id="rId7"/>
    <p:sldId id="268" r:id="rId8"/>
    <p:sldId id="277" r:id="rId9"/>
    <p:sldId id="276" r:id="rId10"/>
    <p:sldId id="275" r:id="rId11"/>
    <p:sldId id="274" r:id="rId12"/>
    <p:sldId id="273" r:id="rId13"/>
    <p:sldId id="266" r:id="rId14"/>
    <p:sldId id="281" r:id="rId15"/>
    <p:sldId id="280" r:id="rId16"/>
    <p:sldId id="279" r:id="rId17"/>
    <p:sldId id="278" r:id="rId18"/>
    <p:sldId id="282" r:id="rId19"/>
    <p:sldId id="285" r:id="rId20"/>
    <p:sldId id="284" r:id="rId21"/>
    <p:sldId id="286" r:id="rId22"/>
    <p:sldId id="289" r:id="rId23"/>
    <p:sldId id="291" r:id="rId24"/>
    <p:sldId id="290" r:id="rId25"/>
    <p:sldId id="288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DBBD-3E37-47F7-AA4D-19596E672C8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4E97F-FFF8-4877-AAD0-2685872F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nowledge_discovery" TargetMode="External"/><Relationship Id="rId2" Type="http://schemas.openxmlformats.org/officeDocument/2006/relationships/hyperlink" Target="http://en.wikipedia.org/wiki/Data_m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iscovery_(observation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4983712"/>
            <a:ext cx="4407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>
                <a:solidFill>
                  <a:schemeClr val="bg1"/>
                </a:solidFill>
              </a:rPr>
              <a:t>Bernease</a:t>
            </a:r>
            <a:r>
              <a:rPr lang="en-US" sz="3200" b="1" dirty="0" smtClean="0">
                <a:solidFill>
                  <a:schemeClr val="bg1"/>
                </a:solidFill>
              </a:rPr>
              <a:t> Herman</a:t>
            </a:r>
          </a:p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@</a:t>
            </a:r>
            <a:r>
              <a:rPr lang="en-US" sz="3200" b="1" dirty="0" err="1" smtClean="0">
                <a:solidFill>
                  <a:schemeClr val="bg1"/>
                </a:solidFill>
              </a:rPr>
              <a:t>bernease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github.com/</a:t>
            </a:r>
            <a:r>
              <a:rPr lang="en-US" sz="3200" b="1" dirty="0" err="1" smtClean="0">
                <a:solidFill>
                  <a:schemeClr val="bg1"/>
                </a:solidFill>
              </a:rPr>
              <a:t>bernease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" y="1371600"/>
            <a:ext cx="8130540" cy="737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2550" y="2266792"/>
            <a:ext cx="6438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solidFill>
                  <a:schemeClr val="bg1"/>
                </a:solidFill>
              </a:rPr>
              <a:t>Hacking Your Facebook Data</a:t>
            </a:r>
            <a:endParaRPr lang="en-US" sz="3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0"/>
            <a:ext cx="3496163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5" cy="4220163"/>
          </a:xfrm>
        </p:spPr>
      </p:pic>
    </p:spTree>
    <p:extLst>
      <p:ext uri="{BB962C8B-B14F-4D97-AF65-F5344CB8AC3E}">
        <p14:creationId xmlns:p14="http://schemas.microsoft.com/office/powerpoint/2010/main" val="37325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5" cy="4220163"/>
          </a:xfrm>
        </p:spPr>
      </p:pic>
    </p:spTree>
    <p:extLst>
      <p:ext uri="{BB962C8B-B14F-4D97-AF65-F5344CB8AC3E}">
        <p14:creationId xmlns:p14="http://schemas.microsoft.com/office/powerpoint/2010/main" val="19596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5" cy="4220163"/>
          </a:xfrm>
        </p:spPr>
      </p:pic>
    </p:spTree>
    <p:extLst>
      <p:ext uri="{BB962C8B-B14F-4D97-AF65-F5344CB8AC3E}">
        <p14:creationId xmlns:p14="http://schemas.microsoft.com/office/powerpoint/2010/main" val="28944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Classification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5" cy="4220163"/>
          </a:xfrm>
        </p:spPr>
      </p:pic>
    </p:spTree>
    <p:extLst>
      <p:ext uri="{BB962C8B-B14F-4D97-AF65-F5344CB8AC3E}">
        <p14:creationId xmlns:p14="http://schemas.microsoft.com/office/powerpoint/2010/main" val="10407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Classification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4" cy="4220162"/>
          </a:xfrm>
        </p:spPr>
      </p:pic>
    </p:spTree>
    <p:extLst>
      <p:ext uri="{BB962C8B-B14F-4D97-AF65-F5344CB8AC3E}">
        <p14:creationId xmlns:p14="http://schemas.microsoft.com/office/powerpoint/2010/main" val="21505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Classification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4" cy="4220163"/>
          </a:xfrm>
        </p:spPr>
      </p:pic>
    </p:spTree>
    <p:extLst>
      <p:ext uri="{BB962C8B-B14F-4D97-AF65-F5344CB8AC3E}">
        <p14:creationId xmlns:p14="http://schemas.microsoft.com/office/powerpoint/2010/main" val="27900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Classification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4" cy="4220163"/>
          </a:xfrm>
        </p:spPr>
      </p:pic>
    </p:spTree>
    <p:extLst>
      <p:ext uri="{BB962C8B-B14F-4D97-AF65-F5344CB8AC3E}">
        <p14:creationId xmlns:p14="http://schemas.microsoft.com/office/powerpoint/2010/main" val="41374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Classification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100"/>
            <a:ext cx="4944164" cy="4220162"/>
          </a:xfrm>
        </p:spPr>
      </p:pic>
    </p:spTree>
    <p:extLst>
      <p:ext uri="{BB962C8B-B14F-4D97-AF65-F5344CB8AC3E}">
        <p14:creationId xmlns:p14="http://schemas.microsoft.com/office/powerpoint/2010/main" val="26542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Collaborative Filtering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100"/>
            <a:ext cx="4944164" cy="4220162"/>
          </a:xfrm>
        </p:spPr>
      </p:pic>
    </p:spTree>
    <p:extLst>
      <p:ext uri="{BB962C8B-B14F-4D97-AF65-F5344CB8AC3E}">
        <p14:creationId xmlns:p14="http://schemas.microsoft.com/office/powerpoint/2010/main" val="35350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Collaborative Filtering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100"/>
            <a:ext cx="4944163" cy="4220162"/>
          </a:xfrm>
        </p:spPr>
      </p:pic>
    </p:spTree>
    <p:extLst>
      <p:ext uri="{BB962C8B-B14F-4D97-AF65-F5344CB8AC3E}">
        <p14:creationId xmlns:p14="http://schemas.microsoft.com/office/powerpoint/2010/main" val="800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What is Machine Learning?</a:t>
            </a:r>
            <a:endParaRPr lang="en-US" b="1" dirty="0">
              <a:solidFill>
                <a:srgbClr val="F15C2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Machine Learning vs. Data </a:t>
            </a:r>
            <a:r>
              <a:rPr lang="en-US" dirty="0" smtClean="0"/>
              <a:t>Mining</a:t>
            </a:r>
          </a:p>
          <a:p>
            <a:r>
              <a:rPr lang="en-US" sz="2400" dirty="0" smtClean="0"/>
              <a:t>Machine </a:t>
            </a:r>
            <a:r>
              <a:rPr lang="en-US" sz="2400" dirty="0"/>
              <a:t>learning focuses on prediction, based on </a:t>
            </a:r>
            <a:r>
              <a:rPr lang="en-US" sz="2400" i="1" dirty="0"/>
              <a:t>known</a:t>
            </a:r>
            <a:r>
              <a:rPr lang="en-US" sz="2400" dirty="0"/>
              <a:t> properties learned from the training data.</a:t>
            </a:r>
          </a:p>
          <a:p>
            <a:r>
              <a:rPr lang="en-US" sz="2400" dirty="0">
                <a:hlinkClick r:id="rId2" tooltip="Data mining"/>
              </a:rPr>
              <a:t>Data mining</a:t>
            </a:r>
            <a:r>
              <a:rPr lang="en-US" sz="2400" dirty="0"/>
              <a:t> (which is the analysis step of </a:t>
            </a:r>
            <a:r>
              <a:rPr lang="en-US" sz="2400" dirty="0">
                <a:hlinkClick r:id="rId3" tooltip="Knowledge discovery"/>
              </a:rPr>
              <a:t>Knowledge Discovery</a:t>
            </a:r>
            <a:r>
              <a:rPr lang="en-US" sz="2400" dirty="0"/>
              <a:t> in Databases) focuses on the </a:t>
            </a:r>
            <a:r>
              <a:rPr lang="en-US" sz="2400" dirty="0">
                <a:hlinkClick r:id="rId4" tooltip="Discovery (observation)"/>
              </a:rPr>
              <a:t>discovery</a:t>
            </a:r>
            <a:r>
              <a:rPr lang="en-US" sz="2400" dirty="0"/>
              <a:t> of (previously) </a:t>
            </a:r>
            <a:r>
              <a:rPr lang="en-US" sz="2400" i="1" dirty="0"/>
              <a:t>unknown</a:t>
            </a:r>
            <a:r>
              <a:rPr lang="en-US" sz="2400" dirty="0"/>
              <a:t> properties on the data</a:t>
            </a:r>
            <a:r>
              <a:rPr lang="en-US" sz="2400" dirty="0" smtClean="0"/>
              <a:t>.</a:t>
            </a:r>
          </a:p>
          <a:p>
            <a:pPr marL="0" indent="0" algn="r">
              <a:buNone/>
            </a:pPr>
            <a:r>
              <a:rPr lang="en-US" sz="2000" dirty="0" smtClean="0"/>
              <a:t>“Machine learning” Wikipedia, accessed April 1, 2013</a:t>
            </a:r>
          </a:p>
          <a:p>
            <a:pPr marL="0" indent="0">
              <a:buNone/>
            </a:pPr>
            <a:endParaRPr lang="en-US" sz="300" dirty="0" smtClean="0"/>
          </a:p>
          <a:p>
            <a:pPr marL="0" indent="0">
              <a:buNone/>
            </a:pPr>
            <a:r>
              <a:rPr lang="en-US" dirty="0" smtClean="0"/>
              <a:t>Machine Learning vs. Big Data</a:t>
            </a:r>
          </a:p>
          <a:p>
            <a:r>
              <a:rPr lang="en-US" sz="2400" dirty="0" smtClean="0"/>
              <a:t>Information architecture, parallel computing, different kind of clustering</a:t>
            </a:r>
          </a:p>
          <a:p>
            <a:r>
              <a:rPr lang="en-US" sz="2400" b="1" dirty="0" smtClean="0"/>
              <a:t>Myth:  </a:t>
            </a:r>
            <a:r>
              <a:rPr lang="en-US" sz="2400" dirty="0" smtClean="0"/>
              <a:t>“It’s not the size of the data, but the way you use it.”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Collaborative Filtering </a:t>
            </a:r>
            <a:r>
              <a:rPr lang="en-US" b="1" dirty="0" smtClean="0">
                <a:solidFill>
                  <a:srgbClr val="F15C21"/>
                </a:solidFill>
              </a:rPr>
              <a:t>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100"/>
            <a:ext cx="4944163" cy="4220162"/>
          </a:xfrm>
        </p:spPr>
      </p:pic>
    </p:spTree>
    <p:extLst>
      <p:ext uri="{BB962C8B-B14F-4D97-AF65-F5344CB8AC3E}">
        <p14:creationId xmlns:p14="http://schemas.microsoft.com/office/powerpoint/2010/main" val="3837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Getting Your Data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2003608"/>
            <a:ext cx="7481455" cy="3719146"/>
          </a:xfrm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https://developers.facebook.com/tools/explorer/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2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Getting Your Data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2003608"/>
            <a:ext cx="7481453" cy="3719146"/>
          </a:xfrm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https://developers.facebook.com/tools/explorer/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32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Getting Your Data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2003608"/>
            <a:ext cx="7481453" cy="3719146"/>
          </a:xfrm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https://developers.facebook.com/tools/explorer/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1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Getting Your Data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2003608"/>
            <a:ext cx="7481453" cy="3719146"/>
          </a:xfrm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https://developers.facebook.com/tools/explorer/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047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Getting Your Data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2003608"/>
            <a:ext cx="7481453" cy="3719145"/>
          </a:xfrm>
        </p:spPr>
      </p:pic>
    </p:spTree>
    <p:extLst>
      <p:ext uri="{BB962C8B-B14F-4D97-AF65-F5344CB8AC3E}">
        <p14:creationId xmlns:p14="http://schemas.microsoft.com/office/powerpoint/2010/main" val="13545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Books to Check Out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4098" name="Picture 2" descr="https://bigsnarf.files.wordpress.com/2012/04/programmingcollective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459"/>
            <a:ext cx="3886200" cy="509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verbrowser.com/image/oreilly-books/2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52459"/>
            <a:ext cx="3886482" cy="509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3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Defining the Problem</a:t>
            </a:r>
            <a:endParaRPr lang="en-US" b="1" dirty="0">
              <a:solidFill>
                <a:srgbClr val="F15C2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Feature set: </a:t>
            </a:r>
            <a:r>
              <a:rPr lang="en-US" sz="2800" dirty="0" smtClean="0"/>
              <a:t>known characteristics/facts about event/item, independent variables</a:t>
            </a:r>
          </a:p>
          <a:p>
            <a:r>
              <a:rPr lang="en-US" sz="2800" b="1" dirty="0" smtClean="0"/>
              <a:t>Label: </a:t>
            </a:r>
            <a:r>
              <a:rPr lang="en-US" sz="2800" dirty="0" smtClean="0"/>
              <a:t>description of event/item, dependent variable</a:t>
            </a:r>
          </a:p>
          <a:p>
            <a:endParaRPr lang="en-US" sz="2800" dirty="0"/>
          </a:p>
          <a:p>
            <a:r>
              <a:rPr lang="en-US" sz="2800" b="1" dirty="0" smtClean="0"/>
              <a:t>Supervised Learning:</a:t>
            </a:r>
            <a:r>
              <a:rPr lang="en-US" sz="2800" dirty="0" smtClean="0"/>
              <a:t> training set with labeled data</a:t>
            </a:r>
          </a:p>
          <a:p>
            <a:r>
              <a:rPr lang="en-US" sz="2800" b="1" dirty="0" smtClean="0"/>
              <a:t>Semi-supervised Learning: </a:t>
            </a:r>
            <a:r>
              <a:rPr lang="en-US" sz="2800" dirty="0" smtClean="0"/>
              <a:t>small amount of labeled data, mixture of supervised and unsupervised</a:t>
            </a:r>
          </a:p>
          <a:p>
            <a:r>
              <a:rPr lang="en-US" sz="2800" b="1" dirty="0" smtClean="0"/>
              <a:t>Unsupervised Learning: </a:t>
            </a:r>
            <a:r>
              <a:rPr lang="en-US" sz="2800" dirty="0" smtClean="0"/>
              <a:t>no labeled data, e.g. clustering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5" cy="4220164"/>
          </a:xfrm>
        </p:spPr>
      </p:pic>
    </p:spTree>
    <p:extLst>
      <p:ext uri="{BB962C8B-B14F-4D97-AF65-F5344CB8AC3E}">
        <p14:creationId xmlns:p14="http://schemas.microsoft.com/office/powerpoint/2010/main" val="16142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4" cy="4220164"/>
          </a:xfrm>
        </p:spPr>
      </p:pic>
    </p:spTree>
    <p:extLst>
      <p:ext uri="{BB962C8B-B14F-4D97-AF65-F5344CB8AC3E}">
        <p14:creationId xmlns:p14="http://schemas.microsoft.com/office/powerpoint/2010/main" val="13587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4" cy="4220164"/>
          </a:xfrm>
        </p:spPr>
      </p:pic>
    </p:spTree>
    <p:extLst>
      <p:ext uri="{BB962C8B-B14F-4D97-AF65-F5344CB8AC3E}">
        <p14:creationId xmlns:p14="http://schemas.microsoft.com/office/powerpoint/2010/main" val="10281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4" cy="4220164"/>
          </a:xfrm>
        </p:spPr>
      </p:pic>
    </p:spTree>
    <p:extLst>
      <p:ext uri="{BB962C8B-B14F-4D97-AF65-F5344CB8AC3E}">
        <p14:creationId xmlns:p14="http://schemas.microsoft.com/office/powerpoint/2010/main" val="21568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4" cy="4220164"/>
          </a:xfrm>
        </p:spPr>
      </p:pic>
    </p:spTree>
    <p:extLst>
      <p:ext uri="{BB962C8B-B14F-4D97-AF65-F5344CB8AC3E}">
        <p14:creationId xmlns:p14="http://schemas.microsoft.com/office/powerpoint/2010/main" val="1653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C21"/>
                </a:solidFill>
              </a:rPr>
              <a:t>Clustering Method</a:t>
            </a:r>
            <a:endParaRPr lang="en-US" b="1" dirty="0">
              <a:solidFill>
                <a:srgbClr val="F15C2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753099"/>
            <a:ext cx="4944165" cy="4220163"/>
          </a:xfrm>
        </p:spPr>
      </p:pic>
    </p:spTree>
    <p:extLst>
      <p:ext uri="{BB962C8B-B14F-4D97-AF65-F5344CB8AC3E}">
        <p14:creationId xmlns:p14="http://schemas.microsoft.com/office/powerpoint/2010/main" val="18073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153</Words>
  <Application>Microsoft Office PowerPoint</Application>
  <PresentationFormat>On-screen Show (4:3)</PresentationFormat>
  <Paragraphs>47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What is Machine Learning?</vt:lpstr>
      <vt:lpstr>Defining the Problem</vt:lpstr>
      <vt:lpstr>Clustering Method</vt:lpstr>
      <vt:lpstr>Clustering Method</vt:lpstr>
      <vt:lpstr>Clustering Method</vt:lpstr>
      <vt:lpstr>Clustering Method</vt:lpstr>
      <vt:lpstr>Clustering Method</vt:lpstr>
      <vt:lpstr>Clustering Method</vt:lpstr>
      <vt:lpstr>Clustering Method</vt:lpstr>
      <vt:lpstr>Clustering Method</vt:lpstr>
      <vt:lpstr>Clustering Method</vt:lpstr>
      <vt:lpstr>Classification Method</vt:lpstr>
      <vt:lpstr>Classification Method</vt:lpstr>
      <vt:lpstr>Classification Method</vt:lpstr>
      <vt:lpstr>Classification Method</vt:lpstr>
      <vt:lpstr>Classification Method</vt:lpstr>
      <vt:lpstr>Collaborative Filtering Method</vt:lpstr>
      <vt:lpstr>Collaborative Filtering Method</vt:lpstr>
      <vt:lpstr>Collaborative Filtering Method</vt:lpstr>
      <vt:lpstr>Getting Your Data</vt:lpstr>
      <vt:lpstr>Getting Your Data</vt:lpstr>
      <vt:lpstr>Getting Your Data</vt:lpstr>
      <vt:lpstr>Getting Your Data</vt:lpstr>
      <vt:lpstr>Getting Your Data</vt:lpstr>
      <vt:lpstr>Books to Check Out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Herman, Bernease</dc:creator>
  <cp:lastModifiedBy>Herman, Bernease</cp:lastModifiedBy>
  <cp:revision>18</cp:revision>
  <dcterms:created xsi:type="dcterms:W3CDTF">2013-04-01T13:29:49Z</dcterms:created>
  <dcterms:modified xsi:type="dcterms:W3CDTF">2013-04-02T22:10:17Z</dcterms:modified>
</cp:coreProperties>
</file>