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  <p:sldId id="258" r:id="rId7"/>
    <p:sldId id="265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37C99-EA22-4D88-BA39-9775F409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E1A70B-2016-49BE-8089-D98A69BBC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65CAC-E9E1-445E-978A-9D2D59F5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B3503-C9E8-489A-AC1A-5BDC7511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B44B45-DAEF-4D63-B94A-E16E8343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4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129DE-9D26-4E35-B280-04610E12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00E745-6572-48EB-86BE-48328DF6F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C7DED-A76E-4F3A-A399-01830C9E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E7319D-5243-402D-9BA0-C909221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12E30-293A-4A43-8A4B-F749F98A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79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E118E8C-20CE-44FE-B024-D09BB9DA0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A94DB-13E4-4573-B85D-321C94A4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0DE73-1A1D-4358-80CE-C2C14625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ABF14-6891-409F-8580-93C92ABC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6143B-5CAD-45B2-BE5E-8679019B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47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25BB9-F6F1-485B-93C7-76C42EC5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1A271-FAF2-4F98-AFEB-C7D2FE14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DFF612-943B-4815-B3A6-6CBBDAE8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684A6F-C806-44F9-8E77-35060FE9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6AB3C-74FC-4D39-9B4F-1A77ED13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3F5BF-D279-47CB-8CD3-FFC0E59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C0543A-3551-4B28-BDA8-DCEAEB5B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33639-CD93-4DCC-B20D-CA6E2ADF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B8989-CF28-43A5-969A-D1BE4899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05AC59-8EA5-4EED-AD4E-CFFFE40F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27E5E-B1F6-4CB6-8548-764E37B4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65AAA-0C14-496F-8EA6-0B66FCEAE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3F0825-DE15-476F-89C9-3032062D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A9019-3291-488D-A83C-48D6CB5E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A420E-2DCB-4AD1-AB48-6CF8598A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12B593-59D0-4CAC-88DF-EA92DBB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29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3C066-48A3-4EEF-BE2C-E330892A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A10013-3957-40D1-B5F5-8496C0BC3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D8474B-EC69-4C36-B57B-C28762BB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83FCD8-9A5A-4CF0-88A9-1744B54F7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0C5CE7-122A-450D-869F-565212666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78941A-8366-4279-85F3-9595F90F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0D97E5-B923-44A9-8281-2AE1D01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6F6C8D-50A8-4D4E-B0C5-57526E63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4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243CC-E4B2-4381-9190-6E40E665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C4E805-0C89-46DE-847D-0FAA4846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ED3C9C-6A73-4D4B-92A8-DB812F1C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600744-CB55-4A2C-9770-CC6156B6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079077-7449-4826-9BEB-1E39B193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274B76-DA74-4D7A-BCD0-AD67813B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017B1F-D557-460A-94CB-63AD6F32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2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DB757-7200-46E0-982F-7B702140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7475-F622-4FB5-BFA7-611B5BBB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D4123-3A80-4D02-A07F-2AAE4DD35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2CD936-09AA-4411-A465-BBB0D5B2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3C0C1-407F-497B-A2BE-389E5F9E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72DB8C-D892-4366-87E9-3D0F7BC2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3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4E7D9-5C47-4E6F-BFF3-E87B0E0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66E06-C683-461C-BBA7-916231792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B70EA3-872C-4AB0-8BCF-F63B2EBBD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51EE2-7A50-47CD-9420-B0A0884E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9F5633-E4E7-430F-B896-303DFCDC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2BF095-A99E-407D-B248-FC6F42F7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533028-F8C1-4442-82F4-E435D1E5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E5553F-337B-43F2-9D11-E56114157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31866-386B-4459-AB35-1EB5EFF7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06F16-A03E-425B-9B9C-C4F13CE73DFB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8595A-3800-4424-8586-90EDC4756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CB022-1FB6-4E99-B0ED-145CF5E0D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D75B-FE3A-4267-86CA-D8D910CE30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19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EC913-8892-4DFE-8B43-0FAD4C7F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Why chance-constraints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C042E7-18F7-4FAD-9561-0DD8D174B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566" y="4800221"/>
            <a:ext cx="10572862" cy="1458258"/>
          </a:xfrm>
        </p:spPr>
        <p:txBody>
          <a:bodyPr anchor="ctr">
            <a:normAutofit/>
          </a:bodyPr>
          <a:lstStyle/>
          <a:p>
            <a:r>
              <a:rPr lang="de-DE" dirty="0"/>
              <a:t>A European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 plan </a:t>
            </a:r>
            <a:r>
              <a:rPr lang="de-DE" dirty="0" err="1"/>
              <a:t>for</a:t>
            </a:r>
            <a:r>
              <a:rPr lang="de-DE" dirty="0"/>
              <a:t> a CO</a:t>
            </a:r>
            <a:r>
              <a:rPr lang="de-DE" sz="1100" dirty="0"/>
              <a:t>2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in 2050 </a:t>
            </a:r>
          </a:p>
          <a:p>
            <a:r>
              <a:rPr lang="de-DE" dirty="0"/>
              <a:t>– </a:t>
            </a:r>
            <a:r>
              <a:rPr lang="de-DE" dirty="0" err="1"/>
              <a:t>Quantifying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renewables</a:t>
            </a:r>
            <a:r>
              <a:rPr lang="de-DE" dirty="0"/>
              <a:t> in extreme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events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7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56B4C5-8220-4788-A455-A274D40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Storyline Main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2A874-1993-424D-A2D4-F2175E298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742"/>
            <a:ext cx="11968061" cy="539852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Energy systems in EU with a high </a:t>
            </a:r>
            <a:r>
              <a:rPr lang="de-DE" sz="2000" dirty="0" err="1"/>
              <a:t>share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renewables</a:t>
            </a:r>
            <a:r>
              <a:rPr lang="de-DE" sz="2000" dirty="0"/>
              <a:t> to </a:t>
            </a:r>
            <a:r>
              <a:rPr lang="de-DE" sz="2000" dirty="0" err="1"/>
              <a:t>meet</a:t>
            </a:r>
            <a:r>
              <a:rPr lang="de-DE" sz="2000" dirty="0"/>
              <a:t> </a:t>
            </a:r>
            <a:r>
              <a:rPr lang="de-DE" sz="2000" dirty="0" err="1"/>
              <a:t>emission</a:t>
            </a:r>
            <a:r>
              <a:rPr lang="de-DE" sz="2000" dirty="0"/>
              <a:t> </a:t>
            </a:r>
            <a:r>
              <a:rPr lang="de-DE" sz="2000" dirty="0" err="1"/>
              <a:t>targets</a:t>
            </a:r>
            <a:endParaRPr lang="de-DE" sz="2000" dirty="0"/>
          </a:p>
          <a:p>
            <a:r>
              <a:rPr lang="de-DE" sz="2000" dirty="0"/>
              <a:t>Extreme </a:t>
            </a:r>
            <a:r>
              <a:rPr lang="de-DE" sz="2000" dirty="0" err="1"/>
              <a:t>weather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rising</a:t>
            </a:r>
            <a:r>
              <a:rPr lang="de-DE" sz="2000" dirty="0"/>
              <a:t> a </a:t>
            </a:r>
            <a:r>
              <a:rPr lang="de-DE" sz="2000" dirty="0" err="1"/>
              <a:t>challenge</a:t>
            </a:r>
            <a:r>
              <a:rPr lang="de-DE" sz="2000" dirty="0"/>
              <a:t> to a </a:t>
            </a:r>
            <a:r>
              <a:rPr lang="de-DE" sz="2000" dirty="0" err="1"/>
              <a:t>renewable</a:t>
            </a:r>
            <a:r>
              <a:rPr lang="de-DE" sz="2000" dirty="0"/>
              <a:t> </a:t>
            </a:r>
            <a:r>
              <a:rPr lang="de-DE" sz="2000" dirty="0" err="1"/>
              <a:t>weather</a:t>
            </a:r>
            <a:r>
              <a:rPr lang="de-DE" sz="2000" dirty="0"/>
              <a:t> 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supply</a:t>
            </a:r>
            <a:r>
              <a:rPr lang="de-DE" sz="2000" dirty="0"/>
              <a:t> </a:t>
            </a:r>
          </a:p>
          <a:p>
            <a:r>
              <a:rPr lang="de-DE" sz="2000" dirty="0"/>
              <a:t>At </a:t>
            </a:r>
            <a:r>
              <a:rPr lang="de-DE" sz="2000" dirty="0" err="1"/>
              <a:t>the</a:t>
            </a:r>
            <a:r>
              <a:rPr lang="de-DE" sz="2000" dirty="0"/>
              <a:t> same time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standards</a:t>
            </a:r>
            <a:r>
              <a:rPr lang="de-DE" sz="2000" dirty="0"/>
              <a:t> have to hold</a:t>
            </a:r>
          </a:p>
          <a:p>
            <a:r>
              <a:rPr lang="de-DE" sz="2000" dirty="0"/>
              <a:t>So there </a:t>
            </a:r>
            <a:r>
              <a:rPr lang="de-DE" sz="2000" dirty="0" err="1"/>
              <a:t>is</a:t>
            </a:r>
            <a:r>
              <a:rPr lang="de-DE" sz="2000" dirty="0"/>
              <a:t> a </a:t>
            </a:r>
            <a:r>
              <a:rPr lang="de-DE" sz="2000" dirty="0" err="1"/>
              <a:t>multiobjective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a </a:t>
            </a:r>
            <a:r>
              <a:rPr lang="de-DE" sz="2000" dirty="0" err="1"/>
              <a:t>renewable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to </a:t>
            </a:r>
            <a:r>
              <a:rPr lang="de-DE" sz="2000" dirty="0" err="1"/>
              <a:t>meet</a:t>
            </a:r>
            <a:r>
              <a:rPr lang="de-DE" sz="2000" dirty="0"/>
              <a:t> </a:t>
            </a:r>
            <a:r>
              <a:rPr lang="de-DE" sz="2000" dirty="0" err="1"/>
              <a:t>emission</a:t>
            </a:r>
            <a:r>
              <a:rPr lang="de-DE" sz="2000" dirty="0"/>
              <a:t> </a:t>
            </a:r>
            <a:r>
              <a:rPr lang="de-DE" sz="2000" dirty="0" err="1"/>
              <a:t>targets</a:t>
            </a:r>
            <a:r>
              <a:rPr lang="de-DE" sz="2000" dirty="0"/>
              <a:t>, at </a:t>
            </a:r>
            <a:r>
              <a:rPr lang="de-DE" sz="2000" dirty="0" err="1"/>
              <a:t>low</a:t>
            </a:r>
            <a:r>
              <a:rPr lang="de-DE" sz="2000" dirty="0"/>
              <a:t> </a:t>
            </a:r>
            <a:r>
              <a:rPr lang="de-DE" sz="2000" dirty="0" err="1"/>
              <a:t>cost</a:t>
            </a:r>
            <a:r>
              <a:rPr lang="de-DE" sz="2000" dirty="0"/>
              <a:t>, with high </a:t>
            </a:r>
            <a:r>
              <a:rPr lang="de-DE" sz="2000" dirty="0" err="1"/>
              <a:t>reliability</a:t>
            </a:r>
            <a:r>
              <a:rPr lang="de-DE" sz="2000" dirty="0"/>
              <a:t> – </a:t>
            </a:r>
            <a:r>
              <a:rPr lang="de-DE" sz="2000" dirty="0" err="1"/>
              <a:t>Economic</a:t>
            </a:r>
            <a:r>
              <a:rPr lang="de-DE" sz="2000" dirty="0"/>
              <a:t> </a:t>
            </a:r>
            <a:r>
              <a:rPr lang="de-DE" sz="2000" dirty="0" err="1"/>
              <a:t>triangle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What </a:t>
            </a:r>
            <a:r>
              <a:rPr lang="de-DE" sz="2000" u="sng" dirty="0" err="1"/>
              <a:t>we</a:t>
            </a:r>
            <a:r>
              <a:rPr lang="de-DE" sz="2000" u="sng" dirty="0"/>
              <a:t> already have:</a:t>
            </a:r>
          </a:p>
          <a:p>
            <a:r>
              <a:rPr lang="de-DE" sz="2000" dirty="0"/>
              <a:t>EU </a:t>
            </a:r>
            <a:r>
              <a:rPr lang="de-DE" sz="2000" dirty="0" err="1"/>
              <a:t>simplified</a:t>
            </a:r>
            <a:r>
              <a:rPr lang="de-DE" sz="2000" dirty="0"/>
              <a:t> </a:t>
            </a:r>
            <a:r>
              <a:rPr lang="de-DE" sz="2000" dirty="0" err="1"/>
              <a:t>unit</a:t>
            </a:r>
            <a:r>
              <a:rPr lang="de-DE" sz="2000" dirty="0"/>
              <a:t> </a:t>
            </a:r>
            <a:r>
              <a:rPr lang="de-DE" sz="2000" dirty="0" err="1"/>
              <a:t>commitment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with NTC </a:t>
            </a:r>
            <a:r>
              <a:rPr lang="de-DE" sz="2000" dirty="0" err="1"/>
              <a:t>between</a:t>
            </a:r>
            <a:r>
              <a:rPr lang="de-DE" sz="2000" dirty="0"/>
              <a:t> countries</a:t>
            </a:r>
          </a:p>
          <a:p>
            <a:r>
              <a:rPr lang="de-DE" sz="2000" dirty="0" err="1"/>
              <a:t>Synethtic</a:t>
            </a:r>
            <a:r>
              <a:rPr lang="de-DE" sz="2000" dirty="0"/>
              <a:t> </a:t>
            </a:r>
            <a:r>
              <a:rPr lang="de-DE" sz="2000" dirty="0" err="1"/>
              <a:t>demand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countries </a:t>
            </a:r>
            <a:r>
              <a:rPr lang="de-DE" sz="2000" dirty="0" err="1"/>
              <a:t>for</a:t>
            </a:r>
            <a:r>
              <a:rPr lang="de-DE" sz="2000" dirty="0"/>
              <a:t> 2020 -2050</a:t>
            </a:r>
          </a:p>
          <a:p>
            <a:r>
              <a:rPr lang="de-DE" sz="2000" dirty="0" err="1"/>
              <a:t>Representative</a:t>
            </a:r>
            <a:r>
              <a:rPr lang="de-DE" sz="2000" dirty="0"/>
              <a:t> </a:t>
            </a:r>
            <a:r>
              <a:rPr lang="de-DE" sz="2000" dirty="0" err="1"/>
              <a:t>weather</a:t>
            </a:r>
            <a:r>
              <a:rPr lang="de-DE" sz="2000" dirty="0"/>
              <a:t> </a:t>
            </a:r>
            <a:r>
              <a:rPr lang="de-DE" sz="2000" dirty="0" err="1"/>
              <a:t>years</a:t>
            </a:r>
            <a:r>
              <a:rPr lang="de-DE" sz="2000" dirty="0"/>
              <a:t> – </a:t>
            </a:r>
            <a:r>
              <a:rPr lang="de-DE" sz="2000" dirty="0" err="1"/>
              <a:t>availability</a:t>
            </a:r>
            <a:r>
              <a:rPr lang="de-DE" sz="2000" dirty="0"/>
              <a:t> </a:t>
            </a:r>
            <a:r>
              <a:rPr lang="de-DE" sz="2000" dirty="0" err="1"/>
              <a:t>factors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What </a:t>
            </a:r>
            <a:r>
              <a:rPr lang="de-DE" sz="2000" u="sng" dirty="0" err="1"/>
              <a:t>we</a:t>
            </a:r>
            <a:r>
              <a:rPr lang="de-DE" sz="2000" u="sng" dirty="0"/>
              <a:t> </a:t>
            </a:r>
            <a:r>
              <a:rPr lang="de-DE" sz="2000" u="sng" dirty="0" err="1"/>
              <a:t>can</a:t>
            </a:r>
            <a:r>
              <a:rPr lang="de-DE" sz="2000" u="sng" dirty="0"/>
              <a:t> already do:</a:t>
            </a:r>
          </a:p>
          <a:p>
            <a:r>
              <a:rPr lang="de-DE" sz="2000" dirty="0" err="1"/>
              <a:t>Construct</a:t>
            </a:r>
            <a:r>
              <a:rPr lang="de-DE" sz="2000" dirty="0"/>
              <a:t> extreme </a:t>
            </a:r>
            <a:r>
              <a:rPr lang="de-DE" sz="2000" dirty="0" err="1"/>
              <a:t>weather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r>
              <a:rPr lang="de-DE" sz="2000" dirty="0"/>
              <a:t> and </a:t>
            </a:r>
            <a:r>
              <a:rPr lang="de-DE" sz="2000" dirty="0" err="1"/>
              <a:t>investigate</a:t>
            </a:r>
            <a:r>
              <a:rPr lang="de-DE" sz="2000" dirty="0"/>
              <a:t> </a:t>
            </a:r>
            <a:r>
              <a:rPr lang="de-DE" sz="2000" dirty="0" err="1"/>
              <a:t>effects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0" indent="0">
              <a:buNone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8727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F49C4C-0FF2-470E-9179-18C26C88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Storyline Main Idea - Extension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3281B-D9CC-4A6F-AA9A-2304A340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0741"/>
            <a:ext cx="12192000" cy="526725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</a:t>
            </a:r>
            <a:r>
              <a:rPr lang="en-US" sz="2000" b="0" i="0" dirty="0">
                <a:effectLst/>
              </a:rPr>
              <a:t>lanned future capacity based on one representative weather year is not sufficient for the reliable operation of the system for different weather years and extreme weather conditions</a:t>
            </a:r>
          </a:p>
          <a:p>
            <a:r>
              <a:rPr lang="en-US" sz="2000" b="0" i="0" dirty="0">
                <a:effectLst/>
              </a:rPr>
              <a:t>We can investigate what is needed in terms of capacity investments to ensure with a certain probability that under extreme weather events predefined goals hold (EENS, LOLH, CO2, Costs)</a:t>
            </a:r>
          </a:p>
          <a:p>
            <a:r>
              <a:rPr lang="en-US" sz="2000" dirty="0"/>
              <a:t>Additionally, we can implement national expansion goals and force the model to fulfill them to a certain probability</a:t>
            </a:r>
            <a:endParaRPr lang="en-US" sz="2000" b="0" i="0" dirty="0">
              <a:effectLst/>
            </a:endParaRPr>
          </a:p>
          <a:p>
            <a:r>
              <a:rPr lang="en-US" sz="2000" dirty="0"/>
              <a:t>Furthermore, we look at how much, the used weather depending capacity factors, outages, or faults can occur until a critical system level is reached</a:t>
            </a:r>
            <a:endParaRPr lang="en-US" sz="2000" b="0" i="0" dirty="0">
              <a:effectLst/>
            </a:endParaRP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6186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721DED-DEF5-49AD-8885-09522DC9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Optimization with chance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62EC10-4D18-4E5F-9174-FEA1A968E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22744"/>
                <a:ext cx="12191999" cy="523525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000" u="sng" dirty="0"/>
                  <a:t>General Problem:</a:t>
                </a:r>
              </a:p>
              <a:p>
                <a:pPr marL="0" indent="0">
                  <a:buNone/>
                </a:pPr>
                <a:r>
                  <a:rPr lang="de-DE" sz="2000" dirty="0"/>
                  <a:t>min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000" b="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</m:oMath>
                </a14:m>
                <a:r>
                  <a:rPr lang="de-DE" sz="2000" dirty="0"/>
                  <a:t> 		- </a:t>
                </a:r>
                <a:r>
                  <a:rPr lang="de-DE" sz="2000" dirty="0" err="1"/>
                  <a:t>objective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function</a:t>
                </a:r>
                <a:r>
                  <a:rPr lang="de-DE" sz="2000" dirty="0"/>
                  <a:t> with </a:t>
                </a:r>
                <a:r>
                  <a:rPr lang="de-DE" sz="2000" dirty="0" err="1"/>
                  <a:t>decision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vector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representing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uncertainty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vector</a:t>
                </a:r>
                <a:endParaRPr lang="de-DE" sz="2000" dirty="0"/>
              </a:p>
              <a:p>
                <a:pPr marL="0" indent="0">
                  <a:buNone/>
                </a:pPr>
                <a:r>
                  <a:rPr lang="de-DE" sz="2000" dirty="0"/>
                  <a:t>s.t. 1 )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de-DE" sz="2000" b="0" dirty="0"/>
                  <a:t>	</a:t>
                </a:r>
              </a:p>
              <a:p>
                <a:pPr marL="0" indent="0">
                  <a:buNone/>
                </a:pPr>
                <a:r>
                  <a:rPr lang="de-DE" sz="2000" b="0" dirty="0"/>
                  <a:t>       2)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000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000" b="0" dirty="0"/>
              </a:p>
              <a:p>
                <a:pPr marL="0" indent="0">
                  <a:buNone/>
                </a:pPr>
                <a:r>
                  <a:rPr lang="de-DE" sz="2000" dirty="0" err="1"/>
                  <a:t>Under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chance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constraint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formulation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inequality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constrain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formulated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</a:t>
                </a:r>
                <a:r>
                  <a:rPr lang="de-DE" sz="2000" dirty="0"/>
                  <a:t>:</a:t>
                </a:r>
              </a:p>
              <a:p>
                <a:pPr marL="0" indent="0">
                  <a:buNone/>
                </a:pPr>
                <a:r>
                  <a:rPr lang="de-DE" sz="20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de-DE" sz="2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</a:rPr>
                              <m:t>ξ</m:t>
                            </m:r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∈[0,1]</m:t>
                    </m:r>
                  </m:oMath>
                </a14:m>
                <a:r>
                  <a:rPr lang="de-DE" sz="2000" b="0" dirty="0"/>
                  <a:t> 		-</a:t>
                </a:r>
                <a:r>
                  <a:rPr lang="de-D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000" b="0" dirty="0"/>
                  <a:t> </a:t>
                </a:r>
                <a:r>
                  <a:rPr lang="de-DE" sz="2000" b="0" dirty="0" err="1"/>
                  <a:t>is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the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probability</a:t>
                </a:r>
                <a:r>
                  <a:rPr lang="de-DE" sz="2000" b="0" dirty="0"/>
                  <a:t> </a:t>
                </a:r>
                <a:r>
                  <a:rPr lang="de-DE" sz="2000" b="0" dirty="0" err="1"/>
                  <a:t>level</a:t>
                </a:r>
                <a:endParaRPr lang="de-DE" sz="2000" b="0" dirty="0"/>
              </a:p>
              <a:p>
                <a:pPr marL="0" indent="0">
                  <a:buNone/>
                </a:pPr>
                <a:r>
                  <a:rPr lang="de-DE" sz="2000" dirty="0"/>
                  <a:t>An </a:t>
                </a:r>
                <a:r>
                  <a:rPr lang="de-DE" sz="2000" dirty="0" err="1"/>
                  <a:t>output</a:t>
                </a:r>
                <a:r>
                  <a:rPr lang="de-DE" sz="2000" dirty="0"/>
                  <a:t> variable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de-DE" sz="2000" dirty="0"/>
                  <a:t>), that </a:t>
                </a:r>
                <a:r>
                  <a:rPr lang="de-DE" sz="2000" dirty="0" err="1"/>
                  <a:t>belongs</a:t>
                </a:r>
                <a:r>
                  <a:rPr lang="de-DE" sz="2000" dirty="0"/>
                  <a:t> to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then </a:t>
                </a:r>
                <a:r>
                  <a:rPr lang="de-DE" sz="2000" dirty="0" err="1"/>
                  <a:t>typically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restriced</a:t>
                </a:r>
                <a:r>
                  <a:rPr lang="de-DE" sz="2000" dirty="0"/>
                  <a:t> to:</a:t>
                </a:r>
              </a:p>
              <a:p>
                <a:pPr marL="0" indent="0">
                  <a:buNone/>
                </a:pPr>
                <a:r>
                  <a:rPr lang="de-DE" sz="2000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b="0" i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e-DE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b="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de-DE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de-DE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sSub>
                          <m:sSubPr>
                            <m:ctrlPr>
                              <a:rPr lang="de-DE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u="sng" dirty="0"/>
                  <a:t>Benefits </a:t>
                </a:r>
                <a:r>
                  <a:rPr lang="de-DE" sz="2000" u="sng" dirty="0" err="1"/>
                  <a:t>of</a:t>
                </a:r>
                <a:r>
                  <a:rPr lang="de-DE" sz="2000" u="sng" dirty="0"/>
                  <a:t> Chance-</a:t>
                </a:r>
                <a:r>
                  <a:rPr lang="de-DE" sz="2000" u="sng" dirty="0" err="1"/>
                  <a:t>constraints</a:t>
                </a:r>
                <a:r>
                  <a:rPr lang="de-DE" sz="2000" u="sng" dirty="0"/>
                  <a:t>:</a:t>
                </a:r>
              </a:p>
              <a:p>
                <a:r>
                  <a:rPr lang="de-DE" sz="2000" dirty="0"/>
                  <a:t>Chance </a:t>
                </a:r>
                <a:r>
                  <a:rPr lang="de-DE" sz="2000" dirty="0" err="1"/>
                  <a:t>constraints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are</a:t>
                </a:r>
                <a:r>
                  <a:rPr lang="de-DE" sz="2000" dirty="0"/>
                  <a:t> </a:t>
                </a:r>
                <a:r>
                  <a:rPr lang="en-US" sz="2000" b="0" i="0" u="none" strike="noStrike" baseline="0" dirty="0"/>
                  <a:t>useful when taking into account the trade-off between two or more objectives</a:t>
                </a:r>
                <a:r>
                  <a:rPr lang="de-DE" sz="2000" dirty="0"/>
                  <a:t> e.g.</a:t>
                </a:r>
              </a:p>
              <a:p>
                <a:r>
                  <a:rPr lang="de-DE" sz="2000" dirty="0"/>
                  <a:t>CC </a:t>
                </a:r>
                <a:r>
                  <a:rPr lang="de-DE" sz="2000" dirty="0" err="1"/>
                  <a:t>fo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loss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load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probability</a:t>
                </a:r>
                <a:r>
                  <a:rPr lang="de-DE" sz="2000" dirty="0"/>
                  <a:t>, EENS </a:t>
                </a:r>
                <a:r>
                  <a:rPr lang="de-DE" sz="2000" dirty="0" err="1"/>
                  <a:t>or</a:t>
                </a:r>
                <a:r>
                  <a:rPr lang="de-DE" sz="2000" dirty="0"/>
                  <a:t> FOR</a:t>
                </a:r>
              </a:p>
              <a:p>
                <a:r>
                  <a:rPr lang="de-DE" sz="2000" dirty="0"/>
                  <a:t>CC </a:t>
                </a:r>
                <a:r>
                  <a:rPr lang="de-DE" sz="2000" dirty="0" err="1"/>
                  <a:t>for</a:t>
                </a:r>
                <a:r>
                  <a:rPr lang="de-DE" sz="2000" dirty="0"/>
                  <a:t> Emission </a:t>
                </a:r>
                <a:r>
                  <a:rPr lang="de-DE" sz="2000" dirty="0" err="1"/>
                  <a:t>targets</a:t>
                </a:r>
                <a:endParaRPr lang="de-DE" sz="2000" dirty="0"/>
              </a:p>
              <a:p>
                <a:r>
                  <a:rPr lang="de-DE" sz="2000" dirty="0"/>
                  <a:t>NTC </a:t>
                </a:r>
                <a:r>
                  <a:rPr lang="de-DE" sz="2000" dirty="0" err="1"/>
                  <a:t>congestion</a:t>
                </a:r>
                <a:endParaRPr lang="de-DE" sz="2000" dirty="0"/>
              </a:p>
              <a:p>
                <a:r>
                  <a:rPr lang="de-DE" sz="2000" dirty="0" err="1"/>
                  <a:t>Capacity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factor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assignment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for</a:t>
                </a:r>
                <a:r>
                  <a:rPr lang="de-DE" sz="2000" dirty="0"/>
                  <a:t> </a:t>
                </a:r>
                <a:r>
                  <a:rPr lang="de-DE" sz="2000" dirty="0" err="1"/>
                  <a:t>renewables</a:t>
                </a:r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562EC10-4D18-4E5F-9174-FEA1A968E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22744"/>
                <a:ext cx="12191999" cy="5235255"/>
              </a:xfrm>
              <a:blipFill>
                <a:blip r:embed="rId2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61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2CCD6E-9ADD-4D46-8C05-26965B25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Determining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reliability</a:t>
            </a:r>
            <a:r>
              <a:rPr lang="de-DE" sz="4000" dirty="0">
                <a:solidFill>
                  <a:srgbClr val="FFFFFF"/>
                </a:solidFill>
              </a:rPr>
              <a:t> &amp; </a:t>
            </a:r>
            <a:r>
              <a:rPr lang="de-DE" sz="4000" dirty="0" err="1">
                <a:solidFill>
                  <a:srgbClr val="FFFFFF"/>
                </a:solidFill>
              </a:rPr>
              <a:t>influencing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factors</a:t>
            </a:r>
            <a:endParaRPr lang="de-DE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81F51F-C2A4-4899-8A4C-33BF34E81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" y="2149143"/>
                <a:ext cx="11267553" cy="4339072"/>
              </a:xfrm>
            </p:spPr>
            <p:txBody>
              <a:bodyPr anchor="ctr">
                <a:normAutofit lnSpcReduction="10000"/>
              </a:bodyPr>
              <a:lstStyle/>
              <a:p>
                <a:endParaRPr lang="de-DE" sz="2000" dirty="0"/>
              </a:p>
              <a:p>
                <a:pPr marL="0" indent="0">
                  <a:buNone/>
                </a:pPr>
                <a:r>
                  <a:rPr lang="de-DE" sz="2000" u="sng" dirty="0" err="1"/>
                  <a:t>Reliability</a:t>
                </a:r>
                <a:r>
                  <a:rPr lang="de-DE" sz="2000" u="sng" dirty="0"/>
                  <a:t> </a:t>
                </a:r>
                <a:r>
                  <a:rPr lang="de-DE" sz="2000" u="sng" dirty="0" err="1"/>
                  <a:t>of</a:t>
                </a:r>
                <a:r>
                  <a:rPr lang="de-DE" sz="2000" u="sng" dirty="0"/>
                  <a:t> </a:t>
                </a:r>
                <a:r>
                  <a:rPr lang="de-DE" sz="2000" u="sng" dirty="0" err="1"/>
                  <a:t>future</a:t>
                </a:r>
                <a:r>
                  <a:rPr lang="de-DE" sz="2000" u="sng" dirty="0"/>
                  <a:t> </a:t>
                </a:r>
                <a:r>
                  <a:rPr lang="de-DE" sz="2000" u="sng" dirty="0" err="1"/>
                  <a:t>energy</a:t>
                </a:r>
                <a:r>
                  <a:rPr lang="de-DE" sz="2000" u="sng" dirty="0"/>
                  <a:t> </a:t>
                </a:r>
                <a:r>
                  <a:rPr lang="de-DE" sz="2000" u="sng" dirty="0" err="1"/>
                  <a:t>system</a:t>
                </a:r>
                <a:endParaRPr lang="de-DE" sz="2000" u="sng" dirty="0"/>
              </a:p>
              <a:p>
                <a:r>
                  <a:rPr lang="de-DE" sz="2000" dirty="0"/>
                  <a:t>EENS – </a:t>
                </a:r>
                <a:r>
                  <a:rPr lang="de-DE" sz="2000" dirty="0" err="1"/>
                  <a:t>Ensure</a:t>
                </a:r>
                <a:r>
                  <a:rPr lang="de-DE" sz="2000" dirty="0"/>
                  <a:t>, that in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overall</a:t>
                </a:r>
                <a:r>
                  <a:rPr lang="de-DE" sz="2000" dirty="0"/>
                  <a:t> EU </a:t>
                </a:r>
                <a:r>
                  <a:rPr lang="de-DE" sz="2000" dirty="0" err="1"/>
                  <a:t>capacity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expansion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below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certain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2000" dirty="0"/>
              </a:p>
              <a:p>
                <a:r>
                  <a:rPr lang="de-DE" sz="2000" dirty="0"/>
                  <a:t>LOLH – </a:t>
                </a:r>
                <a:r>
                  <a:rPr lang="de-DE" sz="2000" dirty="0" err="1"/>
                  <a:t>Ensure</a:t>
                </a:r>
                <a:r>
                  <a:rPr lang="de-DE" sz="2000" dirty="0"/>
                  <a:t>, that in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overall</a:t>
                </a:r>
                <a:r>
                  <a:rPr lang="de-DE" sz="2000" dirty="0"/>
                  <a:t> EU </a:t>
                </a:r>
                <a:r>
                  <a:rPr lang="de-DE" sz="2000" dirty="0" err="1"/>
                  <a:t>capacity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expansion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below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certain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2000" dirty="0"/>
              </a:p>
              <a:p>
                <a:r>
                  <a:rPr lang="de-DE" sz="2000" dirty="0"/>
                  <a:t>LOLP – </a:t>
                </a:r>
                <a:r>
                  <a:rPr lang="de-DE" sz="2000" dirty="0" err="1"/>
                  <a:t>Ensure</a:t>
                </a:r>
                <a:r>
                  <a:rPr lang="de-DE" sz="2000" dirty="0"/>
                  <a:t>, that in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overall</a:t>
                </a:r>
                <a:r>
                  <a:rPr lang="de-DE" sz="2000" dirty="0"/>
                  <a:t> EU </a:t>
                </a:r>
                <a:r>
                  <a:rPr lang="de-DE" sz="2000" dirty="0" err="1"/>
                  <a:t>capacity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expansion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model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below</a:t>
                </a:r>
                <a:r>
                  <a:rPr lang="de-DE" sz="2000" dirty="0"/>
                  <a:t> a </a:t>
                </a:r>
                <a:r>
                  <a:rPr lang="de-DE" sz="2000" dirty="0" err="1"/>
                  <a:t>certain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value</a:t>
                </a:r>
                <a:r>
                  <a:rPr lang="de-DE" sz="2000" dirty="0"/>
                  <a:t> </a:t>
                </a:r>
                <a14:m>
                  <m:oMath xmlns:m="http://schemas.openxmlformats.org/officeDocument/2006/math">
                    <m:r>
                      <a:rPr lang="de-DE" sz="2000" b="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de-DE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r>
                  <a:rPr lang="de-DE" sz="2000" u="sng" dirty="0" err="1"/>
                  <a:t>Uncertain</a:t>
                </a:r>
                <a:r>
                  <a:rPr lang="de-DE" sz="2000" u="sng" dirty="0"/>
                  <a:t> and </a:t>
                </a:r>
                <a:r>
                  <a:rPr lang="de-DE" sz="2000" u="sng" dirty="0" err="1"/>
                  <a:t>influencing</a:t>
                </a:r>
                <a:r>
                  <a:rPr lang="de-DE" sz="2000" u="sng" dirty="0"/>
                  <a:t> </a:t>
                </a:r>
                <a:r>
                  <a:rPr lang="de-DE" sz="2000" u="sng" dirty="0" err="1"/>
                  <a:t>factors</a:t>
                </a:r>
                <a:endParaRPr lang="de-DE" sz="2000" u="sng" dirty="0"/>
              </a:p>
              <a:p>
                <a:r>
                  <a:rPr lang="de-DE" sz="2000" dirty="0"/>
                  <a:t>Volatil </a:t>
                </a:r>
                <a:r>
                  <a:rPr lang="de-DE" sz="2000" dirty="0" err="1"/>
                  <a:t>generation</a:t>
                </a:r>
                <a:r>
                  <a:rPr lang="de-DE" sz="2000" dirty="0"/>
                  <a:t> from </a:t>
                </a:r>
                <a:r>
                  <a:rPr lang="de-DE" sz="2000" dirty="0" err="1"/>
                  <a:t>renewables</a:t>
                </a:r>
                <a:endParaRPr lang="de-DE" sz="2000" dirty="0"/>
              </a:p>
              <a:p>
                <a:r>
                  <a:rPr lang="de-DE" sz="2000" dirty="0"/>
                  <a:t>Extreme </a:t>
                </a:r>
                <a:r>
                  <a:rPr lang="de-DE" sz="2000" dirty="0" err="1"/>
                  <a:t>weather</a:t>
                </a:r>
                <a:endParaRPr lang="de-DE" sz="2000" dirty="0"/>
              </a:p>
              <a:p>
                <a:r>
                  <a:rPr lang="de-DE" sz="2000" dirty="0"/>
                  <a:t>Load</a:t>
                </a:r>
              </a:p>
              <a:p>
                <a:r>
                  <a:rPr lang="de-DE" sz="2000" dirty="0"/>
                  <a:t>FOR</a:t>
                </a:r>
              </a:p>
              <a:p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endParaRPr lang="de-DE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381F51F-C2A4-4899-8A4C-33BF34E81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" y="2149143"/>
                <a:ext cx="11267553" cy="4339072"/>
              </a:xfrm>
              <a:blipFill>
                <a:blip r:embed="rId2"/>
                <a:stretch>
                  <a:fillRect l="-541" t="-7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23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380D0-19F8-4F49-ACB7-24DDCB0C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de-DE" dirty="0"/>
              <a:t>Wind &amp; solar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AAF00524-C307-427E-894A-66932ECD17DB}"/>
                  </a:ext>
                </a:extLst>
              </p:cNvPr>
              <p:cNvSpPr/>
              <p:nvPr/>
            </p:nvSpPr>
            <p:spPr>
              <a:xfrm>
                <a:off x="183880" y="1247835"/>
                <a:ext cx="4055953" cy="10030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800" dirty="0"/>
                  <a:t>Capacity </a:t>
                </a:r>
                <a:r>
                  <a:rPr lang="de-DE" sz="1800" dirty="0" err="1"/>
                  <a:t>factor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𝑐𝑓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AAF00524-C307-427E-894A-66932ECD1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80" y="1247835"/>
                <a:ext cx="4055953" cy="100305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971E0A6-C87E-4F01-87A2-B24B374AD40F}"/>
                  </a:ext>
                </a:extLst>
              </p:cNvPr>
              <p:cNvSpPr/>
              <p:nvPr/>
            </p:nvSpPr>
            <p:spPr>
              <a:xfrm>
                <a:off x="183879" y="3059798"/>
                <a:ext cx="4055953" cy="10030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Wind: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A971E0A6-C87E-4F01-87A2-B24B374A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9" y="3059798"/>
                <a:ext cx="4055953" cy="100305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70E14FBE-70A7-4EE0-B4CA-6F777D596E74}"/>
                  </a:ext>
                </a:extLst>
              </p:cNvPr>
              <p:cNvSpPr/>
              <p:nvPr/>
            </p:nvSpPr>
            <p:spPr>
              <a:xfrm>
                <a:off x="183879" y="4927020"/>
                <a:ext cx="4055953" cy="10030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PV: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type m:val="skw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70E14FBE-70A7-4EE0-B4CA-6F777D596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79" y="4927020"/>
                <a:ext cx="4055953" cy="1003057"/>
              </a:xfrm>
              <a:prstGeom prst="roundRect">
                <a:avLst/>
              </a:prstGeom>
              <a:blipFill>
                <a:blip r:embed="rId4"/>
                <a:stretch>
                  <a:fillRect t="-25749" b="-55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7F404A7-B02D-42D6-9361-001334C18D7D}"/>
              </a:ext>
            </a:extLst>
          </p:cNvPr>
          <p:cNvSpPr/>
          <p:nvPr/>
        </p:nvSpPr>
        <p:spPr>
          <a:xfrm>
            <a:off x="5257800" y="1086581"/>
            <a:ext cx="5945314" cy="1325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Pi(t) = </a:t>
            </a:r>
            <a:r>
              <a:rPr lang="de-DE" sz="1800" dirty="0" err="1">
                <a:solidFill>
                  <a:schemeClr val="tx1"/>
                </a:solidFill>
              </a:rPr>
              <a:t>actual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output</a:t>
            </a:r>
            <a:r>
              <a:rPr lang="de-DE" sz="1800" dirty="0">
                <a:solidFill>
                  <a:schemeClr val="tx1"/>
                </a:solidFill>
              </a:rPr>
              <a:t> power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technology</a:t>
            </a:r>
            <a:r>
              <a:rPr lang="de-DE" sz="1800" dirty="0">
                <a:solidFill>
                  <a:schemeClr val="tx1"/>
                </a:solidFill>
              </a:rPr>
              <a:t> 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Pir = nominal </a:t>
            </a:r>
            <a:r>
              <a:rPr lang="de-DE" sz="1800" dirty="0" err="1">
                <a:solidFill>
                  <a:schemeClr val="tx1"/>
                </a:solidFill>
              </a:rPr>
              <a:t>cap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technology</a:t>
            </a:r>
            <a:r>
              <a:rPr lang="de-DE" sz="1800" dirty="0">
                <a:solidFill>
                  <a:schemeClr val="tx1"/>
                </a:solidFill>
              </a:rPr>
              <a:t> 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3E97B86-ED5D-4D71-BF1C-59E7BD2ACA8D}"/>
              </a:ext>
            </a:extLst>
          </p:cNvPr>
          <p:cNvSpPr/>
          <p:nvPr/>
        </p:nvSpPr>
        <p:spPr>
          <a:xfrm>
            <a:off x="5257800" y="2835943"/>
            <a:ext cx="5945314" cy="1325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fw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v,t</a:t>
            </a:r>
            <a:r>
              <a:rPr lang="de-DE" sz="1800" dirty="0">
                <a:solidFill>
                  <a:schemeClr val="tx1"/>
                </a:solidFill>
              </a:rPr>
              <a:t>) = PDF – </a:t>
            </a:r>
            <a:r>
              <a:rPr lang="de-DE" sz="1800" dirty="0" err="1">
                <a:solidFill>
                  <a:schemeClr val="tx1"/>
                </a:solidFill>
              </a:rPr>
              <a:t>Weibull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Weibull</a:t>
            </a:r>
            <a:r>
              <a:rPr lang="de-DE" dirty="0">
                <a:solidFill>
                  <a:schemeClr val="tx1"/>
                </a:solidFill>
              </a:rPr>
              <a:t> = smooth , but not </a:t>
            </a:r>
            <a:r>
              <a:rPr lang="de-DE" dirty="0" err="1">
                <a:solidFill>
                  <a:schemeClr val="tx1"/>
                </a:solidFill>
              </a:rPr>
              <a:t>convex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Hub-</a:t>
            </a:r>
            <a:r>
              <a:rPr lang="de-DE" sz="1800" dirty="0" err="1">
                <a:solidFill>
                  <a:schemeClr val="tx1"/>
                </a:solidFill>
              </a:rPr>
              <a:t>height</a:t>
            </a:r>
            <a:r>
              <a:rPr lang="de-DE" sz="1800" dirty="0">
                <a:solidFill>
                  <a:schemeClr val="tx1"/>
                </a:solidFill>
              </a:rPr>
              <a:t> not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08F73C19-024D-401E-94B9-C3A71599F0EB}"/>
              </a:ext>
            </a:extLst>
          </p:cNvPr>
          <p:cNvSpPr/>
          <p:nvPr/>
        </p:nvSpPr>
        <p:spPr>
          <a:xfrm>
            <a:off x="5257800" y="4765766"/>
            <a:ext cx="5945314" cy="13255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chemeClr val="tx1"/>
                </a:solidFill>
              </a:rPr>
              <a:t>fs</a:t>
            </a:r>
            <a:r>
              <a:rPr lang="de-DE" sz="1800" dirty="0">
                <a:solidFill>
                  <a:schemeClr val="tx1"/>
                </a:solidFill>
              </a:rPr>
              <a:t>(</a:t>
            </a:r>
            <a:r>
              <a:rPr lang="de-DE" sz="1800" dirty="0" err="1">
                <a:solidFill>
                  <a:schemeClr val="tx1"/>
                </a:solidFill>
              </a:rPr>
              <a:t>v,t</a:t>
            </a:r>
            <a:r>
              <a:rPr lang="de-DE" sz="1800" dirty="0">
                <a:solidFill>
                  <a:schemeClr val="tx1"/>
                </a:solidFill>
              </a:rPr>
              <a:t>) = PDF – Beta </a:t>
            </a:r>
            <a:r>
              <a:rPr lang="de-DE" sz="1800" dirty="0" err="1">
                <a:solidFill>
                  <a:schemeClr val="tx1"/>
                </a:solidFill>
              </a:rPr>
              <a:t>for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radiation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intensity</a:t>
            </a: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Beta = smooth &amp; </a:t>
            </a:r>
            <a:r>
              <a:rPr lang="de-DE" dirty="0" err="1">
                <a:solidFill>
                  <a:schemeClr val="tx1"/>
                </a:solidFill>
              </a:rPr>
              <a:t>convex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chemeClr val="tx1"/>
                </a:solidFill>
              </a:rPr>
              <a:t>S = </a:t>
            </a:r>
            <a:r>
              <a:rPr lang="de-DE" sz="1800" dirty="0" err="1">
                <a:solidFill>
                  <a:schemeClr val="tx1"/>
                </a:solidFill>
              </a:rPr>
              <a:t>Standart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radiation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intensity</a:t>
            </a:r>
            <a:r>
              <a:rPr lang="de-DE" sz="1800" dirty="0">
                <a:solidFill>
                  <a:schemeClr val="tx1"/>
                </a:solidFill>
              </a:rPr>
              <a:t>, </a:t>
            </a:r>
            <a:r>
              <a:rPr lang="de-DE" sz="1800" dirty="0" err="1">
                <a:solidFill>
                  <a:schemeClr val="tx1"/>
                </a:solidFill>
              </a:rPr>
              <a:t>temp</a:t>
            </a:r>
            <a:r>
              <a:rPr lang="de-DE" sz="1800" dirty="0">
                <a:solidFill>
                  <a:schemeClr val="tx1"/>
                </a:solidFill>
              </a:rPr>
              <a:t> not </a:t>
            </a:r>
            <a:r>
              <a:rPr lang="de-DE" sz="1800" dirty="0" err="1">
                <a:solidFill>
                  <a:schemeClr val="tx1"/>
                </a:solidFill>
              </a:rPr>
              <a:t>considered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5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2EE39B-6852-40E9-8938-ABC2F321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51D0B32-F36A-4087-A5AE-6707766DB8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	Min total </a:t>
                </a:r>
                <a:r>
                  <a:rPr lang="de-DE" dirty="0" err="1"/>
                  <a:t>costs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s.t.  1)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𝑟𝑒𝑛𝑒𝑤𝑎𝑏𝑙𝑒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𝐶𝑎𝑝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𝑟𝑒𝑛𝑒𝑤𝑎𝑏𝑙𝑒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𝑙𝑜𝑎𝑑</m:t>
                            </m:r>
                          </m:e>
                        </m:nary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....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s.t.  Nr. N)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𝐺𝑒𝑛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𝑟𝑒𝑛𝑒𝑤𝑎𝑏𝑙𝑒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𝑟𝑒𝑛𝑒𝑤𝑎𝑏𝑙𝑒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≥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𝐸𝐸𝑁𝑆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351D0B32-F36A-4087-A5AE-6707766DB8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0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1750FF-C296-4B4D-BB9C-6B94379B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Stress Test (extrem weather) &amp; comparison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9FC12F5-88E8-48B7-B558-E7D6F482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Dunkelflaute</a:t>
            </a:r>
          </a:p>
          <a:p>
            <a:r>
              <a:rPr lang="de-DE" sz="2800" dirty="0" err="1"/>
              <a:t>Hydro</a:t>
            </a:r>
            <a:r>
              <a:rPr lang="de-DE" sz="2800" dirty="0"/>
              <a:t> </a:t>
            </a:r>
            <a:r>
              <a:rPr lang="de-DE" sz="2800" dirty="0" err="1"/>
              <a:t>drought</a:t>
            </a:r>
            <a:endParaRPr lang="de-DE" sz="2800" dirty="0"/>
          </a:p>
          <a:p>
            <a:r>
              <a:rPr lang="de-DE" sz="2800" dirty="0"/>
              <a:t>Ice-Storms</a:t>
            </a:r>
          </a:p>
          <a:p>
            <a:endParaRPr lang="de-DE" sz="2800" dirty="0"/>
          </a:p>
          <a:p>
            <a:pPr marL="0" indent="0">
              <a:buNone/>
            </a:pPr>
            <a:r>
              <a:rPr lang="de-DE" sz="2800" dirty="0" err="1"/>
              <a:t>Comparison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results</a:t>
            </a:r>
            <a:r>
              <a:rPr lang="de-DE" sz="2800" dirty="0"/>
              <a:t> with </a:t>
            </a:r>
            <a:r>
              <a:rPr lang="de-DE" sz="2800" dirty="0" err="1"/>
              <a:t>other</a:t>
            </a:r>
            <a:r>
              <a:rPr lang="de-DE" sz="2800" dirty="0"/>
              <a:t> </a:t>
            </a:r>
            <a:r>
              <a:rPr lang="de-DE" sz="2800" dirty="0" err="1"/>
              <a:t>expansion</a:t>
            </a:r>
            <a:r>
              <a:rPr lang="de-DE" sz="2800" dirty="0"/>
              <a:t> </a:t>
            </a:r>
            <a:r>
              <a:rPr lang="de-DE" sz="2800" dirty="0" err="1"/>
              <a:t>plans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</vt:lpstr>
      <vt:lpstr>Why chance-constraints</vt:lpstr>
      <vt:lpstr>Storyline Main Idea</vt:lpstr>
      <vt:lpstr>Storyline Main Idea - Extension</vt:lpstr>
      <vt:lpstr>Optimization with chance constraints</vt:lpstr>
      <vt:lpstr>Determining reliability &amp; influencing factors</vt:lpstr>
      <vt:lpstr>Wind &amp; solar</vt:lpstr>
      <vt:lpstr>Problem formulation</vt:lpstr>
      <vt:lpstr>Stress Test (extrem weather) &amp;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chance-constraints</dc:title>
  <dc:creator>MAX BERN</dc:creator>
  <cp:lastModifiedBy>Maximilian Bernecker</cp:lastModifiedBy>
  <cp:revision>7</cp:revision>
  <dcterms:created xsi:type="dcterms:W3CDTF">2022-02-21T07:30:03Z</dcterms:created>
  <dcterms:modified xsi:type="dcterms:W3CDTF">2022-02-24T17:08:36Z</dcterms:modified>
</cp:coreProperties>
</file>