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2" r:id="rId3"/>
    <p:sldMasterId id="2147483665" r:id="rId4"/>
  </p:sldMasterIdLst>
  <p:notesMasterIdLst>
    <p:notesMasterId r:id="rId7"/>
  </p:notesMasterIdLst>
  <p:handoutMasterIdLst>
    <p:handoutMasterId r:id="rId38"/>
  </p:handoutMasterIdLst>
  <p:sldIdLst>
    <p:sldId id="273" r:id="rId5"/>
    <p:sldId id="258" r:id="rId6"/>
    <p:sldId id="290" r:id="rId8"/>
    <p:sldId id="291" r:id="rId9"/>
    <p:sldId id="292" r:id="rId10"/>
    <p:sldId id="293" r:id="rId11"/>
    <p:sldId id="294" r:id="rId12"/>
    <p:sldId id="295" r:id="rId13"/>
    <p:sldId id="296" r:id="rId14"/>
    <p:sldId id="297" r:id="rId15"/>
    <p:sldId id="301" r:id="rId16"/>
    <p:sldId id="299" r:id="rId17"/>
    <p:sldId id="318" r:id="rId18"/>
    <p:sldId id="300" r:id="rId19"/>
    <p:sldId id="302" r:id="rId20"/>
    <p:sldId id="303" r:id="rId21"/>
    <p:sldId id="304" r:id="rId22"/>
    <p:sldId id="305" r:id="rId23"/>
    <p:sldId id="306" r:id="rId24"/>
    <p:sldId id="307" r:id="rId25"/>
    <p:sldId id="308" r:id="rId26"/>
    <p:sldId id="319" r:id="rId27"/>
    <p:sldId id="309" r:id="rId28"/>
    <p:sldId id="310" r:id="rId29"/>
    <p:sldId id="311" r:id="rId30"/>
    <p:sldId id="312" r:id="rId31"/>
    <p:sldId id="313" r:id="rId32"/>
    <p:sldId id="314" r:id="rId33"/>
    <p:sldId id="315" r:id="rId34"/>
    <p:sldId id="316" r:id="rId35"/>
    <p:sldId id="317" r:id="rId36"/>
    <p:sldId id="26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3C2F5633-DDA2-49ED-96FB-10C76B9B3112}">
          <p14:sldIdLst>
            <p14:sldId id="273"/>
          </p14:sldIdLst>
        </p14:section>
        <p14:section name="区域示例及规范" id="{F4B82EB8-11DA-4376-95A7-42416A89430F}">
          <p14:sldIdLst/>
        </p14:section>
        <p14:section name="目录（以猎必得为例）" id="{4B77FC03-2131-42EF-9AB3-5B83DD1255B1}">
          <p14:sldIdLst>
            <p14:sldId id="258"/>
            <p14:sldId id="290"/>
            <p14:sldId id="291"/>
            <p14:sldId id="292"/>
            <p14:sldId id="293"/>
            <p14:sldId id="294"/>
            <p14:sldId id="295"/>
            <p14:sldId id="296"/>
            <p14:sldId id="297"/>
            <p14:sldId id="301"/>
            <p14:sldId id="299"/>
            <p14:sldId id="318"/>
            <p14:sldId id="300"/>
            <p14:sldId id="302"/>
            <p14:sldId id="303"/>
            <p14:sldId id="304"/>
            <p14:sldId id="305"/>
            <p14:sldId id="306"/>
            <p14:sldId id="307"/>
            <p14:sldId id="308"/>
            <p14:sldId id="319"/>
            <p14:sldId id="309"/>
            <p14:sldId id="310"/>
            <p14:sldId id="311"/>
            <p14:sldId id="312"/>
            <p14:sldId id="313"/>
            <p14:sldId id="314"/>
            <p14:sldId id="315"/>
            <p14:sldId id="316"/>
            <p14:sldId id="317"/>
          </p14:sldIdLst>
        </p14:section>
        <p14:section name="各类适用模板（以猎必得为例）" id="{A87EA8BB-E80C-4256-8D73-4E3DC7B4D3FF}">
          <p14:sldIdLst/>
        </p14:section>
        <p14:section name="封底" id="{66E8316F-5548-40D3-9C81-9BCF73CA439F}">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8F33"/>
    <a:srgbClr val="F47A00"/>
    <a:srgbClr val="1981FF"/>
    <a:srgbClr val="60D4D4"/>
    <a:srgbClr val="62C0AE"/>
    <a:srgbClr val="404040"/>
    <a:srgbClr val="008DCA"/>
    <a:srgbClr val="F6A23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p:scale>
          <a:sx n="90" d="100"/>
          <a:sy n="90" d="100"/>
        </p:scale>
        <p:origin x="1254" y="450"/>
      </p:cViewPr>
      <p:guideLst>
        <p:guide orient="horz" pos="2303"/>
        <p:guide pos="387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8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58A2BB-1F63-49C7-8AC7-6F1A811346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5A2E9C-1DAE-4102-BD7F-748426569D2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65D15-C901-424B-A941-AE7EA87F0D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7A31A-BDC5-4DAD-AEDA-F5830E2BB12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如超过</a:t>
            </a:r>
            <a:r>
              <a:rPr lang="en-US" altLang="zh-CN" dirty="0" smtClean="0"/>
              <a:t>4</a:t>
            </a:r>
            <a:r>
              <a:rPr lang="zh-CN" altLang="en-US" dirty="0" smtClean="0"/>
              <a:t>个，可复制组合并修改数字</a:t>
            </a:r>
            <a:endParaRPr lang="en-US" altLang="zh-CN" dirty="0" smtClean="0"/>
          </a:p>
          <a:p>
            <a:r>
              <a:rPr lang="zh-CN" altLang="en-US" dirty="0" smtClean="0">
                <a:solidFill>
                  <a:srgbClr val="FF0000"/>
                </a:solidFill>
              </a:rPr>
              <a:t>请注意精简语句</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0EB7A31A-BDC5-4DAD-AEDA-F5830E2BB12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B7A31A-BDC5-4DAD-AEDA-F5830E2BB12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1" name="标题 6"/>
          <p:cNvSpPr>
            <a:spLocks noGrp="1"/>
          </p:cNvSpPr>
          <p:nvPr>
            <p:ph type="title" hasCustomPrompt="1"/>
          </p:nvPr>
        </p:nvSpPr>
        <p:spPr>
          <a:xfrm>
            <a:off x="907754" y="761345"/>
            <a:ext cx="6591300" cy="443614"/>
          </a:xfrm>
          <a:prstGeom prst="rect">
            <a:avLst/>
          </a:prstGeom>
        </p:spPr>
        <p:txBody>
          <a:bodyPr/>
          <a:lstStyle>
            <a:lvl1pPr>
              <a:defRPr sz="3200" b="1">
                <a:solidFill>
                  <a:schemeClr val="tx1">
                    <a:lumMod val="75000"/>
                    <a:lumOff val="25000"/>
                  </a:schemeClr>
                </a:solidFill>
              </a:defRPr>
            </a:lvl1pPr>
          </a:lstStyle>
          <a:p>
            <a:r>
              <a:rPr lang="en-US" altLang="zh-CN" dirty="0" smtClean="0"/>
              <a:t>Storyline</a:t>
            </a:r>
            <a:r>
              <a:rPr lang="zh-CN" altLang="en-US" dirty="0" smtClean="0"/>
              <a:t>（核心观点）</a:t>
            </a:r>
            <a:endParaRPr lang="zh-CN" altLang="en-US" dirty="0"/>
          </a:p>
        </p:txBody>
      </p:sp>
      <p:sp>
        <p:nvSpPr>
          <p:cNvPr id="32" name="直接连接符 5"/>
          <p:cNvSpPr>
            <a:spLocks noChangeShapeType="1"/>
          </p:cNvSpPr>
          <p:nvPr userDrawn="1"/>
        </p:nvSpPr>
        <p:spPr bwMode="auto">
          <a:xfrm flipH="1">
            <a:off x="610145" y="811462"/>
            <a:ext cx="152087" cy="393497"/>
          </a:xfrm>
          <a:prstGeom prst="line">
            <a:avLst/>
          </a:prstGeom>
          <a:noFill/>
          <a:ln w="38100" cap="flat" cmpd="sng">
            <a:solidFill>
              <a:srgbClr val="60D4D4"/>
            </a:solidFill>
            <a:bevel/>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5"/>
          <p:cNvSpPr>
            <a:spLocks noChangeShapeType="1"/>
          </p:cNvSpPr>
          <p:nvPr userDrawn="1"/>
        </p:nvSpPr>
        <p:spPr bwMode="auto">
          <a:xfrm flipH="1">
            <a:off x="689445" y="811462"/>
            <a:ext cx="152087" cy="393497"/>
          </a:xfrm>
          <a:prstGeom prst="line">
            <a:avLst/>
          </a:prstGeom>
          <a:noFill/>
          <a:ln w="38100" cap="flat" cmpd="sng">
            <a:solidFill>
              <a:srgbClr val="60D4D4"/>
            </a:solidFill>
            <a:bevel/>
          </a:ln>
          <a:extLst>
            <a:ext uri="{909E8E84-426E-40DD-AFC4-6F175D3DCCD1}">
              <a14:hiddenFill xmlns:a14="http://schemas.microsoft.com/office/drawing/2010/main">
                <a:noFill/>
              </a14:hiddenFill>
            </a:ext>
          </a:extLst>
        </p:spPr>
        <p:txBody>
          <a:bodyPr/>
          <a:lstStyle/>
          <a:p>
            <a:endParaRPr lang="zh-CN" altLang="en-US"/>
          </a:p>
        </p:txBody>
      </p:sp>
      <p:cxnSp>
        <p:nvCxnSpPr>
          <p:cNvPr id="18" name="直接连接符 17"/>
          <p:cNvCxnSpPr/>
          <p:nvPr userDrawn="1"/>
        </p:nvCxnSpPr>
        <p:spPr>
          <a:xfrm>
            <a:off x="0" y="6620933"/>
            <a:ext cx="12192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userDrawn="1"/>
        </p:nvSpPr>
        <p:spPr>
          <a:xfrm>
            <a:off x="4203404" y="6453963"/>
            <a:ext cx="3785191" cy="276999"/>
          </a:xfrm>
          <a:prstGeom prst="rect">
            <a:avLst/>
          </a:prstGeom>
          <a:solidFill>
            <a:schemeClr val="bg1">
              <a:lumMod val="95000"/>
            </a:schemeClr>
          </a:solidFill>
        </p:spPr>
        <p:txBody>
          <a:bodyPr wrap="square" rtlCol="0">
            <a:spAutoFit/>
          </a:bodyPr>
          <a:lstStyle/>
          <a:p>
            <a:pPr algn="ctr"/>
            <a:r>
              <a:rPr lang="zh-CN" altLang="en-US" sz="1200" dirty="0" smtClean="0">
                <a:solidFill>
                  <a:schemeClr val="tx1">
                    <a:lumMod val="75000"/>
                    <a:lumOff val="25000"/>
                  </a:schemeClr>
                </a:solidFill>
              </a:rPr>
              <a:t>深圳八爪网络科技有限公司</a:t>
            </a:r>
            <a:endParaRPr lang="zh-CN" altLang="en-US" sz="1200" dirty="0">
              <a:solidFill>
                <a:schemeClr val="tx1">
                  <a:lumMod val="75000"/>
                  <a:lumOff val="25000"/>
                </a:schemeClr>
              </a:solidFill>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12425" y="269240"/>
            <a:ext cx="1398905" cy="142811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43C2186A-9C22-4A77-8520-20BB3D4E755E}" type="datetime1">
              <a:rPr lang="zh-CN" altLang="en-US"/>
            </a:fld>
            <a:endParaRPr lang="zh-CN" altLang="en-US" sz="1800"/>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09E2B1C4-9F7D-4DE0-BF41-46B49479358A}" type="slidenum">
              <a:rPr lang="zh-CN" altLang="en-US"/>
            </a:fld>
            <a:endParaRPr lang="zh-CN"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FA60C0D-08D6-4696-AC46-5451547E8B31}" type="datetime1">
              <a:rPr lang="zh-CN" altLang="en-US"/>
            </a:fld>
            <a:endParaRPr lang="zh-CN" altLang="en-US" sz="1800"/>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E05355FC-906D-42AF-90F2-016F7F86E54C}" type="slidenum">
              <a:rPr lang="zh-CN" altLang="en-US"/>
            </a:fld>
            <a:endParaRPr lang="zh-CN" alt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Arial" panose="020B060402020202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F2E8B701-42C1-41CE-861A-6BDD60D2A569}" type="datetime1">
              <a:rPr lang="zh-CN" altLang="en-US"/>
            </a:fld>
            <a:endParaRPr lang="zh-CN" altLang="en-US" sz="1800"/>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7F0F5443-DC5B-45C2-B784-E9BB7349C009}" type="slidenum">
              <a:rPr lang="zh-CN" altLang="en-US"/>
            </a:fld>
            <a:endParaRPr lang="zh-CN" altLang="en-US" sz="18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FB77B23-19B1-4863-99DB-C722D9D61EA9}" type="datetime1">
              <a:rPr lang="zh-CN" altLang="en-US"/>
            </a:fld>
            <a:endParaRPr lang="zh-CN" altLang="en-US" sz="1800"/>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F5BE03C4-DA6A-4393-A296-F24AE5BBA0D8}" type="slidenum">
              <a:rPr lang="zh-CN" altLang="en-US"/>
            </a:fld>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CD64D07-21B6-40E7-97ED-991446F51BAF}" type="datetime1">
              <a:rPr lang="zh-CN" altLang="en-US"/>
            </a:fld>
            <a:endParaRPr lang="zh-CN" altLang="en-US" sz="1800"/>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2C469AB8-3537-4E58-928F-1CEE6CDFBAA5}" type="slidenum">
              <a:rPr lang="zh-CN" altLang="en-US"/>
            </a:fld>
            <a:endParaRPr lang="zh-CN" alt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892024-5754-4ADB-8AEB-EB16A37814FD}" type="datetime1">
              <a:rPr lang="zh-CN" altLang="en-US"/>
            </a:fld>
            <a:endParaRPr lang="zh-CN" altLang="en-US" sz="1800"/>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DFDBBE39-BB52-4508-948F-CFB3D7130818}" type="slidenum">
              <a:rPr lang="zh-CN" altLang="en-US"/>
            </a:fld>
            <a:endParaRPr lang="zh-CN" alt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5"/>
            <a:ext cx="10363200" cy="146896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609600" indent="0" algn="ctr">
              <a:buNone/>
              <a:defRPr/>
            </a:lvl2pPr>
            <a:lvl3pPr marL="1219200" indent="0" algn="ctr">
              <a:buNone/>
              <a:defRPr/>
            </a:lvl3pPr>
            <a:lvl4pPr marL="1828800" indent="0" algn="ctr">
              <a:buNone/>
              <a:defRPr/>
            </a:lvl4pPr>
            <a:lvl5pPr marL="2438400" indent="0" algn="ctr">
              <a:buNone/>
              <a:defRPr/>
            </a:lvl5pPr>
            <a:lvl6pPr marL="3048000" indent="0" algn="ctr">
              <a:buNone/>
              <a:defRPr/>
            </a:lvl6pPr>
            <a:lvl7pPr marL="3657600" indent="0" algn="ctr">
              <a:buNone/>
              <a:defRPr/>
            </a:lvl7pPr>
            <a:lvl8pPr marL="4267200" indent="0" algn="ctr">
              <a:buNone/>
              <a:defRPr/>
            </a:lvl8pPr>
            <a:lvl9pPr marL="48768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43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a:prstGeom prst="rect">
            <a:avLst/>
          </a:prstGeo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185"/>
            <a:ext cx="10363200" cy="1500716"/>
          </a:xfrm>
          <a:prstGeom prst="rect">
            <a:avLst/>
          </a:prstGeom>
        </p:spPr>
        <p:txBody>
          <a:bodyPr anchor="b"/>
          <a:lstStyle>
            <a:lvl1pPr marL="0" indent="0">
              <a:buNone/>
              <a:defRPr sz="2665"/>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43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433"/>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t="51953"/>
          <a:stretch>
            <a:fillRect/>
          </a:stretch>
        </p:blipFill>
        <p:spPr>
          <a:xfrm>
            <a:off x="10355111" y="91449"/>
            <a:ext cx="1396093" cy="363198"/>
          </a:xfrm>
          <a:prstGeom prst="rect">
            <a:avLst/>
          </a:prstGeom>
        </p:spPr>
      </p:pic>
      <p:sp>
        <p:nvSpPr>
          <p:cNvPr id="9" name="标题 6"/>
          <p:cNvSpPr>
            <a:spLocks noGrp="1"/>
          </p:cNvSpPr>
          <p:nvPr>
            <p:ph type="title" hasCustomPrompt="1"/>
          </p:nvPr>
        </p:nvSpPr>
        <p:spPr>
          <a:xfrm>
            <a:off x="907754" y="744410"/>
            <a:ext cx="6591300" cy="443614"/>
          </a:xfrm>
          <a:prstGeom prst="rect">
            <a:avLst/>
          </a:prstGeom>
        </p:spPr>
        <p:txBody>
          <a:bodyPr/>
          <a:lstStyle>
            <a:lvl1pPr>
              <a:defRPr sz="3200" b="1">
                <a:solidFill>
                  <a:schemeClr val="tx1">
                    <a:lumMod val="75000"/>
                    <a:lumOff val="25000"/>
                  </a:schemeClr>
                </a:solidFill>
              </a:defRPr>
            </a:lvl1pPr>
          </a:lstStyle>
          <a:p>
            <a:r>
              <a:rPr lang="en-US" altLang="zh-CN" dirty="0" smtClean="0"/>
              <a:t>Storyline</a:t>
            </a:r>
            <a:r>
              <a:rPr lang="zh-CN" altLang="en-US" dirty="0" smtClean="0"/>
              <a:t>（核心观点）</a:t>
            </a:r>
            <a:endParaRPr lang="zh-CN" altLang="en-US" dirty="0"/>
          </a:p>
        </p:txBody>
      </p:sp>
      <p:sp>
        <p:nvSpPr>
          <p:cNvPr id="10" name="直接连接符 5"/>
          <p:cNvSpPr>
            <a:spLocks noChangeShapeType="1"/>
          </p:cNvSpPr>
          <p:nvPr userDrawn="1"/>
        </p:nvSpPr>
        <p:spPr bwMode="auto">
          <a:xfrm flipH="1">
            <a:off x="610145" y="794527"/>
            <a:ext cx="152087" cy="393497"/>
          </a:xfrm>
          <a:prstGeom prst="line">
            <a:avLst/>
          </a:prstGeom>
          <a:noFill/>
          <a:ln w="38100" cap="flat" cmpd="sng">
            <a:solidFill>
              <a:srgbClr val="60D4D4"/>
            </a:solidFill>
            <a:bevel/>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5"/>
          <p:cNvSpPr>
            <a:spLocks noChangeShapeType="1"/>
          </p:cNvSpPr>
          <p:nvPr userDrawn="1"/>
        </p:nvSpPr>
        <p:spPr bwMode="auto">
          <a:xfrm flipH="1">
            <a:off x="689445" y="794527"/>
            <a:ext cx="152087" cy="393497"/>
          </a:xfrm>
          <a:prstGeom prst="line">
            <a:avLst/>
          </a:prstGeom>
          <a:noFill/>
          <a:ln w="38100" cap="flat" cmpd="sng">
            <a:solidFill>
              <a:srgbClr val="60D4D4"/>
            </a:solidFill>
            <a:bevel/>
          </a:ln>
          <a:extLst>
            <a:ext uri="{909E8E84-426E-40DD-AFC4-6F175D3DCCD1}">
              <a14:hiddenFill xmlns:a14="http://schemas.microsoft.com/office/drawing/2010/main">
                <a:noFill/>
              </a14:hiddenFill>
            </a:ext>
          </a:extLst>
        </p:spPr>
        <p:txBody>
          <a:bodyPr/>
          <a:lstStyle/>
          <a:p>
            <a:endParaRPr lang="zh-CN" altLang="en-US"/>
          </a:p>
        </p:txBody>
      </p:sp>
      <p:cxnSp>
        <p:nvCxnSpPr>
          <p:cNvPr id="17" name="直接连接符 16"/>
          <p:cNvCxnSpPr/>
          <p:nvPr userDrawn="1"/>
        </p:nvCxnSpPr>
        <p:spPr>
          <a:xfrm>
            <a:off x="0" y="6620933"/>
            <a:ext cx="12192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4203404" y="6453963"/>
            <a:ext cx="3785191" cy="276999"/>
          </a:xfrm>
          <a:prstGeom prst="rect">
            <a:avLst/>
          </a:prstGeom>
          <a:solidFill>
            <a:schemeClr val="bg1">
              <a:lumMod val="95000"/>
            </a:schemeClr>
          </a:solidFill>
        </p:spPr>
        <p:txBody>
          <a:bodyPr wrap="square" rtlCol="0">
            <a:spAutoFit/>
          </a:bodyPr>
          <a:lstStyle/>
          <a:p>
            <a:pPr algn="ctr"/>
            <a:r>
              <a:rPr lang="zh-CN" altLang="en-US" sz="1200" dirty="0" smtClean="0">
                <a:solidFill>
                  <a:schemeClr val="tx1">
                    <a:lumMod val="75000"/>
                    <a:lumOff val="25000"/>
                  </a:schemeClr>
                </a:solidFill>
              </a:rPr>
              <a:t>深圳八爪网络科技有限公司</a:t>
            </a:r>
            <a:endParaRPr lang="zh-CN" altLang="en-US" sz="12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4584"/>
            <a:ext cx="5386917" cy="641349"/>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5934"/>
            <a:ext cx="5386917" cy="3949700"/>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4584"/>
            <a:ext cx="5389033" cy="641349"/>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5934"/>
            <a:ext cx="5389033" cy="3949700"/>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2"/>
            <a:ext cx="4011084" cy="1162049"/>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258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0"/>
            <a:ext cx="4011084" cy="469053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a:prstGeom prst="rect">
            <a:avLst/>
          </a:prstGeo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3833"/>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pPr lvl="0"/>
            <a:endParaRPr lang="zh-CN" altLang="en-US" noProof="0" smtClean="0"/>
          </a:p>
        </p:txBody>
      </p:sp>
      <p:sp>
        <p:nvSpPr>
          <p:cNvPr id="4" name="文本占位符 3"/>
          <p:cNvSpPr>
            <a:spLocks noGrp="1"/>
          </p:cNvSpPr>
          <p:nvPr>
            <p:ph type="body" sz="half" idx="2"/>
          </p:nvPr>
        </p:nvSpPr>
        <p:spPr>
          <a:xfrm>
            <a:off x="2389717" y="5367867"/>
            <a:ext cx="7315200" cy="80433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43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5167"/>
            <a:ext cx="8026400" cy="5850467"/>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7C90FF7-81A8-455C-B714-8F3D8C971DDA}" type="datetime1">
              <a:rPr lang="zh-CN" altLang="en-US"/>
            </a:fld>
            <a:endParaRPr lang="zh-CN" altLang="en-US" sz="1800"/>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A781C9D6-5548-4730-A23D-D47405EE6CCA}" type="slidenum">
              <a:rPr lang="zh-CN" altLang="en-US"/>
            </a:fld>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9E89C2A-5AE5-450E-93CE-281D5B5C4018}" type="datetime1">
              <a:rPr lang="zh-CN" altLang="en-US"/>
            </a:fld>
            <a:endParaRPr lang="zh-CN" altLang="en-US" sz="1800"/>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415E8083-AC80-4707-9CFC-C7A47DC9E508}" type="slidenum">
              <a:rPr lang="zh-CN" altLang="en-US"/>
            </a:fld>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4CA22E06-FBEC-48A3-A81D-2C665E126B02}" type="datetime1">
              <a:rPr lang="zh-CN" altLang="en-US"/>
            </a:fld>
            <a:endParaRPr lang="zh-CN" altLang="en-US" sz="1800"/>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72C615A-176D-4058-A1DF-71ADE35979EC}" type="slidenum">
              <a:rPr lang="zh-CN" altLang="en-US"/>
            </a:fld>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E8ACA1A5-CDCC-4BDD-B536-D58047A1FD0A}" type="datetime1">
              <a:rPr lang="zh-CN" altLang="en-US"/>
            </a:fld>
            <a:endParaRPr lang="zh-CN" altLang="en-US" sz="1800"/>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70F60B0A-0356-4D17-9875-C2CBBBC49D2B}" type="slidenum">
              <a:rPr lang="zh-CN" altLang="en-US"/>
            </a:fld>
            <a:endParaRPr lang="zh-CN" alt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091A48B-4DB7-4ED5-9CEF-233621ED9CDD}" type="datetime1">
              <a:rPr lang="zh-CN" altLang="en-US"/>
            </a:fld>
            <a:endParaRPr lang="zh-CN" altLang="en-US" sz="1800"/>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29E9625B-6C25-4F38-96D0-C7BA69843BFB}" type="slidenum">
              <a:rPr lang="zh-CN" altLang="en-US"/>
            </a:fld>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E9AD636-202D-4AA9-A179-3C8C29C8E79C}" type="datetime1">
              <a:rPr lang="zh-CN" altLang="en-US"/>
            </a:fld>
            <a:endParaRPr lang="zh-CN" altLang="en-US" sz="1800"/>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31DE2E70-39A5-4426-9905-1899A0A25B8B}" type="slidenum">
              <a:rPr lang="zh-CN" altLang="en-US"/>
            </a:fld>
            <a:endParaRPr lang="zh-CN" altLang="en-US" sz="180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3.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Arial" panose="020B0604020202020204" pitchFamily="34" charset="0"/>
              </a:rPr>
              <a:t>单击此处编辑母版标题样式</a:t>
            </a:r>
            <a:endParaRPr lang="zh-CN" altLang="zh-CN" smtClean="0">
              <a:sym typeface="Arial" panose="020B0604020202020204" pitchFamily="34" charset="0"/>
            </a:endParaRP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Arial" panose="020B0604020202020204" pitchFamily="34" charset="0"/>
              </a:rPr>
              <a:t>单击此处编辑母版文本样式</a:t>
            </a:r>
            <a:endParaRPr lang="zh-CN" altLang="zh-CN" smtClean="0">
              <a:sym typeface="Arial" panose="020B0604020202020204" pitchFamily="34" charset="0"/>
            </a:endParaRPr>
          </a:p>
          <a:p>
            <a:pPr lvl="1"/>
            <a:r>
              <a:rPr lang="zh-CN" altLang="zh-CN" smtClean="0">
                <a:sym typeface="Arial" panose="020B0604020202020204" pitchFamily="34" charset="0"/>
              </a:rPr>
              <a:t>第二级</a:t>
            </a:r>
            <a:endParaRPr lang="zh-CN" altLang="zh-CN" smtClean="0">
              <a:sym typeface="Arial" panose="020B0604020202020204" pitchFamily="34" charset="0"/>
            </a:endParaRPr>
          </a:p>
          <a:p>
            <a:pPr lvl="2"/>
            <a:r>
              <a:rPr lang="zh-CN" altLang="zh-CN" smtClean="0">
                <a:sym typeface="Arial" panose="020B0604020202020204" pitchFamily="34" charset="0"/>
              </a:rPr>
              <a:t>第三级</a:t>
            </a:r>
            <a:endParaRPr lang="zh-CN" altLang="zh-CN" smtClean="0">
              <a:sym typeface="Arial" panose="020B0604020202020204" pitchFamily="34" charset="0"/>
            </a:endParaRPr>
          </a:p>
          <a:p>
            <a:pPr lvl="3"/>
            <a:r>
              <a:rPr lang="zh-CN" altLang="zh-CN" smtClean="0">
                <a:sym typeface="Arial" panose="020B0604020202020204" pitchFamily="34" charset="0"/>
              </a:rPr>
              <a:t>第四级</a:t>
            </a:r>
            <a:endParaRPr lang="zh-CN" altLang="zh-CN" smtClean="0">
              <a:sym typeface="Arial" panose="020B0604020202020204" pitchFamily="34" charset="0"/>
            </a:endParaRPr>
          </a:p>
          <a:p>
            <a:pPr lvl="4"/>
            <a:r>
              <a:rPr lang="zh-CN" altLang="zh-CN" smtClean="0">
                <a:sym typeface="Arial" panose="020B0604020202020204" pitchFamily="34" charset="0"/>
              </a:rPr>
              <a:t>第五级</a:t>
            </a:r>
            <a:endParaRPr lang="zh-CN" altLang="zh-CN" smtClean="0">
              <a:sym typeface="Arial" panose="020B060402020202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FFFFFF"/>
                </a:solidFill>
              </a:defRPr>
            </a:lvl1pPr>
          </a:lstStyle>
          <a:p>
            <a:pPr fontAlgn="base">
              <a:spcBef>
                <a:spcPct val="0"/>
              </a:spcBef>
              <a:spcAft>
                <a:spcPct val="0"/>
              </a:spcAft>
              <a:defRPr/>
            </a:pPr>
            <a:fld id="{82E22197-8D70-45B4-BF81-26FA01557118}" type="datetime1">
              <a:rPr lang="zh-CN" altLang="en-US">
                <a:ea typeface="宋体" panose="02010600030101010101" pitchFamily="2" charset="-122"/>
              </a:rPr>
            </a:fld>
            <a:endParaRPr lang="zh-CN" altLang="en-US" sz="1800">
              <a:ea typeface="宋体" panose="02010600030101010101" pitchFamily="2" charset="-122"/>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FFFFFF"/>
                </a:solidFill>
              </a:defRPr>
            </a:lvl1pPr>
          </a:lstStyle>
          <a:p>
            <a:pPr fontAlgn="base">
              <a:spcBef>
                <a:spcPct val="0"/>
              </a:spcBef>
              <a:spcAft>
                <a:spcPct val="0"/>
              </a:spcAft>
              <a:defRPr/>
            </a:pPr>
            <a:endParaRPr lang="zh-CN" altLang="zh-CN">
              <a:ea typeface="宋体" panose="02010600030101010101" pitchFamily="2" charset="-122"/>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FFFFFF"/>
                </a:solidFill>
              </a:defRPr>
            </a:lvl1pPr>
          </a:lstStyle>
          <a:p>
            <a:pPr fontAlgn="base">
              <a:spcBef>
                <a:spcPct val="0"/>
              </a:spcBef>
              <a:spcAft>
                <a:spcPct val="0"/>
              </a:spcAft>
              <a:defRPr/>
            </a:pPr>
            <a:fld id="{9C27DC01-6D70-4F6C-AE9F-C3F86A15E445}" type="slidenum">
              <a:rPr lang="zh-CN" altLang="en-US">
                <a:ea typeface="宋体" panose="02010600030101010101" pitchFamily="2" charset="-122"/>
              </a:rPr>
            </a:fld>
            <a:endParaRPr lang="zh-CN" altLang="en-US" sz="1800">
              <a:ea typeface="宋体" panose="02010600030101010101" pitchFamily="2" charset="-122"/>
            </a:endParaRPr>
          </a:p>
        </p:txBody>
      </p:sp>
    </p:spTree>
  </p:cSld>
  <p:clrMap bg1="dk2" tx1="lt1" bg2="dk1"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iming>
    <p:tnLst>
      <p:par>
        <p:cTn id="1" dur="indefinite" restart="never" nodeType="tmRoot"/>
      </p:par>
    </p:tnLst>
  </p:timing>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Arial" panose="020B060402020202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1371600" indent="-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1828800" indent="-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2286000" indent="-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2743200" indent="-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sym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txStyles>
    <p:titleStyle>
      <a:lvl1pPr algn="ctr" rtl="0" eaLnBrk="0" fontAlgn="base" hangingPunct="0">
        <a:spcBef>
          <a:spcPct val="0"/>
        </a:spcBef>
        <a:spcAft>
          <a:spcPct val="0"/>
        </a:spcAft>
        <a:defRPr sz="5865">
          <a:solidFill>
            <a:schemeClr val="tx2"/>
          </a:solidFill>
          <a:latin typeface="+mj-lt"/>
          <a:ea typeface="+mj-ea"/>
          <a:cs typeface="+mj-cs"/>
        </a:defRPr>
      </a:lvl1pPr>
      <a:lvl2pPr algn="ctr" rtl="0" eaLnBrk="0" fontAlgn="base" hangingPunct="0">
        <a:spcBef>
          <a:spcPct val="0"/>
        </a:spcBef>
        <a:spcAft>
          <a:spcPct val="0"/>
        </a:spcAft>
        <a:defRPr sz="5865">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5865">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5865">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5865">
          <a:solidFill>
            <a:schemeClr val="tx2"/>
          </a:solidFill>
          <a:latin typeface="Arial" panose="020B0604020202020204" pitchFamily="34" charset="0"/>
          <a:ea typeface="宋体" panose="02010600030101010101" pitchFamily="2" charset="-122"/>
        </a:defRPr>
      </a:lvl5pPr>
      <a:lvl6pPr marL="609600" algn="ctr" rtl="0" fontAlgn="base">
        <a:spcBef>
          <a:spcPct val="0"/>
        </a:spcBef>
        <a:spcAft>
          <a:spcPct val="0"/>
        </a:spcAft>
        <a:defRPr sz="5865">
          <a:solidFill>
            <a:schemeClr val="tx2"/>
          </a:solidFill>
          <a:latin typeface="Arial" panose="020B0604020202020204" pitchFamily="34" charset="0"/>
          <a:ea typeface="宋体" panose="02010600030101010101" pitchFamily="2" charset="-122"/>
        </a:defRPr>
      </a:lvl6pPr>
      <a:lvl7pPr marL="1219200" algn="ctr" rtl="0" fontAlgn="base">
        <a:spcBef>
          <a:spcPct val="0"/>
        </a:spcBef>
        <a:spcAft>
          <a:spcPct val="0"/>
        </a:spcAft>
        <a:defRPr sz="5865">
          <a:solidFill>
            <a:schemeClr val="tx2"/>
          </a:solidFill>
          <a:latin typeface="Arial" panose="020B0604020202020204" pitchFamily="34" charset="0"/>
          <a:ea typeface="宋体" panose="02010600030101010101" pitchFamily="2" charset="-122"/>
        </a:defRPr>
      </a:lvl7pPr>
      <a:lvl8pPr marL="1828800" algn="ctr" rtl="0" fontAlgn="base">
        <a:spcBef>
          <a:spcPct val="0"/>
        </a:spcBef>
        <a:spcAft>
          <a:spcPct val="0"/>
        </a:spcAft>
        <a:defRPr sz="5865">
          <a:solidFill>
            <a:schemeClr val="tx2"/>
          </a:solidFill>
          <a:latin typeface="Arial" panose="020B0604020202020204" pitchFamily="34" charset="0"/>
          <a:ea typeface="宋体" panose="02010600030101010101" pitchFamily="2" charset="-122"/>
        </a:defRPr>
      </a:lvl8pPr>
      <a:lvl9pPr marL="2438400" algn="ctr" rtl="0" fontAlgn="base">
        <a:spcBef>
          <a:spcPct val="0"/>
        </a:spcBef>
        <a:spcAft>
          <a:spcPct val="0"/>
        </a:spcAft>
        <a:defRPr sz="5865">
          <a:solidFill>
            <a:schemeClr val="tx2"/>
          </a:solidFill>
          <a:latin typeface="Arial" panose="020B060402020202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Char char="•"/>
        <a:defRPr sz="4265">
          <a:solidFill>
            <a:schemeClr val="tx1"/>
          </a:solidFill>
          <a:latin typeface="+mn-lt"/>
          <a:ea typeface="+mn-ea"/>
          <a:cs typeface="+mn-cs"/>
        </a:defRPr>
      </a:lvl1pPr>
      <a:lvl2pPr marL="990600" indent="-381000" algn="l" rtl="0" eaLnBrk="0" fontAlgn="base" hangingPunct="0">
        <a:spcBef>
          <a:spcPct val="20000"/>
        </a:spcBef>
        <a:spcAft>
          <a:spcPct val="0"/>
        </a:spcAft>
        <a:buChar char="–"/>
        <a:defRPr sz="3735">
          <a:solidFill>
            <a:schemeClr val="tx1"/>
          </a:solidFill>
          <a:latin typeface="+mn-lt"/>
          <a:ea typeface="+mn-ea"/>
        </a:defRPr>
      </a:lvl2pPr>
      <a:lvl3pPr marL="1524000" indent="-304800" algn="l" rtl="0" eaLnBrk="0" fontAlgn="base" hangingPunct="0">
        <a:spcBef>
          <a:spcPct val="20000"/>
        </a:spcBef>
        <a:spcAft>
          <a:spcPct val="0"/>
        </a:spcAft>
        <a:buChar char="•"/>
        <a:defRPr sz="3200">
          <a:solidFill>
            <a:schemeClr val="tx1"/>
          </a:solidFill>
          <a:latin typeface="+mn-lt"/>
          <a:ea typeface="+mn-ea"/>
        </a:defRPr>
      </a:lvl3pPr>
      <a:lvl4pPr marL="2133600" indent="-304800" algn="l" rtl="0" eaLnBrk="0" fontAlgn="base" hangingPunct="0">
        <a:spcBef>
          <a:spcPct val="20000"/>
        </a:spcBef>
        <a:spcAft>
          <a:spcPct val="0"/>
        </a:spcAft>
        <a:buChar char="–"/>
        <a:defRPr sz="2665">
          <a:solidFill>
            <a:schemeClr val="tx1"/>
          </a:solidFill>
          <a:latin typeface="+mn-lt"/>
          <a:ea typeface="+mn-ea"/>
        </a:defRPr>
      </a:lvl4pPr>
      <a:lvl5pPr marL="2743200" indent="-304800" algn="l" rtl="0" eaLnBrk="0" fontAlgn="base" hangingPunct="0">
        <a:spcBef>
          <a:spcPct val="20000"/>
        </a:spcBef>
        <a:spcAft>
          <a:spcPct val="0"/>
        </a:spcAft>
        <a:buChar char="»"/>
        <a:defRPr sz="2665">
          <a:solidFill>
            <a:schemeClr val="tx1"/>
          </a:solidFill>
          <a:latin typeface="+mn-lt"/>
          <a:ea typeface="+mn-ea"/>
        </a:defRPr>
      </a:lvl5pPr>
      <a:lvl6pPr marL="3352800" indent="-304800" algn="l" rtl="0" eaLnBrk="0" fontAlgn="base" hangingPunct="0">
        <a:spcBef>
          <a:spcPct val="20000"/>
        </a:spcBef>
        <a:spcAft>
          <a:spcPct val="0"/>
        </a:spcAft>
        <a:buChar char="»"/>
        <a:defRPr sz="2665">
          <a:solidFill>
            <a:schemeClr val="tx1"/>
          </a:solidFill>
          <a:latin typeface="+mn-lt"/>
          <a:ea typeface="+mn-ea"/>
        </a:defRPr>
      </a:lvl6pPr>
      <a:lvl7pPr marL="3962400" indent="-304800" algn="l" rtl="0" eaLnBrk="0" fontAlgn="base" hangingPunct="0">
        <a:spcBef>
          <a:spcPct val="20000"/>
        </a:spcBef>
        <a:spcAft>
          <a:spcPct val="0"/>
        </a:spcAft>
        <a:buChar char="»"/>
        <a:defRPr sz="2665">
          <a:solidFill>
            <a:schemeClr val="tx1"/>
          </a:solidFill>
          <a:latin typeface="+mn-lt"/>
          <a:ea typeface="+mn-ea"/>
        </a:defRPr>
      </a:lvl7pPr>
      <a:lvl8pPr marL="4572000" indent="-304800" algn="l" rtl="0" eaLnBrk="0" fontAlgn="base" hangingPunct="0">
        <a:spcBef>
          <a:spcPct val="20000"/>
        </a:spcBef>
        <a:spcAft>
          <a:spcPct val="0"/>
        </a:spcAft>
        <a:buChar char="»"/>
        <a:defRPr sz="2665">
          <a:solidFill>
            <a:schemeClr val="tx1"/>
          </a:solidFill>
          <a:latin typeface="+mn-lt"/>
          <a:ea typeface="+mn-ea"/>
        </a:defRPr>
      </a:lvl8pPr>
      <a:lvl9pPr marL="5181600" indent="-304800" algn="l" rtl="0" eaLnBrk="0" fontAlgn="base" hangingPunct="0">
        <a:spcBef>
          <a:spcPct val="20000"/>
        </a:spcBef>
        <a:spcAft>
          <a:spcPct val="0"/>
        </a:spcAft>
        <a:buChar char="»"/>
        <a:defRPr sz="2665">
          <a:solidFill>
            <a:schemeClr val="tx1"/>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
          <p:cNvPicPr>
            <a:picLocks noChangeAspect="1" noChangeArrowheads="1"/>
          </p:cNvPicPr>
          <p:nvPr/>
        </p:nvPicPr>
        <p:blipFill>
          <a:blip r:embed="rId1">
            <a:extLst>
              <a:ext uri="{28A0092B-C50C-407E-A947-70E740481C1C}">
                <a14:useLocalDpi xmlns:a14="http://schemas.microsoft.com/office/drawing/2010/main" val="0"/>
              </a:ext>
            </a:extLst>
          </a:blip>
          <a:srcRect l="-124" t="23523" r="124" b="3221"/>
          <a:stretch>
            <a:fillRect/>
          </a:stretch>
        </p:blipFill>
        <p:spPr bwMode="auto">
          <a:xfrm>
            <a:off x="-31900" y="-33859"/>
            <a:ext cx="12239851" cy="690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8255" y="-33928"/>
            <a:ext cx="12207951" cy="6901726"/>
          </a:xfrm>
          <a:prstGeom prst="rect">
            <a:avLst/>
          </a:prstGeom>
          <a:solidFill>
            <a:srgbClr val="1F1F1F">
              <a:alpha val="84999"/>
            </a:srgbClr>
          </a:solidFill>
          <a:ln w="12700" cap="flat" cmpd="sng">
            <a:noFill/>
            <a:miter lim="800000"/>
          </a:ln>
        </p:spPr>
        <p:txBody>
          <a:bodyPr anchor="ctr"/>
          <a:lstStyle/>
          <a:p>
            <a:pPr algn="ctr"/>
            <a:endParaRPr lang="zh-CN" altLang="zh-CN">
              <a:solidFill>
                <a:srgbClr val="FFFFFF"/>
              </a:solidFill>
            </a:endParaRPr>
          </a:p>
        </p:txBody>
      </p:sp>
      <p:sp>
        <p:nvSpPr>
          <p:cNvPr id="4" name="文本框 5"/>
          <p:cNvSpPr>
            <a:spLocks noChangeArrowheads="1"/>
          </p:cNvSpPr>
          <p:nvPr/>
        </p:nvSpPr>
        <p:spPr bwMode="auto">
          <a:xfrm>
            <a:off x="1436674" y="2690525"/>
            <a:ext cx="931992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6000" b="1" dirty="0" smtClean="0">
                <a:solidFill>
                  <a:schemeClr val="bg1"/>
                </a:solidFill>
                <a:latin typeface="+mj-ea"/>
                <a:ea typeface="+mj-ea"/>
                <a:cs typeface="Arial Unicode MS" panose="020B0604020202020204" pitchFamily="34" charset="-122"/>
                <a:sym typeface="Arial Unicode MS" panose="020B0604020202020204" pitchFamily="34" charset="-122"/>
              </a:rPr>
              <a:t>H</a:t>
            </a:r>
            <a:r>
              <a:rPr lang="zh-CN" altLang="en-US" sz="6000" b="1" dirty="0" smtClean="0">
                <a:solidFill>
                  <a:schemeClr val="bg1"/>
                </a:solidFill>
                <a:latin typeface="+mj-ea"/>
                <a:ea typeface="+mj-ea"/>
                <a:cs typeface="Arial Unicode MS" panose="020B0604020202020204" pitchFamily="34" charset="-122"/>
                <a:sym typeface="Arial Unicode MS" panose="020B0604020202020204" pitchFamily="34" charset="-122"/>
              </a:rPr>
              <a:t>ash</a:t>
            </a:r>
            <a:r>
              <a:rPr lang="en-US" altLang="zh-CN" sz="6000" b="1" dirty="0" smtClean="0">
                <a:solidFill>
                  <a:schemeClr val="bg1"/>
                </a:solidFill>
                <a:latin typeface="+mj-ea"/>
                <a:ea typeface="+mj-ea"/>
                <a:cs typeface="Arial Unicode MS" panose="020B0604020202020204" pitchFamily="34" charset="-122"/>
                <a:sym typeface="Arial Unicode MS" panose="020B0604020202020204" pitchFamily="34" charset="-122"/>
              </a:rPr>
              <a:t>C</a:t>
            </a:r>
            <a:r>
              <a:rPr lang="zh-CN" altLang="en-US" sz="6000" b="1" dirty="0" smtClean="0">
                <a:solidFill>
                  <a:schemeClr val="bg1"/>
                </a:solidFill>
                <a:latin typeface="+mj-ea"/>
                <a:ea typeface="+mj-ea"/>
                <a:cs typeface="Arial Unicode MS" panose="020B0604020202020204" pitchFamily="34" charset="-122"/>
                <a:sym typeface="Arial Unicode MS" panose="020B0604020202020204" pitchFamily="34" charset="-122"/>
              </a:rPr>
              <a:t>ode的生成与应用</a:t>
            </a:r>
            <a:endParaRPr lang="zh-CN" altLang="en-US" sz="6000" b="1" dirty="0" smtClean="0">
              <a:solidFill>
                <a:schemeClr val="bg1"/>
              </a:solidFill>
              <a:latin typeface="+mj-ea"/>
              <a:ea typeface="+mj-ea"/>
              <a:cs typeface="Arial Unicode MS" panose="020B0604020202020204" pitchFamily="34" charset="-122"/>
              <a:sym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Hash分布情况 </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12" name="文本框 11"/>
          <p:cNvSpPr txBox="1"/>
          <p:nvPr/>
        </p:nvSpPr>
        <p:spPr>
          <a:xfrm>
            <a:off x="589915" y="1544955"/>
            <a:ext cx="10203180" cy="645160"/>
          </a:xfrm>
          <a:prstGeom prst="rect">
            <a:avLst/>
          </a:prstGeom>
          <a:noFill/>
        </p:spPr>
        <p:txBody>
          <a:bodyPr wrap="square" rtlCol="0" anchor="t">
            <a:spAutoFit/>
          </a:bodyPr>
          <a:p>
            <a:r>
              <a:rPr lang="zh-CN" altLang="en-US"/>
              <a:t>整形的数值区间是 [-2147483648, 2147483647]，区间大小为 2^32。所以这里可以将区间等分成64个子区间，每个自子区间大小为 2^26。详细的分区对照表如下</a:t>
            </a:r>
            <a:endParaRPr lang="zh-CN" altLang="en-US"/>
          </a:p>
        </p:txBody>
      </p:sp>
      <p:pic>
        <p:nvPicPr>
          <p:cNvPr id="13" name="图片 12"/>
          <p:cNvPicPr>
            <a:picLocks noChangeAspect="1"/>
          </p:cNvPicPr>
          <p:nvPr/>
        </p:nvPicPr>
        <p:blipFill>
          <a:blip r:embed="rId1"/>
          <a:stretch>
            <a:fillRect/>
          </a:stretch>
        </p:blipFill>
        <p:spPr>
          <a:xfrm>
            <a:off x="589915" y="2301240"/>
            <a:ext cx="7724775" cy="27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HashMap中的Hash</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35940" y="1398905"/>
            <a:ext cx="7334250" cy="952500"/>
          </a:xfrm>
          <a:prstGeom prst="rect">
            <a:avLst/>
          </a:prstGeom>
        </p:spPr>
      </p:pic>
      <p:pic>
        <p:nvPicPr>
          <p:cNvPr id="7" name="图片 6"/>
          <p:cNvPicPr>
            <a:picLocks noChangeAspect="1"/>
          </p:cNvPicPr>
          <p:nvPr/>
        </p:nvPicPr>
        <p:blipFill>
          <a:blip r:embed="rId2"/>
          <a:stretch>
            <a:fillRect/>
          </a:stretch>
        </p:blipFill>
        <p:spPr>
          <a:xfrm>
            <a:off x="535940" y="2559050"/>
            <a:ext cx="7229475" cy="771525"/>
          </a:xfrm>
          <a:prstGeom prst="rect">
            <a:avLst/>
          </a:prstGeom>
        </p:spPr>
      </p:pic>
      <p:sp>
        <p:nvSpPr>
          <p:cNvPr id="8" name="文本框 7"/>
          <p:cNvSpPr txBox="1"/>
          <p:nvPr/>
        </p:nvSpPr>
        <p:spPr>
          <a:xfrm>
            <a:off x="535940" y="3538220"/>
            <a:ext cx="11323320" cy="1198880"/>
          </a:xfrm>
          <a:prstGeom prst="rect">
            <a:avLst/>
          </a:prstGeom>
          <a:noFill/>
        </p:spPr>
        <p:txBody>
          <a:bodyPr wrap="square" rtlCol="0" anchor="t">
            <a:spAutoFit/>
          </a:bodyPr>
          <a:p>
            <a:r>
              <a:rPr lang="zh-CN" altLang="en-US"/>
              <a:t>我们先看一看拿到这个异或结果是用来做什么的，在后面`putVal`方法中有这一句代码</a:t>
            </a:r>
            <a:endParaRPr lang="zh-CN" altLang="en-US"/>
          </a:p>
          <a:p>
            <a:endParaRPr lang="zh-CN" altLang="en-US"/>
          </a:p>
          <a:p>
            <a:r>
              <a:rPr lang="zh-CN" altLang="en-US"/>
              <a:t>`p = tab[i = (n - 1) &amp; hash]`，而`tab`是一个声明的数组`Node&lt;K,V&gt;[] tab`,也就是说`(n - 1) &amp; hash`是为了确定下标，其实就是`hash % n`,这里直接写做位运算提高计算效率，举几个例子：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HashMap中的Hash</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pic>
        <p:nvPicPr>
          <p:cNvPr id="12" name="图片 11"/>
          <p:cNvPicPr>
            <a:picLocks noChangeAspect="1"/>
          </p:cNvPicPr>
          <p:nvPr/>
        </p:nvPicPr>
        <p:blipFill>
          <a:blip r:embed="rId1"/>
          <a:stretch>
            <a:fillRect/>
          </a:stretch>
        </p:blipFill>
        <p:spPr>
          <a:xfrm>
            <a:off x="509905" y="3246755"/>
            <a:ext cx="7820025" cy="1571625"/>
          </a:xfrm>
          <a:prstGeom prst="rect">
            <a:avLst/>
          </a:prstGeom>
        </p:spPr>
      </p:pic>
      <p:pic>
        <p:nvPicPr>
          <p:cNvPr id="13" name="图片 12"/>
          <p:cNvPicPr>
            <a:picLocks noChangeAspect="1"/>
          </p:cNvPicPr>
          <p:nvPr/>
        </p:nvPicPr>
        <p:blipFill>
          <a:blip r:embed="rId2"/>
          <a:stretch>
            <a:fillRect/>
          </a:stretch>
        </p:blipFill>
        <p:spPr>
          <a:xfrm>
            <a:off x="538480" y="4902200"/>
            <a:ext cx="7791450" cy="1571625"/>
          </a:xfrm>
          <a:prstGeom prst="rect">
            <a:avLst/>
          </a:prstGeom>
        </p:spPr>
      </p:pic>
      <p:pic>
        <p:nvPicPr>
          <p:cNvPr id="14" name="图片 13"/>
          <p:cNvPicPr>
            <a:picLocks noChangeAspect="1"/>
          </p:cNvPicPr>
          <p:nvPr/>
        </p:nvPicPr>
        <p:blipFill>
          <a:blip r:embed="rId3"/>
          <a:stretch>
            <a:fillRect/>
          </a:stretch>
        </p:blipFill>
        <p:spPr>
          <a:xfrm>
            <a:off x="509905" y="1393190"/>
            <a:ext cx="7800975" cy="1733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HashMap中的Hash</a:t>
            </a:r>
            <a:br>
              <a:rPr lang="zh-CN" altLang="en-US"/>
            </a:b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9" name="文本框 8"/>
          <p:cNvSpPr txBox="1"/>
          <p:nvPr/>
        </p:nvSpPr>
        <p:spPr>
          <a:xfrm rot="10800000" flipV="1">
            <a:off x="326390" y="1670685"/>
            <a:ext cx="6329045" cy="368300"/>
          </a:xfrm>
          <a:prstGeom prst="rect">
            <a:avLst/>
          </a:prstGeom>
          <a:noFill/>
        </p:spPr>
        <p:txBody>
          <a:bodyPr wrap="square" rtlCol="0" anchor="t">
            <a:spAutoFit/>
          </a:bodyPr>
          <a:p>
            <a:r>
              <a:rPr lang="zh-CN" altLang="en-US"/>
              <a:t>这里也就引出了为什么HashMap要求容量为2的幂次方；</a:t>
            </a:r>
            <a:endParaRPr lang="zh-CN" altLang="en-US"/>
          </a:p>
        </p:txBody>
      </p:sp>
      <p:sp>
        <p:nvSpPr>
          <p:cNvPr id="10" name="文本框 9"/>
          <p:cNvSpPr txBox="1"/>
          <p:nvPr/>
        </p:nvSpPr>
        <p:spPr>
          <a:xfrm>
            <a:off x="326390" y="2324735"/>
            <a:ext cx="8690610" cy="368300"/>
          </a:xfrm>
          <a:prstGeom prst="rect">
            <a:avLst/>
          </a:prstGeom>
          <a:noFill/>
        </p:spPr>
        <p:txBody>
          <a:bodyPr wrap="square" rtlCol="0" anchor="t">
            <a:spAutoFit/>
          </a:bodyPr>
          <a:p>
            <a:r>
              <a:rPr lang="zh-CN" altLang="en-US"/>
              <a:t>The default initial capacity - MUST be a power of two.</a:t>
            </a:r>
            <a:endParaRPr lang="zh-CN" altLang="en-US"/>
          </a:p>
        </p:txBody>
      </p:sp>
      <p:sp>
        <p:nvSpPr>
          <p:cNvPr id="11" name="文本框 10"/>
          <p:cNvSpPr txBox="1"/>
          <p:nvPr/>
        </p:nvSpPr>
        <p:spPr>
          <a:xfrm>
            <a:off x="326390" y="2978785"/>
            <a:ext cx="8924925" cy="645160"/>
          </a:xfrm>
          <a:prstGeom prst="rect">
            <a:avLst/>
          </a:prstGeom>
          <a:noFill/>
        </p:spPr>
        <p:txBody>
          <a:bodyPr wrap="square" rtlCol="0" anchor="t">
            <a:spAutoFit/>
          </a:bodyPr>
          <a:p>
            <a:pPr marL="285750" indent="-285750" algn="l">
              <a:buFont typeface="Arial" panose="020B0604020202020204" pitchFamily="34" charset="0"/>
              <a:buChar char="•"/>
            </a:pPr>
            <a:r>
              <a:rPr lang="zh-CN" altLang="en-US"/>
              <a:t>保证不会发生数组越界</a:t>
            </a:r>
            <a:endParaRPr lang="zh-CN" altLang="en-US"/>
          </a:p>
          <a:p>
            <a:pPr marL="285750" indent="-285750" algn="l">
              <a:buFont typeface="Arial" panose="020B0604020202020204" pitchFamily="34" charset="0"/>
              <a:buChar char="•"/>
            </a:pPr>
            <a:r>
              <a:rPr lang="en-US" altLang="zh-CN"/>
              <a:t>保证元素尽可能的均匀分布</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HashMap中的Hash</a:t>
            </a:r>
            <a:br>
              <a:rPr lang="zh-CN" altLang="en-US"/>
            </a:b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686435" y="1428115"/>
            <a:ext cx="10996930" cy="368300"/>
          </a:xfrm>
          <a:prstGeom prst="rect">
            <a:avLst/>
          </a:prstGeom>
          <a:noFill/>
        </p:spPr>
        <p:txBody>
          <a:bodyPr wrap="square" rtlCol="0" anchor="t">
            <a:spAutoFit/>
          </a:bodyPr>
          <a:p>
            <a:r>
              <a:rPr lang="zh-CN" altLang="en-US"/>
              <a:t>但是这里又会出现另一个情况，如果一批key对应的hashcode如下</a:t>
            </a:r>
            <a:endParaRPr lang="zh-CN" altLang="en-US"/>
          </a:p>
        </p:txBody>
      </p:sp>
      <p:sp>
        <p:nvSpPr>
          <p:cNvPr id="7" name="文本框 6"/>
          <p:cNvSpPr txBox="1"/>
          <p:nvPr/>
        </p:nvSpPr>
        <p:spPr>
          <a:xfrm>
            <a:off x="686435" y="2016125"/>
            <a:ext cx="7259955" cy="1198880"/>
          </a:xfrm>
          <a:prstGeom prst="rect">
            <a:avLst/>
          </a:prstGeom>
          <a:noFill/>
        </p:spPr>
        <p:txBody>
          <a:bodyPr wrap="square" rtlCol="0" anchor="t">
            <a:spAutoFit/>
          </a:bodyPr>
          <a:p>
            <a:r>
              <a:rPr lang="zh-CN" altLang="en-US"/>
              <a:t>0000 0000 0001 0101 0100 1010 0100 1000</a:t>
            </a:r>
            <a:endParaRPr lang="zh-CN" altLang="en-US"/>
          </a:p>
          <a:p>
            <a:r>
              <a:rPr lang="zh-CN" altLang="en-US"/>
              <a:t>0000 0000 0001 0100 0100 1010 0100 1000</a:t>
            </a:r>
            <a:endParaRPr lang="zh-CN" altLang="en-US"/>
          </a:p>
          <a:p>
            <a:r>
              <a:rPr lang="zh-CN" altLang="en-US"/>
              <a:t>0000 0000 0001 1101 0100 1010 0100 1000</a:t>
            </a:r>
            <a:endParaRPr lang="zh-CN" altLang="en-US"/>
          </a:p>
          <a:p>
            <a:r>
              <a:rPr lang="zh-CN" altLang="en-US"/>
              <a:t>0000 0000 0001 0111 0100 1010 0100 1000</a:t>
            </a:r>
            <a:endParaRPr lang="zh-CN" altLang="en-US"/>
          </a:p>
        </p:txBody>
      </p:sp>
      <p:sp>
        <p:nvSpPr>
          <p:cNvPr id="8" name="文本框 7"/>
          <p:cNvSpPr txBox="1"/>
          <p:nvPr/>
        </p:nvSpPr>
        <p:spPr>
          <a:xfrm>
            <a:off x="686435" y="3434715"/>
            <a:ext cx="10112375" cy="2306955"/>
          </a:xfrm>
          <a:prstGeom prst="rect">
            <a:avLst/>
          </a:prstGeom>
          <a:noFill/>
        </p:spPr>
        <p:txBody>
          <a:bodyPr wrap="square" rtlCol="0" anchor="t">
            <a:spAutoFit/>
          </a:bodyPr>
          <a:p>
            <a:r>
              <a:rPr lang="zh-CN" altLang="en-US"/>
              <a:t>这四个与数组长度做`&amp;`后的记过均是8，也就产生了“碰撞”，也就是说这四个key都会放在下标为8的位置上，接着会形成链表或红黑树结构，那这显然不是最好的结果，因为这种情况非常常见，典型的高位改变低位不便的情况，所以为此，源码的作者在原本hashcode的基础上又加上了一层“扰动函数”，即</a:t>
            </a:r>
            <a:endParaRPr lang="zh-CN" altLang="en-US"/>
          </a:p>
          <a:p>
            <a:endParaRPr lang="zh-CN" altLang="en-US"/>
          </a:p>
          <a:p>
            <a:r>
              <a:rPr lang="zh-CN" altLang="en-US"/>
              <a:t>`(h = key.hashCode()) ^ (h &gt;&gt;&gt; 16)` 高明之处在于将hashcode的**前半高位**跟**后半低位**做`^`操作</a:t>
            </a:r>
            <a:r>
              <a:rPr lang="en-US" altLang="zh-CN"/>
              <a:t>,</a:t>
            </a:r>
            <a:r>
              <a:rPr lang="zh-CN" altLang="en-US"/>
              <a:t>这样就会把一个key的信息全部保留在低位！</a:t>
            </a:r>
            <a:r>
              <a:rPr lang="zh-CN" altLang="en-US" b="1">
                <a:sym typeface="+mn-ea"/>
              </a:rPr>
              <a:t>混合原始哈希码的高位和低位，以此来加大低位的随机性</a:t>
            </a:r>
            <a:r>
              <a:rPr lang="en-US" altLang="zh-CN" b="1">
                <a:sym typeface="+mn-ea"/>
              </a:rPr>
              <a:t>;尽量做到任何一位的变化都能对最终得到的结果产生影响</a:t>
            </a:r>
            <a:endParaRPr lang="en-US" altLang="zh-CN"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HashMap中的Hash</a:t>
            </a:r>
            <a:br>
              <a:rPr lang="zh-CN" altLang="en-US"/>
            </a:b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0943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64540" y="1400175"/>
            <a:ext cx="6797675" cy="1198880"/>
          </a:xfrm>
          <a:prstGeom prst="rect">
            <a:avLst/>
          </a:prstGeom>
          <a:noFill/>
        </p:spPr>
        <p:txBody>
          <a:bodyPr wrap="square" rtlCol="0" anchor="t">
            <a:spAutoFit/>
          </a:bodyPr>
          <a:p>
            <a:r>
              <a:rPr lang="zh-CN" altLang="en-US"/>
              <a:t>0000 0000 0001 0101 0100 1010 0100 1000</a:t>
            </a:r>
            <a:endParaRPr lang="zh-CN" altLang="en-US"/>
          </a:p>
          <a:p>
            <a:r>
              <a:rPr lang="zh-CN" altLang="en-US"/>
              <a:t>0000 0000 0001 0100 0100 1010 0100 1000</a:t>
            </a:r>
            <a:endParaRPr lang="zh-CN" altLang="en-US"/>
          </a:p>
          <a:p>
            <a:r>
              <a:rPr lang="zh-CN" altLang="en-US"/>
              <a:t>0000 0000 0001 1101 0100 1010 0100 1000</a:t>
            </a:r>
            <a:endParaRPr lang="zh-CN" altLang="en-US"/>
          </a:p>
          <a:p>
            <a:r>
              <a:rPr lang="zh-CN" altLang="en-US"/>
              <a:t>0000 0000 0001 0111 0100 1010 0100 1000</a:t>
            </a:r>
            <a:endParaRPr lang="zh-CN" altLang="en-US"/>
          </a:p>
        </p:txBody>
      </p:sp>
      <p:sp>
        <p:nvSpPr>
          <p:cNvPr id="7" name="文本框 6"/>
          <p:cNvSpPr txBox="1"/>
          <p:nvPr/>
        </p:nvSpPr>
        <p:spPr>
          <a:xfrm>
            <a:off x="764540" y="2754630"/>
            <a:ext cx="6182995" cy="368300"/>
          </a:xfrm>
          <a:prstGeom prst="rect">
            <a:avLst/>
          </a:prstGeom>
          <a:noFill/>
        </p:spPr>
        <p:txBody>
          <a:bodyPr wrap="square" rtlCol="0" anchor="t">
            <a:spAutoFit/>
          </a:bodyPr>
          <a:p>
            <a:r>
              <a:rPr lang="zh-CN" altLang="en-US"/>
              <a:t>将它们右移16位之后与自己做`^`操作，结果如下：</a:t>
            </a:r>
            <a:endParaRPr lang="zh-CN" altLang="en-US"/>
          </a:p>
        </p:txBody>
      </p:sp>
      <p:sp>
        <p:nvSpPr>
          <p:cNvPr id="8" name="文本框 7"/>
          <p:cNvSpPr txBox="1"/>
          <p:nvPr/>
        </p:nvSpPr>
        <p:spPr>
          <a:xfrm>
            <a:off x="764540" y="3278505"/>
            <a:ext cx="5047615" cy="1198880"/>
          </a:xfrm>
          <a:prstGeom prst="rect">
            <a:avLst/>
          </a:prstGeom>
          <a:noFill/>
        </p:spPr>
        <p:txBody>
          <a:bodyPr wrap="square" rtlCol="0" anchor="t">
            <a:spAutoFit/>
          </a:bodyPr>
          <a:p>
            <a:r>
              <a:rPr lang="zh-CN" altLang="en-US"/>
              <a:t>0000 0000 0001 0101 0100 1010 0101 1101</a:t>
            </a:r>
            <a:endParaRPr lang="zh-CN" altLang="en-US"/>
          </a:p>
          <a:p>
            <a:r>
              <a:rPr lang="zh-CN" altLang="en-US"/>
              <a:t>0000 0000 0001 0100 0100 1010 0101 1100</a:t>
            </a:r>
            <a:endParaRPr lang="zh-CN" altLang="en-US"/>
          </a:p>
          <a:p>
            <a:r>
              <a:rPr lang="zh-CN" altLang="en-US"/>
              <a:t>0000 0000 0001 0101 0100 1010 0101 0101</a:t>
            </a:r>
            <a:endParaRPr lang="zh-CN" altLang="en-US"/>
          </a:p>
          <a:p>
            <a:r>
              <a:rPr lang="zh-CN" altLang="en-US"/>
              <a:t>0000 0000 0001 0111 0100 1010 0101 1111</a:t>
            </a:r>
            <a:endParaRPr lang="zh-CN" altLang="en-US"/>
          </a:p>
        </p:txBody>
      </p:sp>
      <p:sp>
        <p:nvSpPr>
          <p:cNvPr id="9" name="文本框 8"/>
          <p:cNvSpPr txBox="1"/>
          <p:nvPr/>
        </p:nvSpPr>
        <p:spPr>
          <a:xfrm>
            <a:off x="764540" y="4632960"/>
            <a:ext cx="5821680" cy="368300"/>
          </a:xfrm>
          <a:prstGeom prst="rect">
            <a:avLst/>
          </a:prstGeom>
          <a:noFill/>
        </p:spPr>
        <p:txBody>
          <a:bodyPr wrap="square" rtlCol="0" anchor="t">
            <a:spAutoFit/>
          </a:bodyPr>
          <a:p>
            <a:r>
              <a:rPr lang="zh-CN" altLang="en-US"/>
              <a:t>再与数组长度做`&amp;`操作，结果如下:</a:t>
            </a:r>
            <a:endParaRPr lang="zh-CN" altLang="en-US"/>
          </a:p>
        </p:txBody>
      </p:sp>
      <p:sp>
        <p:nvSpPr>
          <p:cNvPr id="10" name="文本框 9"/>
          <p:cNvSpPr txBox="1"/>
          <p:nvPr/>
        </p:nvSpPr>
        <p:spPr>
          <a:xfrm>
            <a:off x="764540" y="5156835"/>
            <a:ext cx="8581390" cy="1198880"/>
          </a:xfrm>
          <a:prstGeom prst="rect">
            <a:avLst/>
          </a:prstGeom>
          <a:noFill/>
        </p:spPr>
        <p:txBody>
          <a:bodyPr wrap="square" rtlCol="0" anchor="t">
            <a:spAutoFit/>
          </a:bodyPr>
          <a:p>
            <a:r>
              <a:rPr lang="zh-CN" altLang="en-US"/>
              <a:t>0000 0000 0000 0000 0000 0000 0000 1101  13</a:t>
            </a:r>
            <a:endParaRPr lang="zh-CN" altLang="en-US"/>
          </a:p>
          <a:p>
            <a:r>
              <a:rPr lang="zh-CN" altLang="en-US"/>
              <a:t>0000 0000 0000 0000 0000 0000 0000 1100  12 </a:t>
            </a:r>
            <a:endParaRPr lang="zh-CN" altLang="en-US"/>
          </a:p>
          <a:p>
            <a:r>
              <a:rPr lang="zh-CN" altLang="en-US"/>
              <a:t>0000 0000 0000 0000 0000 0000 0000 0101  5</a:t>
            </a:r>
            <a:endParaRPr lang="zh-CN" altLang="en-US"/>
          </a:p>
          <a:p>
            <a:r>
              <a:rPr lang="zh-CN" altLang="en-US"/>
              <a:t>0000 0000 0000 0000 0000 0000 0000 1111  16</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总结</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729105"/>
            <a:ext cx="10221595" cy="922020"/>
          </a:xfrm>
          <a:prstGeom prst="rect">
            <a:avLst/>
          </a:prstGeom>
          <a:noFill/>
        </p:spPr>
        <p:txBody>
          <a:bodyPr wrap="square" rtlCol="0" anchor="t">
            <a:spAutoFit/>
          </a:bodyPr>
          <a:p>
            <a:r>
              <a:rPr lang="zh-CN" altLang="en-US"/>
              <a:t>Hashmap中hashcode在原来的基础上加了一层**扰动函数**，保留了高低位的信息，</a:t>
            </a:r>
            <a:r>
              <a:rPr lang="zh-CN" altLang="en-US" b="1">
                <a:sym typeface="+mn-ea"/>
              </a:rPr>
              <a:t>混合原始哈希码的高位和低位，以此来加大低位的随机性</a:t>
            </a:r>
            <a:r>
              <a:rPr lang="zh-CN" altLang="en-US"/>
              <a:t>！；</a:t>
            </a:r>
            <a:endParaRPr lang="zh-CN" altLang="en-US"/>
          </a:p>
          <a:p>
            <a:r>
              <a:rPr lang="en-US" altLang="zh-CN" b="1">
                <a:sym typeface="+mn-ea"/>
              </a:rPr>
              <a:t>尽量做到任何一位的变化都能对最终得到的结果产生影响</a:t>
            </a:r>
            <a:r>
              <a:rPr lang="zh-CN" altLang="en-US" b="1">
                <a:sym typeface="+mn-ea"/>
              </a:rPr>
              <a:t>；</a:t>
            </a:r>
            <a:endParaRPr lang="zh-CN" altLang="en-US"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轻松一刻</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659255"/>
            <a:ext cx="6457950" cy="368300"/>
          </a:xfrm>
          <a:prstGeom prst="rect">
            <a:avLst/>
          </a:prstGeom>
          <a:noFill/>
        </p:spPr>
        <p:txBody>
          <a:bodyPr wrap="square" rtlCol="0" anchor="t">
            <a:spAutoFit/>
          </a:bodyPr>
          <a:p>
            <a:r>
              <a:rPr lang="zh-CN" altLang="en-US"/>
              <a:t>如何判断一个数是不是2的幂次方？</a:t>
            </a:r>
            <a:endParaRPr lang="zh-CN" altLang="en-US"/>
          </a:p>
        </p:txBody>
      </p:sp>
      <p:sp>
        <p:nvSpPr>
          <p:cNvPr id="7" name="文本框 6"/>
          <p:cNvSpPr txBox="1"/>
          <p:nvPr/>
        </p:nvSpPr>
        <p:spPr>
          <a:xfrm>
            <a:off x="908050" y="2470785"/>
            <a:ext cx="2540000" cy="368300"/>
          </a:xfrm>
          <a:prstGeom prst="rect">
            <a:avLst/>
          </a:prstGeom>
          <a:noFill/>
        </p:spPr>
        <p:txBody>
          <a:bodyPr wrap="square" rtlCol="0" anchor="t">
            <a:spAutoFit/>
          </a:bodyPr>
          <a:p>
            <a:r>
              <a:rPr lang="zh-CN" altLang="en-US"/>
              <a:t>(n-1) &amp; n == 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Hash一致性</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610235" y="1278890"/>
            <a:ext cx="11458575" cy="5077460"/>
          </a:xfrm>
          <a:prstGeom prst="rect">
            <a:avLst/>
          </a:prstGeom>
          <a:noFill/>
        </p:spPr>
        <p:txBody>
          <a:bodyPr wrap="square" rtlCol="0" anchor="t">
            <a:spAutoFit/>
          </a:bodyPr>
          <a:p>
            <a:r>
              <a:rPr lang="zh-CN" altLang="en-US"/>
              <a:t> 一致性哈希算法在1997年由麻省理工学院提出的一种分布式哈希（DHT）实现算法，设计目标是为了解决因特网中的热点(Hot spot)问题</a:t>
            </a:r>
            <a:endParaRPr lang="zh-CN" altLang="en-US"/>
          </a:p>
          <a:p>
            <a:endParaRPr lang="zh-CN" altLang="en-US"/>
          </a:p>
          <a:p>
            <a:r>
              <a:rPr lang="zh-CN" altLang="en-US"/>
              <a:t>判断hash算法的好坏的四个定义：</a:t>
            </a:r>
            <a:endParaRPr lang="zh-CN" altLang="en-US"/>
          </a:p>
          <a:p>
            <a:endParaRPr lang="zh-CN" altLang="en-US"/>
          </a:p>
          <a:p>
            <a:r>
              <a:rPr lang="zh-CN" altLang="en-US"/>
              <a:t>1、**平衡性(Balance)**：平衡性是指哈希的结果能够尽可能分布到所有的缓冲中去，这样可以使得所有的缓冲空间都得到利用。很多哈希算法都能够满足这一条件。</a:t>
            </a:r>
            <a:endParaRPr lang="zh-CN" altLang="en-US"/>
          </a:p>
          <a:p>
            <a:r>
              <a:rPr lang="zh-CN" altLang="en-US"/>
              <a:t>2、**单调性(Monotonicity)**：单调性是指如果已经有一些内容通过哈希分派到了相应的缓冲中，又有新的缓冲加入到系统中。哈希的结果应能够保证原有已分配的内容可以被映射到原有的或者新的缓冲中去，而不会被映射到旧的缓冲集合中的其他缓冲区。 </a:t>
            </a:r>
            <a:endParaRPr lang="zh-CN" altLang="en-US"/>
          </a:p>
          <a:p>
            <a:r>
              <a:rPr lang="zh-CN" altLang="en-US"/>
              <a:t>3、**分散性(Spread)**：在分布式环境中，终端有可能看不到所有的缓冲，而是只能看到其中的一部分。当终端希望通过哈希过程将内容映射到缓冲上时，由于不同终端所见的缓冲范围有可能不同，从而导致哈希的结果不一致，最终的结果是相同的内容被不同的终端映射到不同的缓冲区中。这种情况显然是应该避免的，因为它导致相同内容被存储到不同缓冲中去，降低了系统存储的效率。分散性的定义就是上述情况发生的严重程度。好的哈希算法应能够尽量避免不一致的情况发生，也就是尽量降低分散性。 </a:t>
            </a:r>
            <a:endParaRPr lang="zh-CN" altLang="en-US"/>
          </a:p>
          <a:p>
            <a:r>
              <a:rPr lang="zh-CN" altLang="en-US"/>
              <a:t>4、**负载(Load)**：负载问题实际上是从另一个角度看待分散性问题。既然不同的终端可能将相同的内容映射到不同的缓冲区中，那么对于一个特定的缓冲区而言，也可能被不同的用户映射为不同 的内容。与分散性一样，这种情况也是应当避免的，因此好的哈希算法应能够尽量降低缓冲的负荷。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案例</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694690" y="1415415"/>
            <a:ext cx="10887075" cy="1198880"/>
          </a:xfrm>
          <a:prstGeom prst="rect">
            <a:avLst/>
          </a:prstGeom>
          <a:noFill/>
        </p:spPr>
        <p:txBody>
          <a:bodyPr wrap="square" rtlCol="0" anchor="t">
            <a:spAutoFit/>
          </a:bodyPr>
          <a:p>
            <a:r>
              <a:rPr lang="zh-CN" altLang="en-US"/>
              <a:t>假设，我们有一个社交网站，需要使用Redis存储图片资源，存储的格式为键值对，key值为图片名称，value为该图片所在文件服务器的路径，我们需要根据文件名查找该文件所在文件服务器上的路径，数据量大概有2000W左右，按照我们约定的规则进行分库，我们可以部署8台缓存服务器，每台服务器大概含有500W条数据，并且进行主从复制。</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3"/>
          <p:cNvSpPr>
            <a:spLocks noChangeArrowheads="1"/>
          </p:cNvSpPr>
          <p:nvPr/>
        </p:nvSpPr>
        <p:spPr bwMode="auto">
          <a:xfrm>
            <a:off x="6767487" y="1325030"/>
            <a:ext cx="2592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chemeClr val="tx1">
                    <a:lumMod val="75000"/>
                    <a:lumOff val="25000"/>
                  </a:schemeClr>
                </a:solidFill>
                <a:latin typeface="+mj-ea"/>
                <a:ea typeface="+mj-ea"/>
              </a:rPr>
              <a:t>复习位运算</a:t>
            </a:r>
            <a:endParaRPr lang="zh-CN" altLang="en-US" sz="2400" b="1" dirty="0" smtClean="0">
              <a:solidFill>
                <a:schemeClr val="tx1">
                  <a:lumMod val="75000"/>
                  <a:lumOff val="25000"/>
                </a:schemeClr>
              </a:solidFill>
              <a:latin typeface="+mj-ea"/>
              <a:ea typeface="+mj-ea"/>
            </a:endParaRPr>
          </a:p>
        </p:txBody>
      </p:sp>
      <p:sp>
        <p:nvSpPr>
          <p:cNvPr id="3" name="Rectangle 44"/>
          <p:cNvSpPr>
            <a:spLocks noChangeArrowheads="1"/>
          </p:cNvSpPr>
          <p:nvPr/>
        </p:nvSpPr>
        <p:spPr bwMode="auto">
          <a:xfrm>
            <a:off x="5353703" y="1101070"/>
            <a:ext cx="842963"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60D4D4"/>
                </a:solidFill>
              </a:rPr>
              <a:t>01</a:t>
            </a:r>
            <a:endParaRPr lang="en-US" altLang="zh-CN" sz="5400" dirty="0">
              <a:solidFill>
                <a:srgbClr val="60D4D4"/>
              </a:solidFill>
            </a:endParaRPr>
          </a:p>
        </p:txBody>
      </p:sp>
      <p:cxnSp>
        <p:nvCxnSpPr>
          <p:cNvPr id="16" name="直接连接符 15"/>
          <p:cNvCxnSpPr/>
          <p:nvPr/>
        </p:nvCxnSpPr>
        <p:spPr>
          <a:xfrm>
            <a:off x="6417579" y="1217409"/>
            <a:ext cx="8388" cy="584776"/>
          </a:xfrm>
          <a:prstGeom prst="line">
            <a:avLst/>
          </a:prstGeom>
          <a:ln w="50800" cmpd="thickThi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Rectangle 47"/>
          <p:cNvSpPr>
            <a:spLocks noChangeArrowheads="1"/>
          </p:cNvSpPr>
          <p:nvPr/>
        </p:nvSpPr>
        <p:spPr bwMode="auto">
          <a:xfrm>
            <a:off x="5378776" y="2381710"/>
            <a:ext cx="792816"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60D4D4"/>
                </a:solidFill>
              </a:rPr>
              <a:t>02</a:t>
            </a:r>
            <a:endParaRPr lang="en-US" altLang="zh-CN" sz="5400" dirty="0">
              <a:solidFill>
                <a:srgbClr val="60D4D4"/>
              </a:solidFill>
            </a:endParaRPr>
          </a:p>
        </p:txBody>
      </p:sp>
      <p:cxnSp>
        <p:nvCxnSpPr>
          <p:cNvPr id="20" name="直接连接符 19"/>
          <p:cNvCxnSpPr/>
          <p:nvPr/>
        </p:nvCxnSpPr>
        <p:spPr>
          <a:xfrm>
            <a:off x="6425967" y="2504820"/>
            <a:ext cx="0" cy="609301"/>
          </a:xfrm>
          <a:prstGeom prst="line">
            <a:avLst/>
          </a:prstGeom>
          <a:ln w="50800" cmpd="thickThi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43"/>
          <p:cNvSpPr>
            <a:spLocks noChangeArrowheads="1"/>
          </p:cNvSpPr>
          <p:nvPr/>
        </p:nvSpPr>
        <p:spPr bwMode="auto">
          <a:xfrm>
            <a:off x="6767120" y="2625103"/>
            <a:ext cx="2592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chemeClr val="tx1">
                    <a:lumMod val="75000"/>
                    <a:lumOff val="25000"/>
                  </a:schemeClr>
                </a:solidFill>
                <a:latin typeface="+mj-ea"/>
                <a:ea typeface="+mj-ea"/>
              </a:rPr>
              <a:t>为什么是</a:t>
            </a:r>
            <a:r>
              <a:rPr lang="en-US" altLang="zh-CN" sz="2400" b="1" dirty="0" smtClean="0">
                <a:solidFill>
                  <a:schemeClr val="tx1">
                    <a:lumMod val="75000"/>
                    <a:lumOff val="25000"/>
                  </a:schemeClr>
                </a:solidFill>
                <a:latin typeface="+mj-ea"/>
                <a:ea typeface="+mj-ea"/>
              </a:rPr>
              <a:t>31</a:t>
            </a:r>
            <a:endParaRPr lang="en-US" altLang="zh-CN" sz="2400" b="1" dirty="0" smtClean="0">
              <a:solidFill>
                <a:schemeClr val="tx1">
                  <a:lumMod val="75000"/>
                  <a:lumOff val="25000"/>
                </a:schemeClr>
              </a:solidFill>
              <a:latin typeface="+mj-ea"/>
              <a:ea typeface="+mj-ea"/>
            </a:endParaRPr>
          </a:p>
        </p:txBody>
      </p:sp>
      <p:sp>
        <p:nvSpPr>
          <p:cNvPr id="9" name="Rectangle 50"/>
          <p:cNvSpPr>
            <a:spLocks noChangeArrowheads="1"/>
          </p:cNvSpPr>
          <p:nvPr/>
        </p:nvSpPr>
        <p:spPr bwMode="auto">
          <a:xfrm>
            <a:off x="5353704" y="3657207"/>
            <a:ext cx="792816"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60D4D4"/>
                </a:solidFill>
              </a:rPr>
              <a:t>03</a:t>
            </a:r>
            <a:endParaRPr lang="en-US" altLang="zh-CN" sz="5400" dirty="0">
              <a:solidFill>
                <a:srgbClr val="60D4D4"/>
              </a:solidFill>
            </a:endParaRPr>
          </a:p>
        </p:txBody>
      </p:sp>
      <p:cxnSp>
        <p:nvCxnSpPr>
          <p:cNvPr id="23" name="直接连接符 22"/>
          <p:cNvCxnSpPr/>
          <p:nvPr/>
        </p:nvCxnSpPr>
        <p:spPr>
          <a:xfrm>
            <a:off x="6417579" y="3800361"/>
            <a:ext cx="0" cy="609301"/>
          </a:xfrm>
          <a:prstGeom prst="line">
            <a:avLst/>
          </a:prstGeom>
          <a:ln w="50800" cmpd="thickThi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43"/>
          <p:cNvSpPr>
            <a:spLocks noChangeArrowheads="1"/>
          </p:cNvSpPr>
          <p:nvPr/>
        </p:nvSpPr>
        <p:spPr bwMode="auto">
          <a:xfrm>
            <a:off x="6767195" y="3920490"/>
            <a:ext cx="330708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sz="2400" b="1" dirty="0" smtClean="0">
                <a:solidFill>
                  <a:schemeClr val="tx1">
                    <a:lumMod val="75000"/>
                    <a:lumOff val="25000"/>
                  </a:schemeClr>
                </a:solidFill>
                <a:latin typeface="+mj-ea"/>
                <a:ea typeface="+mj-ea"/>
              </a:rPr>
              <a:t>HashMap</a:t>
            </a:r>
            <a:r>
              <a:rPr lang="zh-CN" altLang="en-US" sz="2400" b="1" dirty="0" smtClean="0">
                <a:solidFill>
                  <a:schemeClr val="tx1">
                    <a:lumMod val="75000"/>
                    <a:lumOff val="25000"/>
                  </a:schemeClr>
                </a:solidFill>
                <a:latin typeface="+mj-ea"/>
                <a:ea typeface="+mj-ea"/>
              </a:rPr>
              <a:t>中的</a:t>
            </a:r>
            <a:r>
              <a:rPr lang="en-US" altLang="zh-CN" sz="2400" b="1" dirty="0" smtClean="0">
                <a:solidFill>
                  <a:schemeClr val="tx1">
                    <a:lumMod val="75000"/>
                    <a:lumOff val="25000"/>
                  </a:schemeClr>
                </a:solidFill>
                <a:latin typeface="+mj-ea"/>
                <a:ea typeface="+mj-ea"/>
              </a:rPr>
              <a:t>Hash</a:t>
            </a:r>
            <a:endParaRPr lang="en-US" altLang="zh-CN" sz="2400" b="1" dirty="0" smtClean="0">
              <a:solidFill>
                <a:schemeClr val="tx1">
                  <a:lumMod val="75000"/>
                  <a:lumOff val="25000"/>
                </a:schemeClr>
              </a:solidFill>
              <a:latin typeface="+mj-ea"/>
              <a:ea typeface="+mj-ea"/>
            </a:endParaRPr>
          </a:p>
        </p:txBody>
      </p:sp>
      <p:sp>
        <p:nvSpPr>
          <p:cNvPr id="12" name="Rectangle 53"/>
          <p:cNvSpPr>
            <a:spLocks noChangeArrowheads="1"/>
          </p:cNvSpPr>
          <p:nvPr/>
        </p:nvSpPr>
        <p:spPr bwMode="auto">
          <a:xfrm>
            <a:off x="5353703" y="4932704"/>
            <a:ext cx="792816" cy="83099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60D4D4"/>
                </a:solidFill>
              </a:rPr>
              <a:t>04</a:t>
            </a:r>
            <a:endParaRPr lang="en-US" altLang="zh-CN" sz="5400" dirty="0">
              <a:solidFill>
                <a:srgbClr val="60D4D4"/>
              </a:solidFill>
            </a:endParaRPr>
          </a:p>
        </p:txBody>
      </p:sp>
      <p:cxnSp>
        <p:nvCxnSpPr>
          <p:cNvPr id="24" name="直接连接符 23"/>
          <p:cNvCxnSpPr/>
          <p:nvPr/>
        </p:nvCxnSpPr>
        <p:spPr>
          <a:xfrm>
            <a:off x="6417578" y="5043551"/>
            <a:ext cx="0" cy="609301"/>
          </a:xfrm>
          <a:prstGeom prst="line">
            <a:avLst/>
          </a:prstGeom>
          <a:ln w="50800" cmpd="thickThi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43"/>
          <p:cNvSpPr>
            <a:spLocks noChangeArrowheads="1"/>
          </p:cNvSpPr>
          <p:nvPr/>
        </p:nvSpPr>
        <p:spPr bwMode="auto">
          <a:xfrm>
            <a:off x="6767021" y="5164609"/>
            <a:ext cx="25923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sz="2400" b="1" dirty="0" smtClean="0">
                <a:solidFill>
                  <a:schemeClr val="tx1">
                    <a:lumMod val="75000"/>
                    <a:lumOff val="25000"/>
                  </a:schemeClr>
                </a:solidFill>
                <a:latin typeface="+mj-ea"/>
                <a:ea typeface="+mj-ea"/>
              </a:rPr>
              <a:t>Hash</a:t>
            </a:r>
            <a:r>
              <a:rPr lang="zh-CN" altLang="en-US" sz="2400" b="1" dirty="0" smtClean="0">
                <a:solidFill>
                  <a:schemeClr val="tx1">
                    <a:lumMod val="75000"/>
                    <a:lumOff val="25000"/>
                  </a:schemeClr>
                </a:solidFill>
                <a:latin typeface="+mj-ea"/>
                <a:ea typeface="+mj-ea"/>
              </a:rPr>
              <a:t>一致性</a:t>
            </a:r>
            <a:endParaRPr lang="zh-CN" altLang="en-US" sz="2400" b="1" dirty="0" smtClean="0">
              <a:solidFill>
                <a:schemeClr val="tx1">
                  <a:lumMod val="75000"/>
                  <a:lumOff val="25000"/>
                </a:schemeClr>
              </a:solidFill>
              <a:latin typeface="+mj-ea"/>
              <a:ea typeface="+mj-ea"/>
            </a:endParaRPr>
          </a:p>
        </p:txBody>
      </p:sp>
      <p:sp>
        <p:nvSpPr>
          <p:cNvPr id="31" name="矩形 30"/>
          <p:cNvSpPr/>
          <p:nvPr/>
        </p:nvSpPr>
        <p:spPr>
          <a:xfrm>
            <a:off x="4471815" y="6325299"/>
            <a:ext cx="7720185" cy="44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
          <p:cNvPicPr>
            <a:picLocks noChangeAspect="1" noChangeArrowheads="1"/>
          </p:cNvPicPr>
          <p:nvPr/>
        </p:nvPicPr>
        <p:blipFill rotWithShape="1">
          <a:blip r:embed="rId1">
            <a:extLst>
              <a:ext uri="{28A0092B-C50C-407E-A947-70E740481C1C}">
                <a14:useLocalDpi xmlns:a14="http://schemas.microsoft.com/office/drawing/2010/main" val="0"/>
              </a:ext>
            </a:extLst>
          </a:blip>
          <a:srcRect l="34320" t="4521" r="17717" b="135"/>
          <a:stretch>
            <a:fillRect/>
          </a:stretch>
        </p:blipFill>
        <p:spPr bwMode="auto">
          <a:xfrm>
            <a:off x="-9526" y="0"/>
            <a:ext cx="448134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案例</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95655" y="1512570"/>
            <a:ext cx="3498850" cy="922020"/>
          </a:xfrm>
          <a:prstGeom prst="rect">
            <a:avLst/>
          </a:prstGeom>
          <a:noFill/>
        </p:spPr>
        <p:txBody>
          <a:bodyPr wrap="square" rtlCol="0" anchor="t">
            <a:spAutoFit/>
          </a:bodyPr>
          <a:p>
            <a:r>
              <a:rPr lang="zh-CN" altLang="en-US"/>
              <a:t>随机或普通: 预先将2000W缓存在四台机器中，使用的时候，需要从缓存查四次！</a:t>
            </a:r>
            <a:endParaRPr lang="zh-CN" altLang="en-US"/>
          </a:p>
        </p:txBody>
      </p:sp>
      <p:pic>
        <p:nvPicPr>
          <p:cNvPr id="7" name="图片 6"/>
          <p:cNvPicPr>
            <a:picLocks noChangeAspect="1"/>
          </p:cNvPicPr>
          <p:nvPr/>
        </p:nvPicPr>
        <p:blipFill>
          <a:blip r:embed="rId1"/>
          <a:stretch>
            <a:fillRect/>
          </a:stretch>
        </p:blipFill>
        <p:spPr>
          <a:xfrm>
            <a:off x="6275070" y="1361440"/>
            <a:ext cx="4276725" cy="483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案例</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610870" y="1483360"/>
            <a:ext cx="3912870" cy="922020"/>
          </a:xfrm>
          <a:prstGeom prst="rect">
            <a:avLst/>
          </a:prstGeom>
          <a:noFill/>
        </p:spPr>
        <p:txBody>
          <a:bodyPr wrap="square" rtlCol="0" anchor="t">
            <a:spAutoFit/>
          </a:bodyPr>
          <a:p>
            <a:r>
              <a:rPr lang="zh-CN" altLang="en-US"/>
              <a:t>使用hash: 将key值hash一下取模类似hashmap数组，得到下标进行存取</a:t>
            </a:r>
            <a:endParaRPr lang="zh-CN" altLang="en-US"/>
          </a:p>
        </p:txBody>
      </p:sp>
      <p:pic>
        <p:nvPicPr>
          <p:cNvPr id="7" name="图片 6"/>
          <p:cNvPicPr>
            <a:picLocks noChangeAspect="1"/>
          </p:cNvPicPr>
          <p:nvPr/>
        </p:nvPicPr>
        <p:blipFill>
          <a:blip r:embed="rId1"/>
          <a:stretch>
            <a:fillRect/>
          </a:stretch>
        </p:blipFill>
        <p:spPr>
          <a:xfrm>
            <a:off x="6549390" y="1205230"/>
            <a:ext cx="4486275" cy="4819650"/>
          </a:xfrm>
          <a:prstGeom prst="rect">
            <a:avLst/>
          </a:prstGeom>
        </p:spPr>
      </p:pic>
      <p:sp>
        <p:nvSpPr>
          <p:cNvPr id="8" name="文本框 7"/>
          <p:cNvSpPr txBox="1"/>
          <p:nvPr/>
        </p:nvSpPr>
        <p:spPr>
          <a:xfrm>
            <a:off x="358140" y="3831590"/>
            <a:ext cx="11349355" cy="2030095"/>
          </a:xfrm>
          <a:prstGeom prst="rect">
            <a:avLst/>
          </a:prstGeom>
          <a:noFill/>
        </p:spPr>
        <p:txBody>
          <a:bodyPr wrap="square" rtlCol="0" anchor="t">
            <a:spAutoFit/>
          </a:bodyPr>
          <a:p>
            <a:r>
              <a:rPr lang="zh-CN" altLang="en-US"/>
              <a:t>显然第二种是最优的，而且应用广泛，</a:t>
            </a:r>
            <a:endParaRPr lang="zh-CN" altLang="en-US"/>
          </a:p>
          <a:p>
            <a:endParaRPr lang="zh-CN" altLang="en-US"/>
          </a:p>
          <a:p>
            <a:r>
              <a:rPr lang="zh-CN" altLang="en-US"/>
              <a:t>TBD表的按键分区`dbpartition by hash(`resume_id`) tbpartition by hash(`resume_id`) tbpartitions 4;`</a:t>
            </a:r>
            <a:endParaRPr lang="zh-CN" altLang="en-US"/>
          </a:p>
          <a:p>
            <a:endParaRPr lang="zh-CN" altLang="en-US"/>
          </a:p>
          <a:p>
            <a:r>
              <a:rPr lang="zh-CN" altLang="en-US"/>
              <a:t>https://help.aliyun.com/document_detail/71276.html?spm=a2c4g.11186623.6.644.53112df5zJEJCg</a:t>
            </a:r>
            <a:endParaRPr lang="zh-CN" altLang="en-US"/>
          </a:p>
          <a:p>
            <a:endParaRPr lang="zh-CN" altLang="en-US"/>
          </a:p>
          <a:p>
            <a:r>
              <a:rPr lang="zh-CN" altLang="en-US"/>
              <a:t>https://help.aliyun.com/document_detail/71276.html?spm=a2c4g.11186623.6.644.460a2df5LcQeHp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案例</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8" name="文本框 7"/>
          <p:cNvSpPr txBox="1"/>
          <p:nvPr/>
        </p:nvSpPr>
        <p:spPr>
          <a:xfrm>
            <a:off x="552450" y="1679575"/>
            <a:ext cx="11349355" cy="368300"/>
          </a:xfrm>
          <a:prstGeom prst="rect">
            <a:avLst/>
          </a:prstGeom>
          <a:noFill/>
        </p:spPr>
        <p:txBody>
          <a:bodyPr wrap="square" rtlCol="0" anchor="t">
            <a:spAutoFit/>
          </a:bodyPr>
          <a:p>
            <a:r>
              <a:rPr lang="zh-CN" altLang="en-US"/>
              <a:t>显然第二种是最优的，而且应用广泛</a:t>
            </a:r>
            <a:endParaRPr lang="zh-CN" altLang="en-US"/>
          </a:p>
        </p:txBody>
      </p:sp>
      <p:sp>
        <p:nvSpPr>
          <p:cNvPr id="3" name="文本框 2"/>
          <p:cNvSpPr txBox="1"/>
          <p:nvPr/>
        </p:nvSpPr>
        <p:spPr>
          <a:xfrm>
            <a:off x="552450" y="2583180"/>
            <a:ext cx="10992485" cy="1753235"/>
          </a:xfrm>
          <a:prstGeom prst="rect">
            <a:avLst/>
          </a:prstGeom>
          <a:noFill/>
        </p:spPr>
        <p:txBody>
          <a:bodyPr wrap="square" rtlCol="0" anchor="t">
            <a:spAutoFit/>
          </a:bodyPr>
          <a:p>
            <a:r>
              <a:rPr lang="zh-CN" altLang="en-US">
                <a:sym typeface="+mn-ea"/>
              </a:rPr>
              <a:t>TBD表的按键分区`dbpartition by hash(`resume_id`) tbpartition by hash(`resume_id`) tbpartitions 4;`</a:t>
            </a:r>
            <a:endParaRPr lang="zh-CN" altLang="en-US"/>
          </a:p>
          <a:p>
            <a:endParaRPr lang="zh-CN" altLang="en-US"/>
          </a:p>
          <a:p>
            <a:r>
              <a:rPr lang="zh-CN" altLang="en-US">
                <a:sym typeface="+mn-ea"/>
              </a:rPr>
              <a:t>https://help.aliyun.com/document_detail/71276.html?spm=a2c4g.11186623.6.644.53112df5zJEJCg</a:t>
            </a:r>
            <a:endParaRPr lang="zh-CN" altLang="en-US"/>
          </a:p>
          <a:p>
            <a:endParaRPr lang="zh-CN" altLang="en-US"/>
          </a:p>
          <a:p>
            <a:r>
              <a:rPr lang="zh-CN" altLang="en-US">
                <a:sym typeface="+mn-ea"/>
              </a:rPr>
              <a:t>https://help.aliyun.com/document_detail/71276.html?spm=a2c4g.11186623.6.644.460a2df5LcQeHp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问题</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02945" y="1573530"/>
            <a:ext cx="11080750" cy="922020"/>
          </a:xfrm>
          <a:prstGeom prst="rect">
            <a:avLst/>
          </a:prstGeom>
          <a:noFill/>
        </p:spPr>
        <p:txBody>
          <a:bodyPr wrap="square" rtlCol="0" anchor="t">
            <a:spAutoFit/>
          </a:bodyPr>
          <a:p>
            <a:r>
              <a:rPr lang="zh-CN" altLang="en-US"/>
              <a:t>如果后面某一时间四台其中的一台出现故障宕机了，或者四台满足不了需求，需要额外增加一个进行扩容，那这个时候4就变成了3或5，再按照上面说的`hash(a.png) % n`结果可就不一样了，导致所有缓存的位置都要发生改变，在一定时间内所有的缓存是失效的出现**缓存雪崩**。</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Hash一致性</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594360" y="1433195"/>
            <a:ext cx="11188700" cy="368300"/>
          </a:xfrm>
          <a:prstGeom prst="rect">
            <a:avLst/>
          </a:prstGeom>
          <a:noFill/>
        </p:spPr>
        <p:txBody>
          <a:bodyPr wrap="square" rtlCol="0" anchor="t">
            <a:spAutoFit/>
          </a:bodyPr>
          <a:p>
            <a:r>
              <a:rPr lang="zh-CN" altLang="en-US"/>
              <a:t>假设某哈希函数H的值空间为0-2^32-1（即哈希值是一个32位无符号整形）</a:t>
            </a:r>
            <a:endParaRPr lang="zh-CN" altLang="en-US"/>
          </a:p>
        </p:txBody>
      </p:sp>
      <p:pic>
        <p:nvPicPr>
          <p:cNvPr id="7" name="图片 6"/>
          <p:cNvPicPr>
            <a:picLocks noChangeAspect="1"/>
          </p:cNvPicPr>
          <p:nvPr/>
        </p:nvPicPr>
        <p:blipFill>
          <a:blip r:embed="rId1"/>
          <a:stretch>
            <a:fillRect/>
          </a:stretch>
        </p:blipFill>
        <p:spPr>
          <a:xfrm>
            <a:off x="826770" y="1801495"/>
            <a:ext cx="4143375" cy="4295775"/>
          </a:xfrm>
          <a:prstGeom prst="rect">
            <a:avLst/>
          </a:prstGeom>
        </p:spPr>
      </p:pic>
      <p:sp>
        <p:nvSpPr>
          <p:cNvPr id="8" name="文本框 7"/>
          <p:cNvSpPr txBox="1"/>
          <p:nvPr/>
        </p:nvSpPr>
        <p:spPr>
          <a:xfrm>
            <a:off x="7728585" y="2099945"/>
            <a:ext cx="4053840" cy="2030095"/>
          </a:xfrm>
          <a:prstGeom prst="rect">
            <a:avLst/>
          </a:prstGeom>
          <a:noFill/>
        </p:spPr>
        <p:txBody>
          <a:bodyPr wrap="square" rtlCol="0" anchor="t">
            <a:spAutoFit/>
          </a:bodyPr>
          <a:p>
            <a:r>
              <a:rPr lang="zh-CN" altLang="en-US"/>
              <a:t>整个空间按顺时针方向组织，圆环的正上方的点代表0，0点右侧的第一个点代表1，以此类推，2、3、4、5、6……直到2^32-1，也就是说0点左侧的第一个点代表2^32-1， 0和2^32-1在零点中方向重合，我们把这个由2^32个点组成的圆环称为Hash环。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Hash</a:t>
            </a:r>
            <a:r>
              <a:rPr lang="zh-CN" altLang="en-US"/>
              <a:t>一致性</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11200" y="1433195"/>
            <a:ext cx="10113010" cy="368300"/>
          </a:xfrm>
          <a:prstGeom prst="rect">
            <a:avLst/>
          </a:prstGeom>
          <a:noFill/>
        </p:spPr>
        <p:txBody>
          <a:bodyPr wrap="square" rtlCol="0" anchor="t">
            <a:spAutoFit/>
          </a:bodyPr>
          <a:p>
            <a:r>
              <a:rPr lang="zh-CN" altLang="en-US"/>
              <a:t>把目标机器的某一个特征(一般都是ip)进行hash，确定其在hash环的位置</a:t>
            </a:r>
            <a:endParaRPr lang="zh-CN" altLang="en-US"/>
          </a:p>
        </p:txBody>
      </p:sp>
      <p:pic>
        <p:nvPicPr>
          <p:cNvPr id="7" name="图片 6"/>
          <p:cNvPicPr>
            <a:picLocks noChangeAspect="1"/>
          </p:cNvPicPr>
          <p:nvPr/>
        </p:nvPicPr>
        <p:blipFill>
          <a:blip r:embed="rId1"/>
          <a:stretch>
            <a:fillRect/>
          </a:stretch>
        </p:blipFill>
        <p:spPr>
          <a:xfrm>
            <a:off x="711200" y="1896110"/>
            <a:ext cx="4129405" cy="4194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Hash</a:t>
            </a:r>
            <a:r>
              <a:rPr lang="zh-CN" altLang="en-US"/>
              <a:t>一致性</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463040"/>
            <a:ext cx="10505440" cy="645160"/>
          </a:xfrm>
          <a:prstGeom prst="rect">
            <a:avLst/>
          </a:prstGeom>
          <a:noFill/>
        </p:spPr>
        <p:txBody>
          <a:bodyPr wrap="square" rtlCol="0" anchor="t">
            <a:spAutoFit/>
          </a:bodyPr>
          <a:p>
            <a:r>
              <a:rPr lang="zh-CN" altLang="en-US"/>
              <a:t>将数据key使用相同的函数Hash计算出哈希值，并确定此数据在环上的位置，从此位置沿环顺时针“行走”，第一台遇到的服务器就是其应该定位到的服务器！</a:t>
            </a:r>
            <a:endParaRPr lang="zh-CN" altLang="en-US"/>
          </a:p>
        </p:txBody>
      </p:sp>
      <p:sp>
        <p:nvSpPr>
          <p:cNvPr id="7" name="文本框 6"/>
          <p:cNvSpPr txBox="1"/>
          <p:nvPr/>
        </p:nvSpPr>
        <p:spPr>
          <a:xfrm>
            <a:off x="963295" y="2286000"/>
            <a:ext cx="3556000" cy="1198880"/>
          </a:xfrm>
          <a:prstGeom prst="rect">
            <a:avLst/>
          </a:prstGeom>
          <a:noFill/>
        </p:spPr>
        <p:txBody>
          <a:bodyPr wrap="square" rtlCol="0" anchor="t">
            <a:spAutoFit/>
          </a:bodyPr>
          <a:p>
            <a:r>
              <a:rPr lang="zh-CN" altLang="en-US"/>
              <a:t>例如我们有Object A、Object B、Object C、Object D四个数据对象，经过哈希计算后，在环空间上的位置如下</a:t>
            </a:r>
            <a:endParaRPr lang="zh-CN" altLang="en-US"/>
          </a:p>
        </p:txBody>
      </p:sp>
      <p:pic>
        <p:nvPicPr>
          <p:cNvPr id="8" name="图片 7"/>
          <p:cNvPicPr>
            <a:picLocks noChangeAspect="1"/>
          </p:cNvPicPr>
          <p:nvPr/>
        </p:nvPicPr>
        <p:blipFill>
          <a:blip r:embed="rId1"/>
          <a:stretch>
            <a:fillRect/>
          </a:stretch>
        </p:blipFill>
        <p:spPr>
          <a:xfrm>
            <a:off x="6713855" y="2206625"/>
            <a:ext cx="4002405" cy="4031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t>问题的平滑解决</a:t>
            </a:r>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463040"/>
            <a:ext cx="5262880" cy="2030095"/>
          </a:xfrm>
          <a:prstGeom prst="rect">
            <a:avLst/>
          </a:prstGeom>
          <a:noFill/>
        </p:spPr>
        <p:txBody>
          <a:bodyPr wrap="square" rtlCol="0" anchor="t">
            <a:spAutoFit/>
          </a:bodyPr>
          <a:p>
            <a:r>
              <a:rPr lang="zh-CN" altLang="en-US"/>
              <a:t>现假设Node C不幸宕机，可以看到此时对象A、B、D不会受到影响，只有C对象被重定位到Node D。一般的，在一致性Hash算法中，如果一台服务器不可用，则受影响的数据仅仅是此服务器到其环空间中前一台服务器（即沿着逆时针方向行走遇到的第一台服务器）之间数据，其它不会受到影响，如下所示：</a:t>
            </a:r>
            <a:endParaRPr lang="zh-CN" altLang="en-US"/>
          </a:p>
        </p:txBody>
      </p:sp>
      <p:pic>
        <p:nvPicPr>
          <p:cNvPr id="3" name="图片 2"/>
          <p:cNvPicPr>
            <a:picLocks noChangeAspect="1"/>
          </p:cNvPicPr>
          <p:nvPr/>
        </p:nvPicPr>
        <p:blipFill>
          <a:blip r:embed="rId1"/>
          <a:stretch>
            <a:fillRect/>
          </a:stretch>
        </p:blipFill>
        <p:spPr>
          <a:xfrm>
            <a:off x="7022465" y="1463040"/>
            <a:ext cx="4340860" cy="4422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t>问题的平滑解决</a:t>
            </a:r>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463040"/>
            <a:ext cx="5262880" cy="368300"/>
          </a:xfrm>
          <a:prstGeom prst="rect">
            <a:avLst/>
          </a:prstGeom>
          <a:noFill/>
        </p:spPr>
        <p:txBody>
          <a:bodyPr wrap="square" rtlCol="0" anchor="t">
            <a:spAutoFit/>
          </a:bodyPr>
          <a:p>
            <a:r>
              <a:rPr lang="zh-CN" altLang="en-US"/>
              <a:t>如果新增一台机器，结果如下图:</a:t>
            </a:r>
            <a:endParaRPr lang="zh-CN" altLang="en-US"/>
          </a:p>
        </p:txBody>
      </p:sp>
      <p:pic>
        <p:nvPicPr>
          <p:cNvPr id="7" name="图片 6"/>
          <p:cNvPicPr>
            <a:picLocks noChangeAspect="1"/>
          </p:cNvPicPr>
          <p:nvPr/>
        </p:nvPicPr>
        <p:blipFill>
          <a:blip r:embed="rId1"/>
          <a:stretch>
            <a:fillRect/>
          </a:stretch>
        </p:blipFill>
        <p:spPr>
          <a:xfrm>
            <a:off x="5393055" y="1463040"/>
            <a:ext cx="4583430" cy="4791710"/>
          </a:xfrm>
          <a:prstGeom prst="rect">
            <a:avLst/>
          </a:prstGeom>
        </p:spPr>
      </p:pic>
      <p:sp>
        <p:nvSpPr>
          <p:cNvPr id="8" name="文本框 7"/>
          <p:cNvSpPr txBox="1"/>
          <p:nvPr/>
        </p:nvSpPr>
        <p:spPr>
          <a:xfrm>
            <a:off x="908050" y="2025015"/>
            <a:ext cx="3995420" cy="2584450"/>
          </a:xfrm>
          <a:prstGeom prst="rect">
            <a:avLst/>
          </a:prstGeom>
          <a:noFill/>
        </p:spPr>
        <p:txBody>
          <a:bodyPr wrap="square" rtlCol="0" anchor="t">
            <a:spAutoFit/>
          </a:bodyPr>
          <a:p>
            <a:r>
              <a:rPr lang="zh-CN" altLang="en-US"/>
              <a:t>此时对象Object A、B、D不受影响，只有对象C需要重定位到新的Node X ！一般的，在一致性Hash算法中，如果增加一台服务器，则受影响的数据仅仅是新服务器到其环空间中前一台服务器（即沿着逆时针方向行走遇到的第一台服务器）之间数据，其它数据也不会受到影响。</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t>新的问题</a:t>
            </a:r>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463040"/>
            <a:ext cx="3790950" cy="645160"/>
          </a:xfrm>
          <a:prstGeom prst="rect">
            <a:avLst/>
          </a:prstGeom>
          <a:noFill/>
        </p:spPr>
        <p:txBody>
          <a:bodyPr wrap="square" rtlCol="0" anchor="t">
            <a:spAutoFit/>
          </a:bodyPr>
          <a:p>
            <a:r>
              <a:rPr lang="zh-CN" altLang="en-US"/>
              <a:t>如果节点过少，容易因为节点分部不均匀而造成数据倾斜</a:t>
            </a:r>
            <a:endParaRPr lang="zh-CN" altLang="en-US"/>
          </a:p>
        </p:txBody>
      </p:sp>
      <p:pic>
        <p:nvPicPr>
          <p:cNvPr id="3" name="图片 2"/>
          <p:cNvPicPr>
            <a:picLocks noChangeAspect="1"/>
          </p:cNvPicPr>
          <p:nvPr/>
        </p:nvPicPr>
        <p:blipFill>
          <a:blip r:embed="rId1"/>
          <a:stretch>
            <a:fillRect/>
          </a:stretch>
        </p:blipFill>
        <p:spPr>
          <a:xfrm>
            <a:off x="5155565" y="1552575"/>
            <a:ext cx="4219575" cy="4543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复习位运算</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767715" y="1527810"/>
            <a:ext cx="8037830" cy="2778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t>虚拟节点</a:t>
            </a:r>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78510" y="1463040"/>
            <a:ext cx="3748405" cy="2030095"/>
          </a:xfrm>
          <a:prstGeom prst="rect">
            <a:avLst/>
          </a:prstGeom>
          <a:noFill/>
        </p:spPr>
        <p:txBody>
          <a:bodyPr wrap="square" rtlCol="0" anchor="t">
            <a:spAutoFit/>
          </a:bodyPr>
          <a:p>
            <a:r>
              <a:rPr lang="zh-CN" altLang="en-US"/>
              <a:t>例如上面的情况，可以为每台服务器计算三个虚拟节点，于是可以分别计算 “Node A#1”、“Node A#2”、“Node A#3”、“Node B#1”、“Node B#2”、“Node B#3”的哈希值，于是形成六个虚拟节点：</a:t>
            </a:r>
            <a:endParaRPr lang="zh-CN" altLang="en-US"/>
          </a:p>
        </p:txBody>
      </p:sp>
      <p:pic>
        <p:nvPicPr>
          <p:cNvPr id="7" name="图片 6"/>
          <p:cNvPicPr>
            <a:picLocks noChangeAspect="1"/>
          </p:cNvPicPr>
          <p:nvPr/>
        </p:nvPicPr>
        <p:blipFill>
          <a:blip r:embed="rId1"/>
          <a:stretch>
            <a:fillRect/>
          </a:stretch>
        </p:blipFill>
        <p:spPr>
          <a:xfrm>
            <a:off x="5236210" y="1293495"/>
            <a:ext cx="4802505" cy="4857115"/>
          </a:xfrm>
          <a:prstGeom prst="rect">
            <a:avLst/>
          </a:prstGeom>
        </p:spPr>
      </p:pic>
      <p:sp>
        <p:nvSpPr>
          <p:cNvPr id="8" name="文本框 7"/>
          <p:cNvSpPr txBox="1"/>
          <p:nvPr/>
        </p:nvSpPr>
        <p:spPr>
          <a:xfrm>
            <a:off x="778510" y="3493135"/>
            <a:ext cx="4046220" cy="2584450"/>
          </a:xfrm>
          <a:prstGeom prst="rect">
            <a:avLst/>
          </a:prstGeom>
          <a:noFill/>
        </p:spPr>
        <p:txBody>
          <a:bodyPr wrap="square" rtlCol="0" anchor="t">
            <a:spAutoFit/>
          </a:bodyPr>
          <a:p>
            <a:r>
              <a:rPr lang="zh-CN" altLang="en-US"/>
              <a:t>同时数据定位算法不变，只是多了一步虚拟节点到实际节点的映射，例如定位到“Node A#1”、“Node A#2”、“Node A#3”三个虚拟节点的数据均定位到Node A上。这样就解决了服务节点少时数据倾斜的问题。在实际应用中，通常将虚拟节点数设置为32甚至更大，因此即使很少的服务节点也能做到相对均匀的数据分布。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参考</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53110" y="1434465"/>
            <a:ext cx="10928985" cy="2030095"/>
          </a:xfrm>
          <a:prstGeom prst="rect">
            <a:avLst/>
          </a:prstGeom>
          <a:noFill/>
        </p:spPr>
        <p:txBody>
          <a:bodyPr wrap="square" rtlCol="0" anchor="t">
            <a:spAutoFit/>
          </a:bodyPr>
          <a:p>
            <a:r>
              <a:rPr lang="zh-CN" altLang="en-US"/>
              <a:t>https://segmentfault.com/a/1190000010799123</a:t>
            </a:r>
            <a:endParaRPr lang="zh-CN" altLang="en-US"/>
          </a:p>
          <a:p>
            <a:r>
              <a:rPr lang="zh-CN" altLang="en-US"/>
              <a:t>https://stackoverflow.com/questions/32042346/why-does-this-multiplication-integer-overflow-result-in-zero</a:t>
            </a:r>
            <a:endParaRPr lang="zh-CN" altLang="en-US"/>
          </a:p>
          <a:p>
            <a:r>
              <a:rPr lang="zh-CN" altLang="en-US"/>
              <a:t>https://blog.csdn.net/qq_38182963/article/details/78940047</a:t>
            </a:r>
            <a:endParaRPr lang="zh-CN" altLang="en-US"/>
          </a:p>
          <a:p>
            <a:r>
              <a:rPr lang="zh-CN" altLang="en-US"/>
              <a:t>https://www.zhihu.com/question/23172611</a:t>
            </a:r>
            <a:endParaRPr lang="zh-CN" altLang="en-US"/>
          </a:p>
          <a:p>
            <a:r>
              <a:rPr lang="zh-CN" altLang="en-US"/>
              <a:t>https://blog.csdn.net/cywosp/article/details/23397179</a:t>
            </a:r>
            <a:endParaRPr lang="zh-CN" altLang="en-US"/>
          </a:p>
          <a:p>
            <a:r>
              <a:rPr lang="zh-CN" altLang="en-US"/>
              <a:t>https://zhuanlan.zhihu.com/p/34985026</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noChangeArrowheads="1"/>
          </p:cNvPicPr>
          <p:nvPr/>
        </p:nvPicPr>
        <p:blipFill>
          <a:blip r:embed="rId1">
            <a:extLst>
              <a:ext uri="{28A0092B-C50C-407E-A947-70E740481C1C}">
                <a14:useLocalDpi xmlns:a14="http://schemas.microsoft.com/office/drawing/2010/main" val="0"/>
              </a:ext>
            </a:extLst>
          </a:blip>
          <a:srcRect l="-124" t="23523" r="124" b="3221"/>
          <a:stretch>
            <a:fillRect/>
          </a:stretch>
        </p:blipFill>
        <p:spPr bwMode="auto">
          <a:xfrm>
            <a:off x="0" y="0"/>
            <a:ext cx="12192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矩形 2"/>
          <p:cNvSpPr>
            <a:spLocks noChangeArrowheads="1"/>
          </p:cNvSpPr>
          <p:nvPr/>
        </p:nvSpPr>
        <p:spPr bwMode="auto">
          <a:xfrm>
            <a:off x="0" y="0"/>
            <a:ext cx="12192000" cy="6888163"/>
          </a:xfrm>
          <a:prstGeom prst="rect">
            <a:avLst/>
          </a:prstGeom>
          <a:solidFill>
            <a:srgbClr val="1F1F1F">
              <a:alpha val="85097"/>
            </a:srgbClr>
          </a:solidFill>
          <a:ln w="12700">
            <a:solidFill>
              <a:srgbClr val="42719B"/>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endParaRPr lang="zh-CN" altLang="zh-CN" smtClean="0">
              <a:solidFill>
                <a:srgbClr val="FFFFFF"/>
              </a:solidFill>
            </a:endParaRPr>
          </a:p>
        </p:txBody>
      </p:sp>
      <p:sp>
        <p:nvSpPr>
          <p:cNvPr id="22532" name="文本框 3"/>
          <p:cNvSpPr>
            <a:spLocks noChangeArrowheads="1"/>
          </p:cNvSpPr>
          <p:nvPr/>
        </p:nvSpPr>
        <p:spPr bwMode="auto">
          <a:xfrm>
            <a:off x="585310" y="574676"/>
            <a:ext cx="5699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7200" b="1" dirty="0" smtClean="0">
                <a:solidFill>
                  <a:srgbClr val="60D4D4"/>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Thank you</a:t>
            </a:r>
            <a:endParaRPr lang="zh-CN" altLang="en-US" sz="7200" b="1" dirty="0" smtClean="0">
              <a:solidFill>
                <a:srgbClr val="60D4D4"/>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2538" name="文本框 11"/>
          <p:cNvSpPr>
            <a:spLocks noChangeArrowheads="1"/>
          </p:cNvSpPr>
          <p:nvPr/>
        </p:nvSpPr>
        <p:spPr bwMode="auto">
          <a:xfrm>
            <a:off x="606425" y="2111375"/>
            <a:ext cx="2354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400" dirty="0" smtClean="0">
                <a:solidFill>
                  <a:srgbClr val="FFFFFF"/>
                </a:solidFill>
                <a:latin typeface="+mn-ea"/>
                <a:ea typeface="+mn-ea"/>
                <a:cs typeface="Arial Unicode MS" panose="020B0604020202020204" pitchFamily="34" charset="-122"/>
                <a:sym typeface="Arial Unicode MS" panose="020B0604020202020204" pitchFamily="34" charset="-122"/>
              </a:rPr>
              <a:t>Vector.Wang</a:t>
            </a:r>
            <a:endParaRPr lang="zh-CN" altLang="en-US" sz="2400" dirty="0" smtClean="0">
              <a:solidFill>
                <a:srgbClr val="FFFFFF"/>
              </a:solidFill>
              <a:latin typeface="+mn-ea"/>
              <a:ea typeface="+mn-ea"/>
              <a:cs typeface="Arial Unicode MS" panose="020B0604020202020204" pitchFamily="34" charset="-122"/>
              <a:sym typeface="Arial Unicode MS" panose="020B0604020202020204" pitchFamily="34" charset="-122"/>
            </a:endParaRPr>
          </a:p>
        </p:txBody>
      </p:sp>
      <p:sp>
        <p:nvSpPr>
          <p:cNvPr id="22545" name="文本框 20"/>
          <p:cNvSpPr>
            <a:spLocks noChangeArrowheads="1"/>
          </p:cNvSpPr>
          <p:nvPr/>
        </p:nvSpPr>
        <p:spPr bwMode="auto">
          <a:xfrm>
            <a:off x="396875" y="6376988"/>
            <a:ext cx="2841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1400" dirty="0" smtClean="0">
                <a:solidFill>
                  <a:srgbClr val="FFFFFF"/>
                </a:solidFill>
                <a:latin typeface="+mn-ea"/>
                <a:ea typeface="+mn-ea"/>
                <a:cs typeface="Arial Unicode MS" panose="020B0604020202020204" pitchFamily="34" charset="-122"/>
                <a:sym typeface="Arial Unicode MS" panose="020B0604020202020204" pitchFamily="34" charset="-122"/>
              </a:rPr>
              <a:t>深圳八爪网络科技有限公司</a:t>
            </a:r>
            <a:endParaRPr lang="zh-CN" altLang="en-US" sz="1400" dirty="0" smtClean="0">
              <a:solidFill>
                <a:srgbClr val="FFFFFF"/>
              </a:solidFill>
              <a:latin typeface="+mn-ea"/>
              <a:ea typeface="+mn-ea"/>
              <a:cs typeface="Arial Unicode MS" panose="020B0604020202020204" pitchFamily="34" charset="-122"/>
              <a:sym typeface="Arial Unicode MS" panose="020B0604020202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467" y="574676"/>
            <a:ext cx="2703671" cy="27590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为什么是31</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908050" y="1612900"/>
            <a:ext cx="5496560" cy="2656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为什么是31</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908050" y="1713865"/>
            <a:ext cx="2540000" cy="368300"/>
          </a:xfrm>
          <a:prstGeom prst="rect">
            <a:avLst/>
          </a:prstGeom>
          <a:noFill/>
        </p:spPr>
        <p:txBody>
          <a:bodyPr wrap="square" rtlCol="0" anchor="t">
            <a:spAutoFit/>
          </a:bodyPr>
          <a:p>
            <a:r>
              <a:rPr lang="zh-CN" altLang="en-US"/>
              <a:t>信息丢失</a:t>
            </a:r>
            <a:endParaRPr lang="zh-CN" altLang="en-US"/>
          </a:p>
        </p:txBody>
      </p:sp>
      <p:sp>
        <p:nvSpPr>
          <p:cNvPr id="7" name="文本框 6"/>
          <p:cNvSpPr txBox="1"/>
          <p:nvPr/>
        </p:nvSpPr>
        <p:spPr>
          <a:xfrm>
            <a:off x="908050" y="2408079"/>
            <a:ext cx="2540000" cy="368300"/>
          </a:xfrm>
          <a:prstGeom prst="rect">
            <a:avLst/>
          </a:prstGeom>
          <a:noFill/>
        </p:spPr>
        <p:txBody>
          <a:bodyPr wrap="square" rtlCol="0" anchor="t">
            <a:spAutoFit/>
          </a:bodyPr>
          <a:p>
            <a:r>
              <a:rPr lang="zh-CN" altLang="en-US"/>
              <a:t>性能</a:t>
            </a:r>
            <a:endParaRPr lang="zh-CN" altLang="en-US"/>
          </a:p>
        </p:txBody>
      </p:sp>
      <p:sp>
        <p:nvSpPr>
          <p:cNvPr id="8" name="文本框 7"/>
          <p:cNvSpPr txBox="1"/>
          <p:nvPr/>
        </p:nvSpPr>
        <p:spPr>
          <a:xfrm>
            <a:off x="908050" y="3102293"/>
            <a:ext cx="2540000" cy="368300"/>
          </a:xfrm>
          <a:prstGeom prst="rect">
            <a:avLst/>
          </a:prstGeom>
          <a:noFill/>
        </p:spPr>
        <p:txBody>
          <a:bodyPr wrap="square" rtlCol="0" anchor="t">
            <a:spAutoFit/>
          </a:bodyPr>
          <a:p>
            <a:r>
              <a:rPr lang="zh-CN" altLang="en-US"/>
              <a:t>Hash范围大小</a:t>
            </a:r>
            <a:endParaRPr lang="zh-CN" altLang="en-US"/>
          </a:p>
        </p:txBody>
      </p:sp>
      <p:sp>
        <p:nvSpPr>
          <p:cNvPr id="9" name="文本框 8"/>
          <p:cNvSpPr txBox="1"/>
          <p:nvPr/>
        </p:nvSpPr>
        <p:spPr>
          <a:xfrm>
            <a:off x="908050" y="3796506"/>
            <a:ext cx="2540000" cy="368300"/>
          </a:xfrm>
          <a:prstGeom prst="rect">
            <a:avLst/>
          </a:prstGeom>
          <a:noFill/>
        </p:spPr>
        <p:txBody>
          <a:bodyPr wrap="square" rtlCol="0" anchor="t">
            <a:spAutoFit/>
          </a:bodyPr>
          <a:p>
            <a:r>
              <a:rPr lang="zh-CN" altLang="en-US"/>
              <a:t>Hash冲突占比</a:t>
            </a:r>
            <a:endParaRPr lang="zh-CN" altLang="en-US"/>
          </a:p>
        </p:txBody>
      </p:sp>
      <p:sp>
        <p:nvSpPr>
          <p:cNvPr id="10" name="文本框 9"/>
          <p:cNvSpPr txBox="1"/>
          <p:nvPr/>
        </p:nvSpPr>
        <p:spPr>
          <a:xfrm>
            <a:off x="908050" y="4490085"/>
            <a:ext cx="2540000" cy="368300"/>
          </a:xfrm>
          <a:prstGeom prst="rect">
            <a:avLst/>
          </a:prstGeom>
          <a:noFill/>
        </p:spPr>
        <p:txBody>
          <a:bodyPr wrap="square" rtlCol="0" anchor="t">
            <a:spAutoFit/>
          </a:bodyPr>
          <a:p>
            <a:r>
              <a:rPr lang="zh-CN" altLang="en-US"/>
              <a:t>Hash分布情况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信息丢失</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793750" y="1816735"/>
            <a:ext cx="10106660" cy="1198880"/>
          </a:xfrm>
          <a:prstGeom prst="rect">
            <a:avLst/>
          </a:prstGeom>
          <a:noFill/>
        </p:spPr>
        <p:txBody>
          <a:bodyPr wrap="square" rtlCol="0">
            <a:spAutoFit/>
          </a:bodyPr>
          <a:p>
            <a:r>
              <a:rPr lang="zh-CN" altLang="en-US"/>
              <a:t>选择数字31是因为它是一个奇质数，如果选择一个偶数会在乘法运算中产生溢出，导致数值信息丢失，因为乘二相当于移位运算。选择质数的优势并不是特别的明显，但这是一个传统。同时，数字31有一个很好的特性，即乘法运算可以被移位和减法运算取代，来获取更好的性能：`31 * i == (i &lt;&lt; 5) - i`，现代的 Java 虚拟机可以自动的完成这个优化。</a:t>
            </a:r>
            <a:r>
              <a:rPr lang="en-US" altLang="zh-CN"/>
              <a:t>	---《Effective Java》</a:t>
            </a:r>
            <a:endParaRPr lang="en-US" altLang="zh-CN"/>
          </a:p>
        </p:txBody>
      </p:sp>
      <p:pic>
        <p:nvPicPr>
          <p:cNvPr id="8" name="图片 7"/>
          <p:cNvPicPr>
            <a:picLocks noChangeAspect="1"/>
          </p:cNvPicPr>
          <p:nvPr/>
        </p:nvPicPr>
        <p:blipFill>
          <a:blip r:embed="rId1"/>
          <a:stretch>
            <a:fillRect/>
          </a:stretch>
        </p:blipFill>
        <p:spPr>
          <a:xfrm>
            <a:off x="729615" y="3211830"/>
            <a:ext cx="4102100" cy="3066415"/>
          </a:xfrm>
          <a:prstGeom prst="rect">
            <a:avLst/>
          </a:prstGeom>
        </p:spPr>
      </p:pic>
      <p:pic>
        <p:nvPicPr>
          <p:cNvPr id="9" name="图片 8"/>
          <p:cNvPicPr>
            <a:picLocks noChangeAspect="1"/>
          </p:cNvPicPr>
          <p:nvPr/>
        </p:nvPicPr>
        <p:blipFill>
          <a:blip r:embed="rId2"/>
          <a:stretch>
            <a:fillRect/>
          </a:stretch>
        </p:blipFill>
        <p:spPr>
          <a:xfrm>
            <a:off x="5227955" y="3143885"/>
            <a:ext cx="3897630" cy="3134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性能</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459740" y="1511300"/>
            <a:ext cx="11457940" cy="645160"/>
          </a:xfrm>
          <a:prstGeom prst="rect">
            <a:avLst/>
          </a:prstGeom>
          <a:noFill/>
        </p:spPr>
        <p:txBody>
          <a:bodyPr wrap="square" rtlCol="0" anchor="t">
            <a:spAutoFit/>
          </a:bodyPr>
          <a:p>
            <a:r>
              <a:rPr lang="zh-CN" altLang="en-US"/>
              <a:t>上面提到31 * i == (i &lt;&lt; 5) - i,也就是说JVM在处理这一行的时候会把乘法优化成移位操作，</a:t>
            </a:r>
            <a:endParaRPr lang="zh-CN" altLang="en-US"/>
          </a:p>
          <a:p>
            <a:r>
              <a:rPr lang="zh-CN" altLang="en-US"/>
              <a:t>&lt;&lt; 代表二进制数的左移操作即**低位补0，高位丢弃**，假设这里`i=13`，其操作如下</a:t>
            </a:r>
            <a:endParaRPr lang="zh-CN" altLang="en-US"/>
          </a:p>
        </p:txBody>
      </p:sp>
      <p:pic>
        <p:nvPicPr>
          <p:cNvPr id="7" name="图片 6"/>
          <p:cNvPicPr>
            <a:picLocks noChangeAspect="1"/>
          </p:cNvPicPr>
          <p:nvPr/>
        </p:nvPicPr>
        <p:blipFill>
          <a:blip r:embed="rId1"/>
          <a:stretch>
            <a:fillRect/>
          </a:stretch>
        </p:blipFill>
        <p:spPr>
          <a:xfrm>
            <a:off x="459740" y="2355850"/>
            <a:ext cx="7334250" cy="1104900"/>
          </a:xfrm>
          <a:prstGeom prst="rect">
            <a:avLst/>
          </a:prstGeom>
        </p:spPr>
      </p:pic>
      <p:pic>
        <p:nvPicPr>
          <p:cNvPr id="8" name="图片 7"/>
          <p:cNvPicPr>
            <a:picLocks noChangeAspect="1"/>
          </p:cNvPicPr>
          <p:nvPr/>
        </p:nvPicPr>
        <p:blipFill>
          <a:blip r:embed="rId2"/>
          <a:stretch>
            <a:fillRect/>
          </a:stretch>
        </p:blipFill>
        <p:spPr>
          <a:xfrm>
            <a:off x="459740" y="3660140"/>
            <a:ext cx="7360920" cy="2247265"/>
          </a:xfrm>
          <a:prstGeom prst="rect">
            <a:avLst/>
          </a:prstGeom>
        </p:spPr>
      </p:pic>
      <p:pic>
        <p:nvPicPr>
          <p:cNvPr id="9" name="图片 8"/>
          <p:cNvPicPr>
            <a:picLocks noChangeAspect="1"/>
          </p:cNvPicPr>
          <p:nvPr/>
        </p:nvPicPr>
        <p:blipFill>
          <a:blip r:embed="rId3"/>
          <a:stretch>
            <a:fillRect/>
          </a:stretch>
        </p:blipFill>
        <p:spPr>
          <a:xfrm>
            <a:off x="7939405" y="2988310"/>
            <a:ext cx="4566920" cy="2151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Hash范围大小</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560070" y="1365250"/>
            <a:ext cx="10928985" cy="4246245"/>
          </a:xfrm>
          <a:prstGeom prst="rect">
            <a:avLst/>
          </a:prstGeom>
          <a:noFill/>
        </p:spPr>
        <p:txBody>
          <a:bodyPr wrap="square" rtlCol="0" anchor="t">
            <a:spAutoFit/>
          </a:bodyPr>
          <a:p>
            <a:r>
              <a:rPr lang="zh-CN" altLang="en-US"/>
              <a:t>代码里hashcode的返回值为`int`,对应的取值范围是:`2^31~2^31-1,就`31 * 0 + val[0]`这个算法，可以简单推出当长度为n的时候的一个公式为:</a:t>
            </a:r>
            <a:endParaRPr lang="zh-CN" altLang="en-US"/>
          </a:p>
          <a:p>
            <a:endParaRPr lang="zh-CN" altLang="en-US"/>
          </a:p>
          <a:p>
            <a:r>
              <a:rPr lang="zh-CN" altLang="en-US"/>
              <a:t>`s[0]*31^(n-1) + s[1]*31^(n-2) + ... + s[n-1]`</a:t>
            </a:r>
            <a:endParaRPr lang="zh-CN" altLang="en-US"/>
          </a:p>
          <a:p>
            <a:endParaRPr lang="zh-CN" altLang="en-US"/>
          </a:p>
          <a:p>
            <a:r>
              <a:rPr lang="zh-CN" altLang="en-US"/>
              <a:t>我们可以拿几个数值来看一下，以下只计算公式中次数最高的那一项`31^(n-1)`，当乘数是2的时候，假设n=6,结果` 2^5`为32，比较小所以这里可以断定，当字符串长度不是很长时，用质数2做为乘子算出的哈希值，数值不会很大。也就是说，哈希值会分布在一个较小的数值区间内，分布性不佳，最终可能会导致冲突率上升。</a:t>
            </a:r>
            <a:endParaRPr lang="zh-CN" altLang="en-US"/>
          </a:p>
          <a:p>
            <a:endParaRPr lang="zh-CN" altLang="en-US"/>
          </a:p>
          <a:p>
            <a:r>
              <a:rPr lang="zh-CN" altLang="en-US"/>
              <a:t>如果使用101呢，`101^5`是`10,510,100,501`远远超出`2^31-1`的范围，上面说到溢出就会导致信息丢失，所以乘数太大也不是一个好的选择；</a:t>
            </a:r>
            <a:endParaRPr lang="zh-CN" altLang="en-US"/>
          </a:p>
          <a:p>
            <a:endParaRPr lang="zh-CN" altLang="en-US"/>
          </a:p>
          <a:p>
            <a:r>
              <a:rPr lang="zh-CN" altLang="en-US"/>
              <a:t>再看看31，`31^5`是`28629151`相比较`32`和`10,510,100,501`来说，非常不错，但是又有一个问题，31可以的话，那37，41，43为什么不行呢？接着往下看！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Hash冲突占比</a:t>
            </a:r>
            <a:endParaRPr lang="zh-CN" altLang="en-US"/>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9448800" y="6356350"/>
            <a:ext cx="2743200" cy="365125"/>
          </a:xfrm>
        </p:spPr>
        <p:txBody>
          <a:bodyPr/>
          <a:p>
            <a:fld id="{7D9BB5D0-35E4-459D-AEF3-FE4D7C45CC19}" type="slidenum">
              <a:rPr lang="zh-CN" altLang="en-US" smtClean="0"/>
            </a:fld>
            <a:endParaRPr lang="zh-CN" altLang="en-US"/>
          </a:p>
        </p:txBody>
      </p:sp>
      <p:sp>
        <p:nvSpPr>
          <p:cNvPr id="6" name="文本框 5"/>
          <p:cNvSpPr txBox="1"/>
          <p:nvPr/>
        </p:nvSpPr>
        <p:spPr>
          <a:xfrm>
            <a:off x="577215" y="1460500"/>
            <a:ext cx="11391265" cy="645160"/>
          </a:xfrm>
          <a:prstGeom prst="rect">
            <a:avLst/>
          </a:prstGeom>
          <a:noFill/>
        </p:spPr>
        <p:txBody>
          <a:bodyPr wrap="square" rtlCol="0" anchor="t">
            <a:spAutoFit/>
          </a:bodyPr>
          <a:p>
            <a:r>
              <a:rPr lang="zh-CN" altLang="en-US"/>
              <a:t>hash里面最重要的另一个非冲突莫属了，通过上面的算法`h = 31 * h + val[i];`可以得出，对应字符串的每一位改动都会对hashcode造成千差万别的变化，但是始终会出现不同字符串产生同一hashcode的情况，比如：</a:t>
            </a:r>
            <a:endParaRPr lang="zh-CN" altLang="en-US"/>
          </a:p>
        </p:txBody>
      </p:sp>
      <p:sp>
        <p:nvSpPr>
          <p:cNvPr id="7" name="文本框 6"/>
          <p:cNvSpPr txBox="1"/>
          <p:nvPr/>
        </p:nvSpPr>
        <p:spPr>
          <a:xfrm>
            <a:off x="677545" y="2240915"/>
            <a:ext cx="7781925" cy="645160"/>
          </a:xfrm>
          <a:prstGeom prst="rect">
            <a:avLst/>
          </a:prstGeom>
          <a:noFill/>
        </p:spPr>
        <p:txBody>
          <a:bodyPr wrap="square" rtlCol="0" anchor="t">
            <a:spAutoFit/>
          </a:bodyPr>
          <a:p>
            <a:r>
              <a:rPr lang="zh-CN" altLang="en-US"/>
              <a:t>System.out.println(Objects.hashCode("La's")); // 2358657</a:t>
            </a:r>
            <a:endParaRPr lang="zh-CN" altLang="en-US"/>
          </a:p>
          <a:p>
            <a:r>
              <a:rPr lang="zh-CN" altLang="en-US"/>
              <a:t>System.out.println(Objects.hashCode("MB's")); // 2358657</a:t>
            </a:r>
            <a:endParaRPr lang="zh-CN" altLang="en-US"/>
          </a:p>
        </p:txBody>
      </p:sp>
      <p:pic>
        <p:nvPicPr>
          <p:cNvPr id="8" name="图片 7"/>
          <p:cNvPicPr>
            <a:picLocks noChangeAspect="1"/>
          </p:cNvPicPr>
          <p:nvPr/>
        </p:nvPicPr>
        <p:blipFill>
          <a:blip r:embed="rId1"/>
          <a:stretch>
            <a:fillRect/>
          </a:stretch>
        </p:blipFill>
        <p:spPr>
          <a:xfrm>
            <a:off x="789940" y="3134995"/>
            <a:ext cx="4847590" cy="316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1">
      <a:majorFont>
        <a:latin typeface="Impact"/>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44546A"/>
      </a:dk1>
      <a:lt1>
        <a:srgbClr val="FFFFFF"/>
      </a:lt1>
      <a:dk2>
        <a:srgbClr val="000000"/>
      </a:dk2>
      <a:lt2>
        <a:srgbClr val="E7E6E6"/>
      </a:lt2>
      <a:accent1>
        <a:srgbClr val="5B9BD5"/>
      </a:accent1>
      <a:accent2>
        <a:srgbClr val="ED7D31"/>
      </a:accent2>
      <a:accent3>
        <a:srgbClr val="AAAAAA"/>
      </a:accent3>
      <a:accent4>
        <a:srgbClr val="DADADA"/>
      </a:accent4>
      <a:accent5>
        <a:srgbClr val="B5CBE7"/>
      </a:accent5>
      <a:accent6>
        <a:srgbClr val="D7712B"/>
      </a:accent6>
      <a:hlink>
        <a:srgbClr val="0563C1"/>
      </a:hlink>
      <a:folHlink>
        <a:srgbClr val="954F72"/>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5727</Words>
  <Application>WPS 演示</Application>
  <PresentationFormat>宽屏</PresentationFormat>
  <Paragraphs>341</Paragraphs>
  <Slides>32</Slides>
  <Notes>4</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32</vt:i4>
      </vt:variant>
    </vt:vector>
  </HeadingPairs>
  <TitlesOfParts>
    <vt:vector size="42" baseType="lpstr">
      <vt:lpstr>Arial</vt:lpstr>
      <vt:lpstr>宋体</vt:lpstr>
      <vt:lpstr>Wingdings</vt:lpstr>
      <vt:lpstr>微软雅黑</vt:lpstr>
      <vt:lpstr>Arial Unicode MS</vt:lpstr>
      <vt:lpstr>Impact</vt:lpstr>
      <vt:lpstr>Calibri</vt:lpstr>
      <vt:lpstr>Office 主题</vt:lpstr>
      <vt:lpstr>1_Office 主题</vt:lpstr>
      <vt:lpstr>默认设计模板</vt:lpstr>
      <vt:lpstr>PowerPoint 演示文稿</vt:lpstr>
      <vt:lpstr>PowerPoint 演示文稿</vt:lpstr>
      <vt:lpstr>复习位运算</vt:lpstr>
      <vt:lpstr>为什么是31</vt:lpstr>
      <vt:lpstr>为什么是31</vt:lpstr>
      <vt:lpstr>信息丢失</vt:lpstr>
      <vt:lpstr>性能</vt:lpstr>
      <vt:lpstr>Hash范围大小</vt:lpstr>
      <vt:lpstr>Hash冲突占比</vt:lpstr>
      <vt:lpstr>Hash分布情况 </vt:lpstr>
      <vt:lpstr>HashMap中的Hash</vt:lpstr>
      <vt:lpstr>HashMap中的Hash</vt:lpstr>
      <vt:lpstr>HashMap中的Hash </vt:lpstr>
      <vt:lpstr>HashMap中的Hash </vt:lpstr>
      <vt:lpstr>HashMap中的Hash </vt:lpstr>
      <vt:lpstr>总结</vt:lpstr>
      <vt:lpstr>轻松一刻</vt:lpstr>
      <vt:lpstr>Hash一致性</vt:lpstr>
      <vt:lpstr>案例</vt:lpstr>
      <vt:lpstr>案例</vt:lpstr>
      <vt:lpstr>案例</vt:lpstr>
      <vt:lpstr>案例</vt:lpstr>
      <vt:lpstr>问题</vt:lpstr>
      <vt:lpstr>Hash一致性</vt:lpstr>
      <vt:lpstr>Hash一致性</vt:lpstr>
      <vt:lpstr>Hash一致性</vt:lpstr>
      <vt:lpstr>问题的平滑解决</vt:lpstr>
      <vt:lpstr>问题的平滑解决</vt:lpstr>
      <vt:lpstr>新的问题</vt:lpstr>
      <vt:lpstr>虚拟节点</vt:lpstr>
      <vt:lpstr>参考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Susan</dc:creator>
  <cp:lastModifiedBy>圈圈</cp:lastModifiedBy>
  <cp:revision>142</cp:revision>
  <dcterms:created xsi:type="dcterms:W3CDTF">2016-11-18T07:37:00Z</dcterms:created>
  <dcterms:modified xsi:type="dcterms:W3CDTF">2019-09-05T10:35:04Z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2052-11.1.0.8919</vt:lpwstr>
  </property>
</Properties>
</file>