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tif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8.jpg" ContentType="image/jpeg"/>
  <Override PartName="/ppt/media/image9.jpg" ContentType="image/jpeg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1"/>
  </p:notesMasterIdLst>
  <p:handoutMasterIdLst>
    <p:handoutMasterId r:id="rId22"/>
  </p:handoutMasterIdLst>
  <p:sldIdLst>
    <p:sldId id="256" r:id="rId10"/>
    <p:sldId id="261" r:id="rId11"/>
    <p:sldId id="271" r:id="rId12"/>
    <p:sldId id="272" r:id="rId13"/>
    <p:sldId id="267" r:id="rId14"/>
    <p:sldId id="266" r:id="rId15"/>
    <p:sldId id="268" r:id="rId16"/>
    <p:sldId id="269" r:id="rId17"/>
    <p:sldId id="270" r:id="rId18"/>
    <p:sldId id="264" r:id="rId19"/>
    <p:sldId id="273" r:id="rId20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2880">
          <p15:clr>
            <a:srgbClr val="A4A3A4"/>
          </p15:clr>
        </p15:guide>
        <p15:guide id="9" orient="horz" pos="1275" userDrawn="1">
          <p15:clr>
            <a:srgbClr val="A4A3A4"/>
          </p15:clr>
        </p15:guide>
        <p15:guide id="10" orient="horz" pos="391" userDrawn="1">
          <p15:clr>
            <a:srgbClr val="A4A3A4"/>
          </p15:clr>
        </p15:guide>
        <p15:guide id="11" pos="204" userDrawn="1">
          <p15:clr>
            <a:srgbClr val="A4A3A4"/>
          </p15:clr>
        </p15:guide>
        <p15:guide id="12" pos="5556" userDrawn="1">
          <p15:clr>
            <a:srgbClr val="A4A3A4"/>
          </p15:clr>
        </p15:guide>
        <p15:guide id="13" orient="horz" pos="482">
          <p15:clr>
            <a:srgbClr val="A4A3A4"/>
          </p15:clr>
        </p15:guide>
        <p15:guide id="14" pos="90">
          <p15:clr>
            <a:srgbClr val="A4A3A4"/>
          </p15:clr>
        </p15:guide>
        <p15:guide id="15" pos="56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74" autoAdjust="0"/>
    <p:restoredTop sz="94631"/>
  </p:normalViewPr>
  <p:slideViewPr>
    <p:cSldViewPr snapToObjects="1">
      <p:cViewPr>
        <p:scale>
          <a:sx n="114" d="100"/>
          <a:sy n="114" d="100"/>
        </p:scale>
        <p:origin x="96" y="424"/>
      </p:cViewPr>
      <p:guideLst>
        <p:guide orient="horz" pos="3929"/>
        <p:guide orient="horz" pos="2160"/>
        <p:guide orient="horz" pos="3045"/>
        <p:guide orient="horz" pos="4269"/>
        <p:guide orient="horz" pos="3974"/>
        <p:guide pos="2880"/>
        <p:guide orient="horz" pos="1275"/>
        <p:guide orient="horz" pos="391"/>
        <p:guide pos="204"/>
        <p:guide pos="5556"/>
        <p:guide orient="horz" pos="482"/>
        <p:guide pos="9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3" d="100"/>
          <a:sy n="73" d="100"/>
        </p:scale>
        <p:origin x="350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" Target="slides/slide11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10DF1-1269-6D4A-9621-A3B8154A2E18}" type="datetimeFigureOut">
              <a:rPr lang="de-DE" smtClean="0">
                <a:latin typeface="Arial" panose="020B0604020202020204" pitchFamily="34" charset="0"/>
              </a:rPr>
              <a:t>19.12.16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C67F9-0121-424E-BBD0-5352DCCD13D6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026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19.12.16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581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859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.emf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emf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Bernet Samuel, Poitevin Joffrey 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r>
              <a:rPr lang="de-DE" smtClean="0"/>
              <a:t>Bild auf Platzhalter ziehen oder durch Klicken auf Symbol hinzufügen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044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55627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596176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57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692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17580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20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88037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753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434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459012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801207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999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73340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7172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352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22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926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30303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66179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098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00246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09820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79312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5152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88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67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206668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77920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55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216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605893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456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496478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58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410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75178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634004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123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213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424929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054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92358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09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875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2287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616566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91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1351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82289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859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810411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7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796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06325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161749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887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7531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25194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127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8529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93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20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01807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72069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49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0513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3000319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368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885338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22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theme" Target="../theme/theme4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theme" Target="../theme/theme5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theme" Target="../theme/theme6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theme" Target="../theme/theme7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2.xml"/><Relationship Id="rId10" Type="http://schemas.openxmlformats.org/officeDocument/2006/relationships/theme" Target="../theme/theme8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theme" Target="../theme/theme9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DE" sz="8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Lecture</a:t>
            </a:r>
            <a:r>
              <a:rPr lang="de-DE" sz="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8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Computer </a:t>
            </a:r>
            <a:r>
              <a:rPr lang="de-DE" sz="8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Exercises</a:t>
            </a:r>
            <a:r>
              <a:rPr lang="de-DE" sz="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8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Modelling</a:t>
            </a:r>
            <a:r>
              <a:rPr lang="de-DE" sz="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8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8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Simulating</a:t>
            </a:r>
            <a:r>
              <a:rPr lang="de-DE" sz="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8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de-DE" sz="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Systems </a:t>
            </a:r>
            <a:r>
              <a:rPr lang="de-DE" sz="8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MATLAB</a:t>
            </a:r>
            <a:endParaRPr lang="de-DE" sz="8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34920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58641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78417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2132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02101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8530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9134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342620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simulation in the context of </a:t>
            </a:r>
            <a:r>
              <a:rPr lang="en-GB" dirty="0" smtClean="0"/>
              <a:t>the </a:t>
            </a:r>
            <a:r>
              <a:rPr lang="en-GB" dirty="0" smtClean="0"/>
              <a:t>lecture, Modelling </a:t>
            </a:r>
            <a:r>
              <a:rPr lang="en-GB" dirty="0"/>
              <a:t>and Simulating Social Systems with MATLAB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impact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pedestrians</a:t>
            </a:r>
            <a:r>
              <a:rPr lang="de-DE" dirty="0"/>
              <a:t> on </a:t>
            </a:r>
            <a:r>
              <a:rPr lang="de-DE" dirty="0" err="1" smtClean="0"/>
              <a:t>roundabout‘s</a:t>
            </a:r>
            <a:r>
              <a:rPr lang="de-DE" dirty="0" smtClean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/>
              <a:t/>
            </a:r>
            <a:br>
              <a:rPr lang="de-DE" dirty="0"/>
            </a:br>
            <a:endParaRPr lang="en-GB" dirty="0"/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" b="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5331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2348350" y="1844107"/>
            <a:ext cx="3816102" cy="4213225"/>
          </a:xfrm>
        </p:spPr>
        <p:txBody>
          <a:bodyPr/>
          <a:lstStyle/>
          <a:p>
            <a:pPr marL="0" indent="0">
              <a:spcBef>
                <a:spcPts val="0"/>
              </a:spcBef>
              <a:buClrTx/>
              <a:buNone/>
            </a:pPr>
            <a:r>
              <a:rPr lang="en-GB" dirty="0"/>
              <a:t>Research Question</a:t>
            </a:r>
            <a:r>
              <a:rPr lang="en-GB" dirty="0" smtClean="0"/>
              <a:t>:</a:t>
            </a:r>
          </a:p>
          <a:p>
            <a:pPr marL="0" indent="0">
              <a:spcBef>
                <a:spcPts val="0"/>
              </a:spcBef>
              <a:buClrTx/>
              <a:buNone/>
            </a:pPr>
            <a:endParaRPr lang="en-GB" dirty="0"/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GB" dirty="0"/>
              <a:t> </a:t>
            </a:r>
            <a:r>
              <a:rPr lang="en-GB" b="1" dirty="0"/>
              <a:t>Is a reasonably small increase of the storage space between the yield line and the crosswalk “</a:t>
            </a:r>
            <a:r>
              <a:rPr lang="en-GB" b="1" dirty="0" err="1"/>
              <a:t>n_a</a:t>
            </a:r>
            <a:r>
              <a:rPr lang="en-GB" b="1" dirty="0"/>
              <a:t> “ has a significant positive impact on the entry capacity “Cs” ? </a:t>
            </a:r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06616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323850" y="3140968"/>
            <a:ext cx="8496300" cy="4213225"/>
          </a:xfrm>
        </p:spPr>
        <p:txBody>
          <a:bodyPr/>
          <a:lstStyle/>
          <a:p>
            <a:r>
              <a:rPr lang="en-GB" dirty="0" smtClean="0"/>
              <a:t>Fig. 1</a:t>
            </a:r>
            <a:r>
              <a:rPr lang="en-GB" dirty="0"/>
              <a:t>: </a:t>
            </a:r>
            <a:r>
              <a:rPr lang="en-GB" dirty="0" smtClean="0"/>
              <a:t>				                                 http</a:t>
            </a:r>
            <a:r>
              <a:rPr lang="en-GB" dirty="0"/>
              <a:t>://</a:t>
            </a:r>
            <a:r>
              <a:rPr lang="en-GB" dirty="0" err="1"/>
              <a:t>ir.nul.nagoya-u.ac.jp</a:t>
            </a:r>
            <a:r>
              <a:rPr lang="en-GB" dirty="0"/>
              <a:t>/</a:t>
            </a:r>
            <a:r>
              <a:rPr lang="en-GB" dirty="0" err="1"/>
              <a:t>jspui</a:t>
            </a:r>
            <a:r>
              <a:rPr lang="en-GB" dirty="0"/>
              <a:t>/</a:t>
            </a:r>
            <a:r>
              <a:rPr lang="en-GB" dirty="0" err="1"/>
              <a:t>bitstream</a:t>
            </a:r>
            <a:r>
              <a:rPr lang="en-GB" dirty="0"/>
              <a:t>/2237/20517/2/10680本文.pdf</a:t>
            </a:r>
            <a:endParaRPr lang="en-GB" dirty="0" smtClean="0"/>
          </a:p>
          <a:p>
            <a:r>
              <a:rPr lang="en-GB" dirty="0" smtClean="0"/>
              <a:t>Fig. 2</a:t>
            </a:r>
            <a:r>
              <a:rPr lang="en-GB" dirty="0"/>
              <a:t>: </a:t>
            </a:r>
            <a:r>
              <a:rPr lang="en-GB" dirty="0" smtClean="0"/>
              <a:t>                         				                   http</a:t>
            </a:r>
            <a:r>
              <a:rPr lang="en-GB" dirty="0"/>
              <a:t>://</a:t>
            </a:r>
            <a:r>
              <a:rPr lang="en-GB" dirty="0" err="1"/>
              <a:t>ir.nul.nagoya-u.ac.jp</a:t>
            </a:r>
            <a:r>
              <a:rPr lang="en-GB" dirty="0"/>
              <a:t>/</a:t>
            </a:r>
            <a:r>
              <a:rPr lang="en-GB" dirty="0" err="1"/>
              <a:t>jspui</a:t>
            </a:r>
            <a:r>
              <a:rPr lang="en-GB" dirty="0"/>
              <a:t>/</a:t>
            </a:r>
            <a:r>
              <a:rPr lang="en-GB" dirty="0" err="1"/>
              <a:t>bitstream</a:t>
            </a:r>
            <a:r>
              <a:rPr lang="en-GB" dirty="0"/>
              <a:t>/2237/20517/2/10680本文.pdf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References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913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1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6" t="3302" r="8712" b="49362"/>
          <a:stretch/>
        </p:blipFill>
        <p:spPr>
          <a:xfrm>
            <a:off x="0" y="1772816"/>
            <a:ext cx="4868076" cy="3672408"/>
          </a:xfrm>
        </p:spPr>
      </p:pic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ClrTx/>
              <a:buNone/>
            </a:pPr>
            <a:r>
              <a:rPr lang="en-GB" dirty="0" smtClean="0"/>
              <a:t>Research </a:t>
            </a:r>
            <a:r>
              <a:rPr lang="en-GB" dirty="0"/>
              <a:t>Question:</a:t>
            </a:r>
          </a:p>
          <a:p>
            <a:pPr marL="0" indent="0">
              <a:spcBef>
                <a:spcPts val="0"/>
              </a:spcBef>
              <a:buClrTx/>
              <a:buNone/>
            </a:pPr>
            <a:endParaRPr lang="en-GB" dirty="0"/>
          </a:p>
          <a:p>
            <a:pPr marL="0" indent="0">
              <a:spcBef>
                <a:spcPts val="0"/>
              </a:spcBef>
              <a:buClrTx/>
              <a:buNone/>
            </a:pPr>
            <a:r>
              <a:rPr lang="en-GB" dirty="0"/>
              <a:t> </a:t>
            </a:r>
            <a:r>
              <a:rPr lang="en-GB" b="1" dirty="0" smtClean="0"/>
              <a:t>Is </a:t>
            </a:r>
            <a:r>
              <a:rPr lang="en-GB" b="1" dirty="0"/>
              <a:t>a reasonably small increase of the storage space between the yield line and the crosswalk </a:t>
            </a:r>
            <a:r>
              <a:rPr lang="en-GB" b="1" dirty="0" smtClean="0"/>
              <a:t>“</a:t>
            </a:r>
            <a:r>
              <a:rPr lang="en-GB" b="1" dirty="0" err="1" smtClean="0"/>
              <a:t>n_a</a:t>
            </a:r>
            <a:r>
              <a:rPr lang="en-GB" b="1" dirty="0" smtClean="0"/>
              <a:t> “ has </a:t>
            </a:r>
            <a:r>
              <a:rPr lang="en-GB" b="1" dirty="0"/>
              <a:t>a significant positive impact on the </a:t>
            </a:r>
            <a:r>
              <a:rPr lang="en-GB" b="1" dirty="0" smtClean="0"/>
              <a:t>entry capacity “</a:t>
            </a:r>
            <a:r>
              <a:rPr lang="en-GB" b="1" dirty="0"/>
              <a:t>C</a:t>
            </a:r>
            <a:r>
              <a:rPr lang="en-GB" b="1" dirty="0" smtClean="0"/>
              <a:t>s” </a:t>
            </a:r>
            <a:r>
              <a:rPr lang="en-GB" b="1" dirty="0"/>
              <a:t>? </a:t>
            </a:r>
            <a:endParaRPr lang="en-GB" b="1" dirty="0" smtClean="0"/>
          </a:p>
          <a:p>
            <a:pPr marL="0" indent="0">
              <a:spcBef>
                <a:spcPts val="0"/>
              </a:spcBef>
              <a:buClrTx/>
              <a:buNone/>
            </a:pPr>
            <a:endParaRPr lang="en-GB" b="1" dirty="0"/>
          </a:p>
          <a:p>
            <a:pPr marL="0" indent="0">
              <a:spcBef>
                <a:spcPts val="0"/>
              </a:spcBef>
              <a:buClrTx/>
              <a:buNone/>
            </a:pPr>
            <a:endParaRPr lang="en-GB" b="1" dirty="0" smtClean="0"/>
          </a:p>
          <a:p>
            <a:pPr marL="0" indent="0">
              <a:spcBef>
                <a:spcPts val="0"/>
              </a:spcBef>
              <a:buClrTx/>
              <a:buNone/>
            </a:pPr>
            <a:endParaRPr lang="en-GB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504030"/>
          </a:xfrm>
        </p:spPr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/>
            </a:r>
            <a:br>
              <a:rPr lang="de-DE" dirty="0"/>
            </a:br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899592" y="2564904"/>
            <a:ext cx="72008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 err="1"/>
              <a:t>n</a:t>
            </a:r>
            <a:r>
              <a:rPr lang="de-DE" sz="1600" dirty="0" err="1" smtClean="0"/>
              <a:t>_a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413663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46" y="2024063"/>
            <a:ext cx="4103688" cy="1713950"/>
          </a:xfrm>
        </p:spPr>
      </p:pic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Entry-capacity Cs: How many vehicles can enter one accepted gap and </a:t>
            </a:r>
            <a:r>
              <a:rPr lang="en-GB" dirty="0"/>
              <a:t>h</a:t>
            </a:r>
            <a:r>
              <a:rPr lang="en-GB" dirty="0" smtClean="0"/>
              <a:t>ow accepted gaps are provided</a:t>
            </a:r>
          </a:p>
          <a:p>
            <a:r>
              <a:rPr lang="en-GB" dirty="0" err="1" smtClean="0"/>
              <a:t>Minorflow</a:t>
            </a:r>
            <a:r>
              <a:rPr lang="en-GB" dirty="0" smtClean="0"/>
              <a:t>: Vehicles intending to merge into the roundabout</a:t>
            </a:r>
          </a:p>
          <a:p>
            <a:r>
              <a:rPr lang="en-GB" dirty="0" err="1" smtClean="0"/>
              <a:t>Majorflows</a:t>
            </a:r>
            <a:r>
              <a:rPr lang="en-GB" dirty="0" smtClean="0"/>
              <a:t>: Pedestrians crossing and circulating vehicles</a:t>
            </a:r>
          </a:p>
          <a:p>
            <a:r>
              <a:rPr lang="en-GB" dirty="0" smtClean="0"/>
              <a:t>Roundabout </a:t>
            </a:r>
            <a:r>
              <a:rPr lang="en-GB" dirty="0" smtClean="0">
                <a:sym typeface="Wingdings"/>
              </a:rPr>
              <a:t></a:t>
            </a:r>
            <a:r>
              <a:rPr lang="en-GB" dirty="0" smtClean="0"/>
              <a:t> two </a:t>
            </a:r>
            <a:r>
              <a:rPr lang="en-GB" dirty="0" err="1" smtClean="0"/>
              <a:t>unsignalized</a:t>
            </a:r>
            <a:r>
              <a:rPr lang="en-GB" dirty="0" smtClean="0"/>
              <a:t> intersections to cross and merge into.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Gap </a:t>
            </a:r>
            <a:r>
              <a:rPr lang="de-DE" dirty="0" err="1" smtClean="0"/>
              <a:t>acceptance</a:t>
            </a:r>
            <a:r>
              <a:rPr lang="de-DE" dirty="0" smtClean="0"/>
              <a:t> </a:t>
            </a:r>
            <a:r>
              <a:rPr lang="de-DE" dirty="0" err="1" smtClean="0"/>
              <a:t>theory</a:t>
            </a:r>
            <a:r>
              <a:rPr lang="de-DE" dirty="0" smtClean="0"/>
              <a:t/>
            </a:r>
            <a:br>
              <a:rPr lang="de-DE" dirty="0" smtClean="0"/>
            </a:br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323746" y="3627554"/>
            <a:ext cx="40321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Fig. 1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379305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Circulation flow divided in flowing traffic (Ca)  queuing traffic ( </a:t>
            </a:r>
            <a:r>
              <a:rPr lang="en-GB" dirty="0" err="1" smtClean="0"/>
              <a:t>Pq</a:t>
            </a:r>
            <a:r>
              <a:rPr lang="en-GB" dirty="0" smtClean="0"/>
              <a:t>)</a:t>
            </a:r>
          </a:p>
          <a:p>
            <a:r>
              <a:rPr lang="en-GB" dirty="0" smtClean="0"/>
              <a:t>Ca(</a:t>
            </a:r>
            <a:r>
              <a:rPr lang="en-GB" dirty="0" err="1" smtClean="0"/>
              <a:t>n_a</a:t>
            </a:r>
            <a:r>
              <a:rPr lang="en-GB" dirty="0" smtClean="0"/>
              <a:t>) is adjusted with f and g</a:t>
            </a:r>
          </a:p>
          <a:p>
            <a:r>
              <a:rPr lang="en-GB" dirty="0" smtClean="0"/>
              <a:t>f = maximum entry flow without considering pedestrians ( simple case )</a:t>
            </a:r>
          </a:p>
          <a:p>
            <a:r>
              <a:rPr lang="en-GB" dirty="0" smtClean="0"/>
              <a:t>g = maximum entry flow considering pedestrians but without storage space ( calculated using Queue theory )</a:t>
            </a:r>
          </a:p>
          <a:p>
            <a:r>
              <a:rPr lang="en-GB" dirty="0" err="1" smtClean="0"/>
              <a:t>Pq</a:t>
            </a:r>
            <a:r>
              <a:rPr lang="en-GB" dirty="0" smtClean="0"/>
              <a:t> is estimated using  queuing theory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model</a:t>
            </a:r>
            <a:r>
              <a:rPr lang="de-DE" dirty="0" smtClean="0"/>
              <a:t/>
            </a:r>
            <a:br>
              <a:rPr lang="de-DE" dirty="0" smtClean="0"/>
            </a:br>
            <a:endParaRPr lang="en-GB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024063"/>
            <a:ext cx="4103688" cy="2515828"/>
          </a:xfrm>
        </p:spPr>
      </p:pic>
      <p:sp>
        <p:nvSpPr>
          <p:cNvPr id="10" name="Textfeld 9"/>
          <p:cNvSpPr txBox="1"/>
          <p:nvPr/>
        </p:nvSpPr>
        <p:spPr>
          <a:xfrm>
            <a:off x="323850" y="4539891"/>
            <a:ext cx="40321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Fig. </a:t>
            </a:r>
            <a:r>
              <a:rPr lang="de-DE" sz="800" dirty="0" smtClean="0"/>
              <a:t>2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412496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nhaltsplatzhalt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049587"/>
            <a:ext cx="4103688" cy="2975660"/>
          </a:xfrm>
        </p:spPr>
      </p:pic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Two different Implementation</a:t>
            </a:r>
          </a:p>
          <a:p>
            <a:r>
              <a:rPr lang="en-GB" dirty="0" smtClean="0"/>
              <a:t>First shows the impact of a growing </a:t>
            </a:r>
            <a:r>
              <a:rPr lang="en-GB" dirty="0" err="1" smtClean="0"/>
              <a:t>n_a</a:t>
            </a:r>
            <a:endParaRPr lang="en-GB" dirty="0" smtClean="0"/>
          </a:p>
          <a:p>
            <a:r>
              <a:rPr lang="en-GB" dirty="0" smtClean="0"/>
              <a:t>Second shows the difference between </a:t>
            </a:r>
            <a:r>
              <a:rPr lang="en-GB" dirty="0" err="1" smtClean="0"/>
              <a:t>n_a</a:t>
            </a:r>
            <a:r>
              <a:rPr lang="en-GB" dirty="0" smtClean="0"/>
              <a:t> =1 and </a:t>
            </a:r>
            <a:r>
              <a:rPr lang="en-GB" dirty="0" err="1" smtClean="0"/>
              <a:t>n_a</a:t>
            </a:r>
            <a:r>
              <a:rPr lang="en-GB" dirty="0" smtClean="0"/>
              <a:t> =2 over a day.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implementation</a:t>
            </a:r>
            <a:r>
              <a:rPr lang="de-DE" dirty="0" smtClean="0"/>
              <a:t/>
            </a:r>
            <a:br>
              <a:rPr lang="de-DE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31169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916832"/>
            <a:ext cx="4103688" cy="3077766"/>
          </a:xfrm>
        </p:spPr>
      </p:pic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Fitting </a:t>
            </a:r>
            <a:r>
              <a:rPr lang="en-GB" dirty="0" smtClean="0"/>
              <a:t>parameters </a:t>
            </a:r>
            <a:r>
              <a:rPr lang="en-GB" dirty="0"/>
              <a:t>because of the simplified </a:t>
            </a:r>
            <a:r>
              <a:rPr lang="en-GB" dirty="0" smtClean="0"/>
              <a:t>model</a:t>
            </a:r>
          </a:p>
          <a:p>
            <a:r>
              <a:rPr lang="en-GB" dirty="0" smtClean="0"/>
              <a:t>Values in the same range as in the model from </a:t>
            </a:r>
            <a:r>
              <a:rPr lang="en-GB" dirty="0" err="1" smtClean="0"/>
              <a:t>Dr</a:t>
            </a:r>
            <a:r>
              <a:rPr lang="en-GB" dirty="0" err="1"/>
              <a:t>.</a:t>
            </a:r>
            <a:r>
              <a:rPr lang="en-GB" dirty="0"/>
              <a:t> Eng. Nan Kang and </a:t>
            </a:r>
            <a:r>
              <a:rPr lang="en-GB" dirty="0" err="1"/>
              <a:t>Dr.</a:t>
            </a:r>
            <a:r>
              <a:rPr lang="en-GB" dirty="0"/>
              <a:t> Eng. Hideki </a:t>
            </a:r>
            <a:r>
              <a:rPr lang="en-GB" dirty="0" smtClean="0"/>
              <a:t>Nakamura</a:t>
            </a:r>
          </a:p>
          <a:p>
            <a:r>
              <a:rPr lang="en-GB" dirty="0" smtClean="0"/>
              <a:t>A big change of </a:t>
            </a:r>
            <a:r>
              <a:rPr lang="en-GB" dirty="0" err="1" smtClean="0"/>
              <a:t>cs</a:t>
            </a:r>
            <a:r>
              <a:rPr lang="en-GB" dirty="0" smtClean="0"/>
              <a:t> from </a:t>
            </a:r>
            <a:r>
              <a:rPr lang="en-GB" dirty="0" err="1" smtClean="0"/>
              <a:t>n_a</a:t>
            </a:r>
            <a:r>
              <a:rPr lang="en-GB" dirty="0" smtClean="0"/>
              <a:t> = 1 </a:t>
            </a:r>
            <a:r>
              <a:rPr lang="en-GB" dirty="0" err="1" smtClean="0"/>
              <a:t>n_a</a:t>
            </a:r>
            <a:r>
              <a:rPr lang="en-GB" dirty="0" smtClean="0"/>
              <a:t>= 2</a:t>
            </a:r>
            <a:endParaRPr lang="en-GB" dirty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Discussion</a:t>
            </a:r>
            <a:r>
              <a:rPr lang="de-DE" dirty="0" smtClean="0"/>
              <a:t/>
            </a:r>
            <a:br>
              <a:rPr lang="de-DE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351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Impact of </a:t>
            </a:r>
            <a:r>
              <a:rPr lang="en-GB" dirty="0" err="1" smtClean="0"/>
              <a:t>n_a</a:t>
            </a:r>
            <a:r>
              <a:rPr lang="en-GB" dirty="0" smtClean="0"/>
              <a:t> remains for changing </a:t>
            </a:r>
            <a:r>
              <a:rPr lang="en-GB" dirty="0" err="1" smtClean="0"/>
              <a:t>q_c</a:t>
            </a:r>
            <a:endParaRPr lang="en-GB" dirty="0" smtClean="0"/>
          </a:p>
          <a:p>
            <a:r>
              <a:rPr lang="en-GB" dirty="0" err="1" smtClean="0"/>
              <a:t>n_a</a:t>
            </a:r>
            <a:r>
              <a:rPr lang="en-GB" dirty="0" smtClean="0"/>
              <a:t> = 2 is the most promising value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Discussion</a:t>
            </a:r>
            <a:r>
              <a:rPr lang="de-DE" dirty="0" smtClean="0"/>
              <a:t/>
            </a:r>
            <a:br>
              <a:rPr lang="de-DE" dirty="0" smtClean="0"/>
            </a:br>
            <a:endParaRPr lang="en-GB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916832"/>
            <a:ext cx="4103688" cy="3077766"/>
          </a:xfrm>
        </p:spPr>
      </p:pic>
    </p:spTree>
    <p:extLst>
      <p:ext uri="{BB962C8B-B14F-4D97-AF65-F5344CB8AC3E}">
        <p14:creationId xmlns:p14="http://schemas.microsoft.com/office/powerpoint/2010/main" val="20528613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First implementation was not very accurate</a:t>
            </a:r>
            <a:endParaRPr lang="en-GB" dirty="0" smtClean="0"/>
          </a:p>
          <a:p>
            <a:r>
              <a:rPr lang="en-GB" dirty="0" err="1" smtClean="0"/>
              <a:t>q_c</a:t>
            </a:r>
            <a:r>
              <a:rPr lang="en-GB" dirty="0" smtClean="0"/>
              <a:t>, </a:t>
            </a:r>
            <a:r>
              <a:rPr lang="en-GB" dirty="0" err="1" smtClean="0"/>
              <a:t>q_cprime</a:t>
            </a:r>
            <a:r>
              <a:rPr lang="en-GB" dirty="0" smtClean="0"/>
              <a:t>, </a:t>
            </a:r>
            <a:r>
              <a:rPr lang="en-GB" dirty="0" err="1" smtClean="0"/>
              <a:t>q_p</a:t>
            </a:r>
            <a:r>
              <a:rPr lang="en-GB" dirty="0" smtClean="0"/>
              <a:t> and </a:t>
            </a:r>
            <a:r>
              <a:rPr lang="en-GB" dirty="0" err="1" smtClean="0"/>
              <a:t>q_pprime</a:t>
            </a:r>
            <a:r>
              <a:rPr lang="en-GB" dirty="0" smtClean="0"/>
              <a:t> variate over 24 hours</a:t>
            </a:r>
          </a:p>
          <a:p>
            <a:r>
              <a:rPr lang="en-GB" dirty="0" smtClean="0"/>
              <a:t>Only an improvement of 11 percent over a day</a:t>
            </a:r>
            <a:endParaRPr lang="en-GB" dirty="0"/>
          </a:p>
          <a:p>
            <a:r>
              <a:rPr lang="en-GB" dirty="0" smtClean="0"/>
              <a:t>Big improvement between 10am and 5pm</a:t>
            </a:r>
            <a:endParaRPr lang="en-GB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Discussion</a:t>
            </a:r>
            <a:r>
              <a:rPr lang="de-DE" dirty="0" smtClean="0"/>
              <a:t/>
            </a:r>
            <a:br>
              <a:rPr lang="de-DE" dirty="0" smtClean="0"/>
            </a:br>
            <a:endParaRPr lang="en-GB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916832"/>
            <a:ext cx="4103688" cy="3077766"/>
          </a:xfrm>
        </p:spPr>
      </p:pic>
    </p:spTree>
    <p:extLst>
      <p:ext uri="{BB962C8B-B14F-4D97-AF65-F5344CB8AC3E}">
        <p14:creationId xmlns:p14="http://schemas.microsoft.com/office/powerpoint/2010/main" val="269408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Behaves as expected </a:t>
            </a:r>
            <a:r>
              <a:rPr lang="en-GB" dirty="0"/>
              <a:t>and </a:t>
            </a:r>
            <a:r>
              <a:rPr lang="en-GB" dirty="0" smtClean="0"/>
              <a:t>correlates</a:t>
            </a:r>
          </a:p>
          <a:p>
            <a:r>
              <a:rPr lang="en-GB" dirty="0"/>
              <a:t>Model is highly </a:t>
            </a:r>
            <a:r>
              <a:rPr lang="en-GB" dirty="0" err="1"/>
              <a:t>symplified</a:t>
            </a:r>
            <a:r>
              <a:rPr lang="en-GB" dirty="0"/>
              <a:t> but still gives consistent </a:t>
            </a:r>
            <a:r>
              <a:rPr lang="en-GB" dirty="0" smtClean="0"/>
              <a:t>results</a:t>
            </a:r>
          </a:p>
          <a:p>
            <a:r>
              <a:rPr lang="en-GB" dirty="0" err="1" smtClean="0"/>
              <a:t>n_a</a:t>
            </a:r>
            <a:r>
              <a:rPr lang="en-GB" dirty="0" smtClean="0"/>
              <a:t> might have a big influence</a:t>
            </a:r>
          </a:p>
          <a:p>
            <a:r>
              <a:rPr lang="en-GB" dirty="0" smtClean="0"/>
              <a:t>Next </a:t>
            </a:r>
            <a:r>
              <a:rPr lang="en-GB" dirty="0" smtClean="0"/>
              <a:t>step real Data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15.12.2016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Bernet Samuel, Poitevin Joffrey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Discussion</a:t>
            </a:r>
            <a:r>
              <a:rPr lang="de-DE" dirty="0" smtClean="0"/>
              <a:t/>
            </a:r>
            <a:br>
              <a:rPr lang="de-DE" dirty="0" smtClean="0"/>
            </a:br>
            <a:endParaRPr lang="en-GB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916832"/>
            <a:ext cx="4103688" cy="3077766"/>
          </a:xfrm>
        </p:spPr>
      </p:pic>
    </p:spTree>
    <p:extLst>
      <p:ext uri="{BB962C8B-B14F-4D97-AF65-F5344CB8AC3E}">
        <p14:creationId xmlns:p14="http://schemas.microsoft.com/office/powerpoint/2010/main" val="18263233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4zu3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4zu3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3.xml><?xml version="1.0" encoding="utf-8"?>
<a:theme xmlns:a="http://schemas.openxmlformats.org/drawingml/2006/main" name="eth_praesentation_4zu3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4.xml><?xml version="1.0" encoding="utf-8"?>
<a:theme xmlns:a="http://schemas.openxmlformats.org/drawingml/2006/main" name="3_eth_praesentation_4zu3_ETH1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5.xml><?xml version="1.0" encoding="utf-8"?>
<a:theme xmlns:a="http://schemas.openxmlformats.org/drawingml/2006/main" name="eth_praesentation_4zu3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6.xml><?xml version="1.0" encoding="utf-8"?>
<a:theme xmlns:a="http://schemas.openxmlformats.org/drawingml/2006/main" name="eth_praesentation_4zu3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7.xml><?xml version="1.0" encoding="utf-8"?>
<a:theme xmlns:a="http://schemas.openxmlformats.org/drawingml/2006/main" name="eth_praesentation_4zu3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8.xml><?xml version="1.0" encoding="utf-8"?>
<a:theme xmlns:a="http://schemas.openxmlformats.org/drawingml/2006/main" name="eth_praesentation_4zu3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9.xml><?xml version="1.0" encoding="utf-8"?>
<a:theme xmlns:a="http://schemas.openxmlformats.org/drawingml/2006/main" name="eth_praesentation_4zu3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eth_praesentation_4zu3_en</Template>
  <TotalTime>0</TotalTime>
  <Words>448</Words>
  <Application>Microsoft Macintosh PowerPoint</Application>
  <PresentationFormat>Bildschirmpräsentation (4:3)</PresentationFormat>
  <Paragraphs>84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9</vt:i4>
      </vt:variant>
      <vt:variant>
        <vt:lpstr>Folientitel</vt:lpstr>
      </vt:variant>
      <vt:variant>
        <vt:i4>11</vt:i4>
      </vt:variant>
    </vt:vector>
  </HeadingPairs>
  <TitlesOfParts>
    <vt:vector size="24" baseType="lpstr">
      <vt:lpstr>Calibri</vt:lpstr>
      <vt:lpstr>Calibri Light</vt:lpstr>
      <vt:lpstr>Wingdings</vt:lpstr>
      <vt:lpstr>Arial</vt:lpstr>
      <vt:lpstr>eth_praesentation_4zu3_ETH1</vt:lpstr>
      <vt:lpstr>eth_praesentation_4zu3_ETH2</vt:lpstr>
      <vt:lpstr>eth_praesentation_4zu3_ETH3</vt:lpstr>
      <vt:lpstr>3_eth_praesentation_4zu3_ETH1</vt:lpstr>
      <vt:lpstr>eth_praesentation_4zu3_ETH5</vt:lpstr>
      <vt:lpstr>eth_praesentation_4zu3_ETH6</vt:lpstr>
      <vt:lpstr>eth_praesentation_4zu3_ETH7</vt:lpstr>
      <vt:lpstr>eth_praesentation_4zu3_ETH8</vt:lpstr>
      <vt:lpstr>eth_praesentation_4zu3_ETH9</vt:lpstr>
      <vt:lpstr>The impact of pedestrians on roundabout‘s entry  </vt:lpstr>
      <vt:lpstr>Introduction </vt:lpstr>
      <vt:lpstr>Gap acceptance theory </vt:lpstr>
      <vt:lpstr>The model </vt:lpstr>
      <vt:lpstr>The implementation </vt:lpstr>
      <vt:lpstr>Results and Discussion </vt:lpstr>
      <vt:lpstr>Results and Discussion </vt:lpstr>
      <vt:lpstr>Results and Discussion </vt:lpstr>
      <vt:lpstr>Results and Discussion </vt:lpstr>
      <vt:lpstr>Conclusion   </vt:lpstr>
      <vt:lpstr>References  </vt:lpstr>
    </vt:vector>
  </TitlesOfParts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Microsoft Office-Anwender</cp:lastModifiedBy>
  <cp:revision>27</cp:revision>
  <cp:lastPrinted>2013-06-08T11:22:51Z</cp:lastPrinted>
  <dcterms:created xsi:type="dcterms:W3CDTF">2016-12-15T16:09:56Z</dcterms:created>
  <dcterms:modified xsi:type="dcterms:W3CDTF">2016-12-19T16:15:01Z</dcterms:modified>
</cp:coreProperties>
</file>