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tif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56" r:id="rId10"/>
    <p:sldId id="261" r:id="rId11"/>
    <p:sldId id="271" r:id="rId12"/>
    <p:sldId id="272" r:id="rId13"/>
    <p:sldId id="267" r:id="rId14"/>
    <p:sldId id="266" r:id="rId15"/>
    <p:sldId id="268" r:id="rId16"/>
    <p:sldId id="269" r:id="rId17"/>
    <p:sldId id="270" r:id="rId18"/>
    <p:sldId id="264" r:id="rId19"/>
    <p:sldId id="273" r:id="rId2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94631"/>
  </p:normalViewPr>
  <p:slideViewPr>
    <p:cSldViewPr snapToObjects="1">
      <p:cViewPr>
        <p:scale>
          <a:sx n="160" d="100"/>
          <a:sy n="160" d="100"/>
        </p:scale>
        <p:origin x="520" y="-2328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20.12.16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581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85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Bernet Samuel, Poitevin Joffrey 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Exercises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Simulating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MATLAB</a:t>
            </a:r>
            <a:endParaRPr lang="de-DE" sz="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simulation in the context of the lecture, Modelling </a:t>
            </a:r>
            <a:r>
              <a:rPr lang="en-GB" dirty="0"/>
              <a:t>and Simulating Social Systems with MATLAB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pedestrians</a:t>
            </a:r>
            <a:r>
              <a:rPr lang="de-DE" dirty="0"/>
              <a:t> on </a:t>
            </a:r>
            <a:r>
              <a:rPr lang="de-DE" dirty="0" err="1" smtClean="0"/>
              <a:t>roundabout‘s</a:t>
            </a:r>
            <a:r>
              <a:rPr lang="de-DE" dirty="0" smtClean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br>
              <a:rPr lang="de-DE" dirty="0"/>
            </a:b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2348350" y="1844107"/>
            <a:ext cx="3816102" cy="4213225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Research Question</a:t>
            </a:r>
            <a:r>
              <a:rPr lang="en-GB" dirty="0" smtClean="0"/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GB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 </a:t>
            </a:r>
            <a:r>
              <a:rPr lang="en-GB" b="1" dirty="0"/>
              <a:t>Is a reasonably small increase of the storage space between the yield line and the crosswalk “</a:t>
            </a:r>
            <a:r>
              <a:rPr lang="en-GB" b="1" dirty="0" err="1"/>
              <a:t>n_a</a:t>
            </a:r>
            <a:r>
              <a:rPr lang="en-GB" b="1" dirty="0"/>
              <a:t> “ has a significant positive impact on the entry capacity “Cs” ? 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661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3140968"/>
            <a:ext cx="8496300" cy="4213225"/>
          </a:xfrm>
        </p:spPr>
        <p:txBody>
          <a:bodyPr/>
          <a:lstStyle/>
          <a:p>
            <a:r>
              <a:rPr lang="en-GB" dirty="0" smtClean="0"/>
              <a:t>Fig. 1</a:t>
            </a:r>
            <a:r>
              <a:rPr lang="en-GB" dirty="0"/>
              <a:t>: </a:t>
            </a:r>
            <a:r>
              <a:rPr lang="en-GB" dirty="0" smtClean="0"/>
              <a:t>				                                 http</a:t>
            </a:r>
            <a:r>
              <a:rPr lang="en-GB" dirty="0"/>
              <a:t>://</a:t>
            </a:r>
            <a:r>
              <a:rPr lang="en-GB" dirty="0" err="1"/>
              <a:t>ir.nul.nagoya-u.ac.jp</a:t>
            </a:r>
            <a:r>
              <a:rPr lang="en-GB" dirty="0"/>
              <a:t>/</a:t>
            </a:r>
            <a:r>
              <a:rPr lang="en-GB" dirty="0" err="1"/>
              <a:t>jspui</a:t>
            </a:r>
            <a:r>
              <a:rPr lang="en-GB" dirty="0"/>
              <a:t>/</a:t>
            </a:r>
            <a:r>
              <a:rPr lang="en-GB" dirty="0" err="1"/>
              <a:t>bitstream</a:t>
            </a:r>
            <a:r>
              <a:rPr lang="en-GB" dirty="0"/>
              <a:t>/2237/20517/2/10680本文.pdf</a:t>
            </a:r>
            <a:endParaRPr lang="en-GB" dirty="0" smtClean="0"/>
          </a:p>
          <a:p>
            <a:r>
              <a:rPr lang="en-GB" dirty="0" smtClean="0"/>
              <a:t>Fig. 2</a:t>
            </a:r>
            <a:r>
              <a:rPr lang="en-GB" dirty="0"/>
              <a:t>: </a:t>
            </a:r>
            <a:r>
              <a:rPr lang="en-GB" dirty="0" smtClean="0"/>
              <a:t>                         				                   http</a:t>
            </a:r>
            <a:r>
              <a:rPr lang="en-GB" dirty="0"/>
              <a:t>://</a:t>
            </a:r>
            <a:r>
              <a:rPr lang="en-GB" dirty="0" err="1"/>
              <a:t>ir.nul.nagoya-u.ac.jp</a:t>
            </a:r>
            <a:r>
              <a:rPr lang="en-GB" dirty="0"/>
              <a:t>/</a:t>
            </a:r>
            <a:r>
              <a:rPr lang="en-GB" dirty="0" err="1"/>
              <a:t>jspui</a:t>
            </a:r>
            <a:r>
              <a:rPr lang="en-GB" dirty="0"/>
              <a:t>/</a:t>
            </a:r>
            <a:r>
              <a:rPr lang="en-GB" dirty="0" err="1"/>
              <a:t>bitstream</a:t>
            </a:r>
            <a:r>
              <a:rPr lang="en-GB" dirty="0"/>
              <a:t>/2237/20517/2/10680本文.pdf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References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91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6" t="3302" r="8712" b="49362"/>
          <a:stretch/>
        </p:blipFill>
        <p:spPr>
          <a:xfrm>
            <a:off x="0" y="1772816"/>
            <a:ext cx="4868076" cy="3672408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 smtClean="0"/>
              <a:t>Research </a:t>
            </a:r>
            <a:r>
              <a:rPr lang="en-GB" dirty="0"/>
              <a:t>Question: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GB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 </a:t>
            </a:r>
            <a:r>
              <a:rPr lang="en-GB" b="1" dirty="0" smtClean="0"/>
              <a:t>Is </a:t>
            </a:r>
            <a:r>
              <a:rPr lang="en-GB" b="1" dirty="0"/>
              <a:t>a reasonably small increase of the storage space between the yield line and the crosswalk </a:t>
            </a:r>
            <a:r>
              <a:rPr lang="en-GB" b="1" dirty="0" smtClean="0"/>
              <a:t>“</a:t>
            </a:r>
            <a:r>
              <a:rPr lang="en-GB" b="1" dirty="0" err="1" smtClean="0"/>
              <a:t>n_a</a:t>
            </a:r>
            <a:r>
              <a:rPr lang="en-GB" b="1" dirty="0" smtClean="0"/>
              <a:t> “ has </a:t>
            </a:r>
            <a:r>
              <a:rPr lang="en-GB" b="1" dirty="0"/>
              <a:t>a significant positive impact on the </a:t>
            </a:r>
            <a:r>
              <a:rPr lang="en-GB" b="1" dirty="0" smtClean="0"/>
              <a:t>entry capacity “</a:t>
            </a:r>
            <a:r>
              <a:rPr lang="en-GB" b="1" dirty="0"/>
              <a:t>C</a:t>
            </a:r>
            <a:r>
              <a:rPr lang="en-GB" b="1" dirty="0" smtClean="0"/>
              <a:t>s” </a:t>
            </a:r>
            <a:r>
              <a:rPr lang="en-GB" b="1" dirty="0"/>
              <a:t>? </a:t>
            </a:r>
            <a:endParaRPr lang="en-GB" b="1" dirty="0" smtClean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 smtClean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0403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899592" y="2564904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n</a:t>
            </a:r>
            <a:r>
              <a:rPr lang="de-DE" sz="1600" dirty="0" err="1" smtClean="0"/>
              <a:t>_a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6" y="2024063"/>
            <a:ext cx="4103688" cy="1713950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Minorflow</a:t>
            </a:r>
            <a:r>
              <a:rPr lang="en-GB" dirty="0" smtClean="0"/>
              <a:t>: Vehicles intending to merge into the roundabout</a:t>
            </a:r>
          </a:p>
          <a:p>
            <a:r>
              <a:rPr lang="en-GB" dirty="0" err="1" smtClean="0"/>
              <a:t>Majorflows</a:t>
            </a:r>
            <a:r>
              <a:rPr lang="en-GB" dirty="0" smtClean="0"/>
              <a:t>: Pedestrians crossing and circulating vehicles</a:t>
            </a:r>
          </a:p>
          <a:p>
            <a:r>
              <a:rPr lang="en-GB" dirty="0" smtClean="0"/>
              <a:t>Entry-capacity </a:t>
            </a:r>
            <a:r>
              <a:rPr lang="en-GB" dirty="0" smtClean="0"/>
              <a:t>Cs: How many vehicles can enter one accepted gap and </a:t>
            </a:r>
            <a:r>
              <a:rPr lang="en-GB" dirty="0"/>
              <a:t>h</a:t>
            </a:r>
            <a:r>
              <a:rPr lang="en-GB" dirty="0" smtClean="0"/>
              <a:t>ow accepted gaps are provided</a:t>
            </a:r>
          </a:p>
          <a:p>
            <a:r>
              <a:rPr lang="en-GB" dirty="0" smtClean="0"/>
              <a:t>Roundabout </a:t>
            </a:r>
            <a:r>
              <a:rPr lang="en-GB" dirty="0" smtClean="0">
                <a:sym typeface="Wingdings"/>
              </a:rPr>
              <a:t></a:t>
            </a:r>
            <a:r>
              <a:rPr lang="en-GB" dirty="0" smtClean="0"/>
              <a:t> two </a:t>
            </a:r>
            <a:r>
              <a:rPr lang="en-GB" dirty="0" err="1" smtClean="0"/>
              <a:t>unsignalized</a:t>
            </a:r>
            <a:r>
              <a:rPr lang="en-GB" dirty="0" smtClean="0"/>
              <a:t> intersections to cross and merge into.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Gap </a:t>
            </a:r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23746" y="3627554"/>
            <a:ext cx="4032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Fig. 1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793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Circulation flow divided in flowing traffic (Ca)  queuing traffic ( </a:t>
            </a:r>
            <a:r>
              <a:rPr lang="en-GB" dirty="0" err="1" smtClean="0"/>
              <a:t>Pq</a:t>
            </a:r>
            <a:r>
              <a:rPr lang="en-GB" dirty="0" smtClean="0"/>
              <a:t>)</a:t>
            </a:r>
          </a:p>
          <a:p>
            <a:r>
              <a:rPr lang="en-GB" dirty="0" smtClean="0"/>
              <a:t>Ca(</a:t>
            </a:r>
            <a:r>
              <a:rPr lang="en-GB" dirty="0" err="1" smtClean="0"/>
              <a:t>n_a</a:t>
            </a:r>
            <a:r>
              <a:rPr lang="en-GB" dirty="0" smtClean="0"/>
              <a:t>) is adjusted with f and g</a:t>
            </a:r>
          </a:p>
          <a:p>
            <a:r>
              <a:rPr lang="en-GB" dirty="0" smtClean="0"/>
              <a:t>f = maximum entry flow without considering pedestrians ( simple case )</a:t>
            </a:r>
          </a:p>
          <a:p>
            <a:r>
              <a:rPr lang="en-GB" dirty="0" smtClean="0"/>
              <a:t>g = maximum entry flow considering pedestrians but without storage space ( calculated using Queue theory )</a:t>
            </a:r>
          </a:p>
          <a:p>
            <a:r>
              <a:rPr lang="en-GB" dirty="0" err="1" smtClean="0"/>
              <a:t>Pq</a:t>
            </a:r>
            <a:r>
              <a:rPr lang="en-GB" dirty="0" smtClean="0"/>
              <a:t> is estimated using  queuing theory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24063"/>
            <a:ext cx="4103688" cy="2515828"/>
          </a:xfrm>
        </p:spPr>
      </p:pic>
      <p:sp>
        <p:nvSpPr>
          <p:cNvPr id="10" name="Textfeld 9"/>
          <p:cNvSpPr txBox="1"/>
          <p:nvPr/>
        </p:nvSpPr>
        <p:spPr>
          <a:xfrm>
            <a:off x="323850" y="4539891"/>
            <a:ext cx="4032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Fig. </a:t>
            </a:r>
            <a:r>
              <a:rPr lang="de-DE" sz="800" dirty="0" smtClean="0"/>
              <a:t>2</a:t>
            </a:r>
            <a:endParaRPr lang="de-DE" sz="800" dirty="0"/>
          </a:p>
        </p:txBody>
      </p:sp>
      <p:pic>
        <p:nvPicPr>
          <p:cNvPr id="9" name="Inhaltsplatzhalter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6" t="3302" r="8712" b="49362"/>
          <a:stretch/>
        </p:blipFill>
        <p:spPr>
          <a:xfrm>
            <a:off x="1327779" y="4710209"/>
            <a:ext cx="2024268" cy="152707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619672" y="4957521"/>
            <a:ext cx="3600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</a:t>
            </a:r>
            <a:r>
              <a:rPr lang="de-DE" sz="800" dirty="0" err="1" smtClean="0"/>
              <a:t>n_a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2496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49587"/>
            <a:ext cx="4103688" cy="2975660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Two different </a:t>
            </a:r>
            <a:r>
              <a:rPr lang="en-GB" dirty="0" smtClean="0"/>
              <a:t>Implementations</a:t>
            </a:r>
            <a:endParaRPr lang="en-GB" dirty="0" smtClean="0"/>
          </a:p>
          <a:p>
            <a:r>
              <a:rPr lang="en-GB" dirty="0" smtClean="0"/>
              <a:t>First shows the impact of a growing </a:t>
            </a:r>
            <a:r>
              <a:rPr lang="en-GB" dirty="0" err="1" smtClean="0"/>
              <a:t>n_a</a:t>
            </a:r>
            <a:endParaRPr lang="en-GB" dirty="0" smtClean="0"/>
          </a:p>
          <a:p>
            <a:r>
              <a:rPr lang="en-GB" dirty="0" smtClean="0"/>
              <a:t>Second shows the difference between </a:t>
            </a:r>
            <a:r>
              <a:rPr lang="en-GB" dirty="0" err="1" smtClean="0"/>
              <a:t>n_a</a:t>
            </a:r>
            <a:r>
              <a:rPr lang="en-GB" dirty="0" smtClean="0"/>
              <a:t> =1 and </a:t>
            </a:r>
            <a:r>
              <a:rPr lang="en-GB" dirty="0" err="1" smtClean="0"/>
              <a:t>n_a</a:t>
            </a:r>
            <a:r>
              <a:rPr lang="en-GB" dirty="0" smtClean="0"/>
              <a:t> =2 over a day.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11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Fitting </a:t>
            </a:r>
            <a:r>
              <a:rPr lang="en-GB" dirty="0" smtClean="0"/>
              <a:t>parameters </a:t>
            </a:r>
            <a:r>
              <a:rPr lang="en-GB" dirty="0"/>
              <a:t>because of the simplified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Values in the same range as in the model from </a:t>
            </a:r>
            <a:r>
              <a:rPr lang="en-GB" dirty="0" err="1" smtClean="0"/>
              <a:t>Dr</a:t>
            </a:r>
            <a:r>
              <a:rPr lang="en-GB" dirty="0" err="1"/>
              <a:t>.</a:t>
            </a:r>
            <a:r>
              <a:rPr lang="en-GB" dirty="0"/>
              <a:t> Eng. Nan Kang and </a:t>
            </a:r>
            <a:r>
              <a:rPr lang="en-GB" dirty="0" err="1"/>
              <a:t>Dr.</a:t>
            </a:r>
            <a:r>
              <a:rPr lang="en-GB" dirty="0"/>
              <a:t> Eng. Hideki </a:t>
            </a:r>
            <a:r>
              <a:rPr lang="en-GB" dirty="0" smtClean="0"/>
              <a:t>Nakamura</a:t>
            </a:r>
          </a:p>
          <a:p>
            <a:r>
              <a:rPr lang="en-GB" dirty="0" smtClean="0"/>
              <a:t>A big change of </a:t>
            </a:r>
            <a:r>
              <a:rPr lang="en-GB" dirty="0" err="1" smtClean="0"/>
              <a:t>cs</a:t>
            </a:r>
            <a:r>
              <a:rPr lang="en-GB" dirty="0" smtClean="0"/>
              <a:t> from </a:t>
            </a:r>
            <a:r>
              <a:rPr lang="en-GB" dirty="0" err="1" smtClean="0"/>
              <a:t>n_a</a:t>
            </a:r>
            <a:r>
              <a:rPr lang="en-GB" dirty="0" smtClean="0"/>
              <a:t> = 1 </a:t>
            </a:r>
            <a:r>
              <a:rPr lang="en-GB" dirty="0" err="1" smtClean="0"/>
              <a:t>n_a</a:t>
            </a:r>
            <a:r>
              <a:rPr lang="en-GB" dirty="0" smtClean="0"/>
              <a:t>= 2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35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Impact of </a:t>
            </a:r>
            <a:r>
              <a:rPr lang="en-GB" dirty="0" err="1" smtClean="0"/>
              <a:t>n_a</a:t>
            </a:r>
            <a:r>
              <a:rPr lang="en-GB" dirty="0" smtClean="0"/>
              <a:t> remains for changing </a:t>
            </a:r>
            <a:r>
              <a:rPr lang="en-GB" dirty="0" err="1" smtClean="0"/>
              <a:t>q_c</a:t>
            </a:r>
            <a:endParaRPr lang="en-GB" dirty="0" smtClean="0"/>
          </a:p>
          <a:p>
            <a:r>
              <a:rPr lang="en-GB" dirty="0" err="1" smtClean="0"/>
              <a:t>n_a</a:t>
            </a:r>
            <a:r>
              <a:rPr lang="en-GB" dirty="0" smtClean="0"/>
              <a:t> = 2 is the most promising value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205286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First implementation was not very accurate</a:t>
            </a:r>
          </a:p>
          <a:p>
            <a:r>
              <a:rPr lang="en-GB" dirty="0" err="1" smtClean="0"/>
              <a:t>q_c</a:t>
            </a:r>
            <a:r>
              <a:rPr lang="en-GB" dirty="0" smtClean="0"/>
              <a:t>, </a:t>
            </a:r>
            <a:r>
              <a:rPr lang="en-GB" dirty="0" err="1" smtClean="0"/>
              <a:t>q_cprime</a:t>
            </a:r>
            <a:r>
              <a:rPr lang="en-GB" dirty="0" smtClean="0"/>
              <a:t>, </a:t>
            </a:r>
            <a:r>
              <a:rPr lang="en-GB" dirty="0" err="1" smtClean="0"/>
              <a:t>q_p</a:t>
            </a:r>
            <a:r>
              <a:rPr lang="en-GB" dirty="0" smtClean="0"/>
              <a:t> and </a:t>
            </a:r>
            <a:r>
              <a:rPr lang="en-GB" dirty="0" err="1" smtClean="0"/>
              <a:t>q_pprime</a:t>
            </a:r>
            <a:r>
              <a:rPr lang="en-GB" dirty="0" smtClean="0"/>
              <a:t> </a:t>
            </a:r>
            <a:r>
              <a:rPr lang="en-GB" dirty="0" smtClean="0"/>
              <a:t>vary </a:t>
            </a:r>
            <a:r>
              <a:rPr lang="en-GB" dirty="0" smtClean="0"/>
              <a:t>over 24 hours</a:t>
            </a:r>
          </a:p>
          <a:p>
            <a:r>
              <a:rPr lang="en-GB" dirty="0" smtClean="0"/>
              <a:t>Only an improvement of </a:t>
            </a:r>
            <a:r>
              <a:rPr lang="en-GB" dirty="0" smtClean="0"/>
              <a:t>eleven percent </a:t>
            </a:r>
            <a:r>
              <a:rPr lang="en-GB" dirty="0" smtClean="0"/>
              <a:t>over a day</a:t>
            </a:r>
            <a:endParaRPr lang="en-GB" dirty="0"/>
          </a:p>
          <a:p>
            <a:r>
              <a:rPr lang="en-GB" dirty="0" smtClean="0"/>
              <a:t>Big improvement between 10am and 5pm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269408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Behaves as </a:t>
            </a:r>
            <a:r>
              <a:rPr lang="en-GB" dirty="0" smtClean="0"/>
              <a:t>expected</a:t>
            </a:r>
            <a:endParaRPr lang="en-GB" dirty="0" smtClean="0"/>
          </a:p>
          <a:p>
            <a:r>
              <a:rPr lang="en-GB" dirty="0"/>
              <a:t>Model is highly </a:t>
            </a:r>
            <a:r>
              <a:rPr lang="en-GB" dirty="0" smtClean="0"/>
              <a:t>simplified </a:t>
            </a:r>
            <a:r>
              <a:rPr lang="en-GB" dirty="0"/>
              <a:t>but still gives consistent </a:t>
            </a:r>
            <a:r>
              <a:rPr lang="en-GB" dirty="0" smtClean="0"/>
              <a:t>results</a:t>
            </a:r>
          </a:p>
          <a:p>
            <a:r>
              <a:rPr lang="en-GB" dirty="0" err="1" smtClean="0"/>
              <a:t>n_a</a:t>
            </a:r>
            <a:r>
              <a:rPr lang="en-GB" dirty="0" smtClean="0"/>
              <a:t> might have a big influence</a:t>
            </a:r>
          </a:p>
          <a:p>
            <a:r>
              <a:rPr lang="en-GB" dirty="0" smtClean="0"/>
              <a:t>Next step actual data of a roundabout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182632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451</Words>
  <Application>Microsoft Macintosh PowerPoint</Application>
  <PresentationFormat>Bildschirmpräsentation (4:3)</PresentationFormat>
  <Paragraphs>85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11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The impact of pedestrians on roundabout‘s entry  </vt:lpstr>
      <vt:lpstr>Introduction </vt:lpstr>
      <vt:lpstr>Gap acceptance theory </vt:lpstr>
      <vt:lpstr>The model </vt:lpstr>
      <vt:lpstr>The implementation </vt:lpstr>
      <vt:lpstr>Results and Discussion </vt:lpstr>
      <vt:lpstr>Results and Discussion </vt:lpstr>
      <vt:lpstr>Results and Discussion </vt:lpstr>
      <vt:lpstr>Results and Discussion </vt:lpstr>
      <vt:lpstr>Conclusion   </vt:lpstr>
      <vt:lpstr>References  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32</cp:revision>
  <cp:lastPrinted>2016-12-20T10:58:06Z</cp:lastPrinted>
  <dcterms:created xsi:type="dcterms:W3CDTF">2016-12-15T16:09:56Z</dcterms:created>
  <dcterms:modified xsi:type="dcterms:W3CDTF">2016-12-20T12:20:16Z</dcterms:modified>
</cp:coreProperties>
</file>