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64" r:id="rId13"/>
    <p:sldId id="265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 showGuides="1">
      <p:cViewPr varScale="1">
        <p:scale>
          <a:sx n="140" d="100"/>
          <a:sy n="140" d="100"/>
        </p:scale>
        <p:origin x="120" y="4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36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D662-6B32-41D5-8E1A-96A9B6FAE509}" type="datetimeFigureOut">
              <a:rPr lang="de-AT" smtClean="0">
                <a:latin typeface="Calibri" panose="020F0502020204030204" pitchFamily="34" charset="0"/>
              </a:rPr>
              <a:t>21.01.2020</a:t>
            </a:fld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5DAD7-9648-4334-9973-3F53D86295A5}" type="slidenum">
              <a:rPr lang="de-AT" smtClean="0">
                <a:latin typeface="Calibri" panose="020F0502020204030204" pitchFamily="34" charset="0"/>
              </a:rPr>
              <a:t>‹Nr.›</a:t>
            </a:fld>
            <a:endParaRPr lang="de-A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43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4BCA5CE-CF9B-49B4-9F54-EA4676D5EF6F}" type="datetimeFigureOut">
              <a:rPr lang="de-AT" smtClean="0"/>
              <a:pPr/>
              <a:t>21.01.2020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C53593F-2752-4925-959E-BC626CD185A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8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Vorstellung</a:t>
            </a:r>
          </a:p>
          <a:p>
            <a:r>
              <a:rPr lang="de-AT" dirty="0" smtClean="0"/>
              <a:t>Danke für die Einladung</a:t>
            </a:r>
            <a:endParaRPr lang="de-AT" baseline="0" dirty="0" smtClean="0"/>
          </a:p>
          <a:p>
            <a:r>
              <a:rPr lang="de-AT" baseline="0" dirty="0" smtClean="0"/>
              <a:t>Kurzfristig – Adaption einer Präsentation für die AG </a:t>
            </a:r>
            <a:r>
              <a:rPr lang="de-AT" baseline="0" dirty="0" err="1" smtClean="0"/>
              <a:t>Goobi</a:t>
            </a:r>
            <a:r>
              <a:rPr lang="de-AT" baseline="0" dirty="0" smtClean="0"/>
              <a:t> im </a:t>
            </a:r>
            <a:r>
              <a:rPr lang="de-AT" baseline="0" dirty="0" err="1" smtClean="0"/>
              <a:t>RepManNet</a:t>
            </a:r>
            <a:r>
              <a:rPr lang="de-AT" baseline="0" dirty="0" smtClean="0"/>
              <a:t> nächste Woche</a:t>
            </a:r>
          </a:p>
          <a:p>
            <a:r>
              <a:rPr lang="de-AT" baseline="0" dirty="0" smtClean="0"/>
              <a:t>Adaption: Fokus auf Metadaten-Zusammenhänge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055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 Tandem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902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Team: Pamela</a:t>
            </a:r>
            <a:r>
              <a:rPr lang="de-AT" baseline="0" dirty="0" smtClean="0"/>
              <a:t> Stückler, Alexandra </a:t>
            </a:r>
            <a:r>
              <a:rPr lang="de-AT" baseline="0" dirty="0" err="1" smtClean="0"/>
              <a:t>Gappmayer</a:t>
            </a:r>
            <a:endParaRPr lang="de-AT" baseline="0" dirty="0" smtClean="0"/>
          </a:p>
          <a:p>
            <a:r>
              <a:rPr lang="de-AT" baseline="0" dirty="0" err="1" smtClean="0"/>
              <a:t>Cian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Scollard</a:t>
            </a:r>
            <a:r>
              <a:rPr lang="de-AT" baseline="0" dirty="0" smtClean="0"/>
              <a:t> (FE) und ME (Projektorganisation/</a:t>
            </a:r>
            <a:r>
              <a:rPr lang="de-AT" baseline="0" dirty="0" err="1" smtClean="0"/>
              <a:t>Goobi</a:t>
            </a:r>
            <a:r>
              <a:rPr lang="de-AT" baseline="0" dirty="0" smtClean="0"/>
              <a:t>)</a:t>
            </a:r>
          </a:p>
          <a:p>
            <a:r>
              <a:rPr lang="de-AT" baseline="0" dirty="0" smtClean="0"/>
              <a:t>Christian Beiler</a:t>
            </a:r>
          </a:p>
          <a:p>
            <a:r>
              <a:rPr lang="de-AT" baseline="0" dirty="0" smtClean="0"/>
              <a:t>Digitalisierung Wolfgang </a:t>
            </a:r>
            <a:r>
              <a:rPr lang="de-AT" baseline="0" dirty="0" err="1" smtClean="0"/>
              <a:t>Kainrath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4811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Open Source</a:t>
            </a:r>
            <a:r>
              <a:rPr lang="de-AT" baseline="0" dirty="0" smtClean="0"/>
              <a:t> unter „speziellen“ Rahmenbedingungen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570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Zeitplan folgt</a:t>
            </a:r>
            <a:r>
              <a:rPr lang="de-AT" baseline="0" dirty="0" smtClean="0"/>
              <a:t> den Rahmenbedingungen (Herausforderungen)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217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308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186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598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Potentielle</a:t>
            </a:r>
            <a:r>
              <a:rPr lang="de-AT" baseline="0" dirty="0" smtClean="0"/>
              <a:t> w</a:t>
            </a:r>
            <a:r>
              <a:rPr lang="de-AT" dirty="0" smtClean="0"/>
              <a:t>eitere</a:t>
            </a:r>
            <a:r>
              <a:rPr lang="de-AT" baseline="0" dirty="0" smtClean="0"/>
              <a:t> Metadaten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90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428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 bwMode="auto">
          <a:xfrm>
            <a:off x="0" y="2723950"/>
            <a:ext cx="122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0" y="1376413"/>
            <a:ext cx="12192000" cy="1347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407988" y="1549666"/>
            <a:ext cx="11376024" cy="61275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407987" y="2257760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23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6680182" cy="36734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3"/>
          </p:nvPr>
        </p:nvSpPr>
        <p:spPr>
          <a:xfrm>
            <a:off x="7388226" y="1557949"/>
            <a:ext cx="439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A95AC8-89C9-408A-B104-639578DEF808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8226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987" y="1332186"/>
            <a:ext cx="6680183" cy="8200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89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91763" y="2276475"/>
            <a:ext cx="6692250" cy="3672000"/>
          </a:xfrm>
        </p:spPr>
        <p:txBody>
          <a:bodyPr>
            <a:noAutofit/>
          </a:bodyPr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1557950"/>
            <a:ext cx="439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189035-CA5F-4520-9F78-DC36A724FB3C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91763" y="1332186"/>
            <a:ext cx="6692249" cy="8200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304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abfallend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2284357"/>
            <a:ext cx="12204000" cy="457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855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1395414"/>
            <a:ext cx="8532812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5836840-3660-4BF5-9B79-2744EFA8567F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226550" y="1395413"/>
            <a:ext cx="2557463" cy="432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22791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Bild groß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2276476"/>
            <a:ext cx="8532812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258058-1B36-41FE-9E15-4276906BF531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226550" y="2276475"/>
            <a:ext cx="2557463" cy="342984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769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7300" y="1395413"/>
            <a:ext cx="4356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712325" y="1395413"/>
            <a:ext cx="2071688" cy="455453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51A8AA-BAD4-4BC1-8538-4EE3E58FDA07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8"/>
          </p:nvPr>
        </p:nvSpPr>
        <p:spPr>
          <a:xfrm>
            <a:off x="416234" y="1395413"/>
            <a:ext cx="4356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68800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</p:spTree>
    <p:extLst>
      <p:ext uri="{BB962C8B-B14F-4D97-AF65-F5344CB8AC3E}">
        <p14:creationId xmlns:p14="http://schemas.microsoft.com/office/powerpoint/2010/main" val="302466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zwei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7300" y="2276474"/>
            <a:ext cx="435600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712325" y="2276475"/>
            <a:ext cx="2071688" cy="36734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787CF8C-0AFB-4DF2-99A4-E28FBF7D5934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8"/>
          </p:nvPr>
        </p:nvSpPr>
        <p:spPr>
          <a:xfrm>
            <a:off x="416234" y="2276474"/>
            <a:ext cx="435600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67300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318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07988" y="2276475"/>
            <a:ext cx="554355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8EF-B4E8-4F2E-9F89-5153220538A6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4"/>
          </p:nvPr>
        </p:nvSpPr>
        <p:spPr>
          <a:xfrm>
            <a:off x="6240462" y="2276475"/>
            <a:ext cx="554355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14182"/>
            <a:ext cx="5543550" cy="231493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230054" y="5814182"/>
            <a:ext cx="5543550" cy="231493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38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08D-4F5D-488B-9183-56D4257B6D73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98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07988" y="3429000"/>
            <a:ext cx="11376024" cy="178364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07987" y="5318144"/>
            <a:ext cx="11376025" cy="63180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4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7" y="2276475"/>
            <a:ext cx="11376026" cy="367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7F1C075C-D263-43FB-831C-4064E4B8C991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51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07987" y="2199450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0" y="2719551"/>
            <a:ext cx="122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661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-  schrif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07988" y="3840480"/>
            <a:ext cx="11376024" cy="1372169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07987" y="5318144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5543633" cy="36734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0379" y="2276475"/>
            <a:ext cx="5543633" cy="36734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8F30-8952-431E-956B-E1D9544C1D47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41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0753" y="2276475"/>
            <a:ext cx="5550868" cy="729372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0754" y="3185234"/>
            <a:ext cx="5550867" cy="277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0378" y="2276475"/>
            <a:ext cx="5543633" cy="729372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0378" y="3185234"/>
            <a:ext cx="5543634" cy="277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A8DD-7BD8-4974-AF32-F0B0623CE30B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111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Text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5688000" cy="3433661"/>
          </a:xfrm>
        </p:spPr>
        <p:txBody>
          <a:bodyPr>
            <a:noAutofit/>
          </a:bodyPr>
          <a:lstStyle>
            <a:lvl1pPr>
              <a:defRPr sz="18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4759" y="2276475"/>
            <a:ext cx="5399254" cy="3433661"/>
          </a:xfrm>
        </p:spPr>
        <p:txBody>
          <a:bodyPr>
            <a:noAutofit/>
          </a:bodyPr>
          <a:lstStyle>
            <a:lvl1pPr>
              <a:defRPr sz="18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6D6D-6887-4980-A6B7-B1B5DBD4F72F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384759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</p:spTree>
    <p:extLst>
      <p:ext uri="{BB962C8B-B14F-4D97-AF65-F5344CB8AC3E}">
        <p14:creationId xmlns:p14="http://schemas.microsoft.com/office/powerpoint/2010/main" val="425478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7" y="1332186"/>
            <a:ext cx="8532813" cy="8200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AT" dirty="0" err="1" smtClean="0"/>
              <a:t>Goobi</a:t>
            </a:r>
            <a:r>
              <a:rPr lang="de-AT" dirty="0" smtClean="0"/>
              <a:t> an der UB Wien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2276475"/>
            <a:ext cx="8532813" cy="367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7989" y="6422400"/>
            <a:ext cx="720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618AE82-87F7-4F55-9D27-9839099485B8}" type="datetime1">
              <a:rPr lang="de-DE" smtClean="0"/>
              <a:t>21.01.2020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39614" y="6422400"/>
            <a:ext cx="780118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56013" y="6422400"/>
            <a:ext cx="828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7987" y="404813"/>
            <a:ext cx="2246400" cy="797331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5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79388" algn="l" defTabSz="914400" rtl="0" eaLnBrk="1" latinLnBrk="0" hangingPunct="1">
        <a:lnSpc>
          <a:spcPct val="95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914400" rtl="0" eaLnBrk="1" latinLnBrk="0" hangingPunct="1">
        <a:lnSpc>
          <a:spcPct val="95000"/>
        </a:lnSpc>
        <a:spcBef>
          <a:spcPts val="500"/>
        </a:spcBef>
        <a:buFont typeface="Source Sans Pro Light" panose="020B0403030403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2313" indent="-182563" algn="l" defTabSz="914400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3038" algn="l" defTabSz="914400" rtl="0" eaLnBrk="1" latinLnBrk="0" hangingPunct="1">
        <a:lnSpc>
          <a:spcPct val="95000"/>
        </a:lnSpc>
        <a:spcBef>
          <a:spcPts val="500"/>
        </a:spcBef>
        <a:buFont typeface="Source Sans Pro Light" panose="020B0403030403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6" pos="3840" userDrawn="1">
          <p15:clr>
            <a:srgbClr val="F26B43"/>
          </p15:clr>
        </p15:guide>
        <p15:guide id="27" orient="horz" pos="2160" userDrawn="1">
          <p15:clr>
            <a:srgbClr val="F26B43"/>
          </p15:clr>
        </p15:guide>
        <p15:guide id="28" pos="257" userDrawn="1">
          <p15:clr>
            <a:srgbClr val="F26B43"/>
          </p15:clr>
        </p15:guide>
        <p15:guide id="29" pos="7423" userDrawn="1">
          <p15:clr>
            <a:srgbClr val="F26B43"/>
          </p15:clr>
        </p15:guide>
        <p15:guide id="30" orient="horz" pos="255" userDrawn="1">
          <p15:clr>
            <a:srgbClr val="F26B43"/>
          </p15:clr>
        </p15:guide>
        <p15:guide id="31" orient="horz" pos="1434" userDrawn="1">
          <p15:clr>
            <a:srgbClr val="F26B43"/>
          </p15:clr>
        </p15:guide>
        <p15:guide id="32" orient="horz" pos="3884" userDrawn="1">
          <p15:clr>
            <a:srgbClr val="F26B43"/>
          </p15:clr>
        </p15:guide>
        <p15:guide id="33" pos="5632" userDrawn="1">
          <p15:clr>
            <a:srgbClr val="F26B43"/>
          </p15:clr>
        </p15:guide>
        <p15:guide id="34" orient="horz" pos="1366" userDrawn="1">
          <p15:clr>
            <a:srgbClr val="F26B43"/>
          </p15:clr>
        </p15:guide>
        <p15:guide id="35" orient="horz" pos="3748" userDrawn="1">
          <p15:clr>
            <a:srgbClr val="F26B43"/>
          </p15:clr>
        </p15:guide>
        <p15:guide id="36" orient="horz" pos="879" userDrawn="1">
          <p15:clr>
            <a:srgbClr val="F26B43"/>
          </p15:clr>
        </p15:guide>
        <p15:guide id="37" orient="horz" pos="8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bi-viewer.univie.ac.at/" TargetMode="External"/><Relationship Id="rId2" Type="http://schemas.openxmlformats.org/officeDocument/2006/relationships/hyperlink" Target="mailto:martin.egger-gursch@univie.ac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bi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bi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13298" r="27534" b="47176"/>
          <a:stretch/>
        </p:blipFill>
        <p:spPr>
          <a:xfrm>
            <a:off x="5826764" y="3051972"/>
            <a:ext cx="5957248" cy="279522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Goobi</a:t>
            </a:r>
            <a:r>
              <a:rPr lang="de-AT" dirty="0" smtClean="0"/>
              <a:t> an der UB Wien</a:t>
            </a:r>
            <a:endParaRPr lang="de-AT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35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(derzeit) </a:t>
            </a:r>
            <a:r>
              <a:rPr lang="de-DE" dirty="0" smtClean="0"/>
              <a:t>in </a:t>
            </a:r>
            <a:r>
              <a:rPr lang="de-DE" dirty="0" err="1" smtClean="0"/>
              <a:t>Goobi</a:t>
            </a:r>
            <a:r>
              <a:rPr lang="de-DE" dirty="0" smtClean="0"/>
              <a:t> nicht </a:t>
            </a:r>
            <a:r>
              <a:rPr lang="de-DE" dirty="0"/>
              <a:t>verwenden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Anreicherung mit Strukturdaten</a:t>
            </a:r>
          </a:p>
          <a:p>
            <a:r>
              <a:rPr lang="de-DE" dirty="0"/>
              <a:t>Volltext (OCR, </a:t>
            </a:r>
            <a:r>
              <a:rPr lang="de-DE" dirty="0" err="1"/>
              <a:t>Transkribus</a:t>
            </a:r>
            <a:r>
              <a:rPr lang="de-DE" dirty="0"/>
              <a:t>)</a:t>
            </a:r>
          </a:p>
          <a:p>
            <a:r>
              <a:rPr lang="de-DE" dirty="0"/>
              <a:t>Benutzerverwaltung im Viewer für User*innen</a:t>
            </a:r>
          </a:p>
          <a:p>
            <a:r>
              <a:rPr lang="de-DE" dirty="0" err="1"/>
              <a:t>Crowdsourcing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3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900" dirty="0" err="1"/>
              <a:t>Goobi</a:t>
            </a:r>
            <a:r>
              <a:rPr lang="de-DE" sz="1900" dirty="0"/>
              <a:t>-Regelbetrieb für UB-</a:t>
            </a:r>
            <a:r>
              <a:rPr lang="de-DE" sz="1900" dirty="0" err="1"/>
              <a:t>Maps</a:t>
            </a:r>
            <a:endParaRPr lang="de-DE" sz="1900" dirty="0"/>
          </a:p>
          <a:p>
            <a:r>
              <a:rPr lang="de-DE" sz="1900" dirty="0" err="1"/>
              <a:t>Ingest</a:t>
            </a:r>
            <a:r>
              <a:rPr lang="de-DE" sz="1900" dirty="0"/>
              <a:t> für Vorrat an </a:t>
            </a:r>
            <a:r>
              <a:rPr lang="de-DE" sz="1900" dirty="0" err="1"/>
              <a:t>Digitalisaten</a:t>
            </a:r>
            <a:r>
              <a:rPr lang="de-DE" sz="1900" dirty="0"/>
              <a:t> aus den Jahren 2013-2019 </a:t>
            </a:r>
            <a:br>
              <a:rPr lang="de-DE" sz="1900" dirty="0"/>
            </a:br>
            <a:r>
              <a:rPr lang="de-DE" sz="1900" dirty="0"/>
              <a:t>(ca. 6.500 .</a:t>
            </a:r>
            <a:r>
              <a:rPr lang="de-DE" sz="1900" dirty="0" err="1"/>
              <a:t>tif</a:t>
            </a:r>
            <a:r>
              <a:rPr lang="de-DE" sz="1900" dirty="0"/>
              <a:t>-Files mit 2,75 TB)</a:t>
            </a:r>
          </a:p>
          <a:p>
            <a:r>
              <a:rPr lang="de-DE" sz="1900" dirty="0" err="1"/>
              <a:t>Plugin</a:t>
            </a:r>
            <a:r>
              <a:rPr lang="de-DE" sz="1900" dirty="0"/>
              <a:t> für generischen Excel-Import bzw. Massenupload-</a:t>
            </a:r>
            <a:r>
              <a:rPr lang="de-DE" sz="1900" dirty="0" err="1"/>
              <a:t>Plugin</a:t>
            </a:r>
            <a:endParaRPr lang="de-DE" sz="1900" dirty="0"/>
          </a:p>
          <a:p>
            <a:r>
              <a:rPr lang="de-DE" sz="1900" dirty="0"/>
              <a:t>Update des </a:t>
            </a:r>
            <a:r>
              <a:rPr lang="de-DE" sz="1900" dirty="0" err="1"/>
              <a:t>Goobi</a:t>
            </a:r>
            <a:r>
              <a:rPr lang="de-DE" sz="1900" dirty="0"/>
              <a:t>-Viewers</a:t>
            </a:r>
          </a:p>
          <a:p>
            <a:r>
              <a:rPr lang="de-DE" sz="1900" dirty="0"/>
              <a:t>Outsourcing des Serversupports an </a:t>
            </a:r>
            <a:r>
              <a:rPr lang="de-DE" sz="1900" dirty="0" err="1"/>
              <a:t>Intranda</a:t>
            </a:r>
            <a:endParaRPr lang="de-DE" sz="1900" dirty="0"/>
          </a:p>
          <a:p>
            <a:r>
              <a:rPr lang="de-DE" sz="1900" dirty="0"/>
              <a:t>Anreicherung der BIB-Datensätze in ALMA um </a:t>
            </a:r>
            <a:r>
              <a:rPr lang="de-DE" sz="1900" dirty="0" err="1"/>
              <a:t>Digitalisat</a:t>
            </a:r>
            <a:r>
              <a:rPr lang="de-DE" sz="1900" dirty="0"/>
              <a:t>-Info</a:t>
            </a:r>
          </a:p>
          <a:p>
            <a:r>
              <a:rPr lang="de-DE" sz="1900" dirty="0"/>
              <a:t>LZA aus </a:t>
            </a:r>
            <a:r>
              <a:rPr lang="de-DE" sz="1900" dirty="0" err="1"/>
              <a:t>Goobi</a:t>
            </a:r>
            <a:r>
              <a:rPr lang="de-DE" sz="1900" dirty="0"/>
              <a:t>-Workflow nach </a:t>
            </a:r>
            <a:r>
              <a:rPr lang="de-DE" sz="1900" dirty="0" err="1"/>
              <a:t>Phaidra</a:t>
            </a:r>
            <a:endParaRPr lang="de-DE" sz="1900" dirty="0"/>
          </a:p>
          <a:p>
            <a:r>
              <a:rPr lang="de-DE" sz="1900" dirty="0"/>
              <a:t>Vorbereitung einer Umstellung von URN auf DOI</a:t>
            </a:r>
          </a:p>
          <a:p>
            <a:r>
              <a:rPr lang="de-DE" sz="1900" dirty="0"/>
              <a:t>Konzeption eines weiteren Projekts mit </a:t>
            </a:r>
            <a:r>
              <a:rPr lang="de-DE" sz="1900" dirty="0" err="1"/>
              <a:t>Goobi</a:t>
            </a:r>
            <a:endParaRPr lang="de-DE" sz="19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11</a:t>
            </a:fld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10595359" y="1147520"/>
            <a:ext cx="11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 2020–ff</a:t>
            </a:r>
            <a:r>
              <a:rPr lang="de-AT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3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Wünsche an </a:t>
            </a:r>
            <a:r>
              <a:rPr lang="de-DE" dirty="0" err="1"/>
              <a:t>Goobi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Viewer</a:t>
            </a:r>
          </a:p>
          <a:p>
            <a:pPr lvl="1"/>
            <a:r>
              <a:rPr lang="de-DE" dirty="0"/>
              <a:t>Verbesserung des Browsen nach Maßstab (</a:t>
            </a:r>
            <a:r>
              <a:rPr lang="de-DE" dirty="0" err="1"/>
              <a:t>Clusterung</a:t>
            </a:r>
            <a:r>
              <a:rPr lang="de-DE" dirty="0"/>
              <a:t> nach großen, mittleren, kleinen Maßstäben)</a:t>
            </a:r>
          </a:p>
          <a:p>
            <a:pPr lvl="1"/>
            <a:r>
              <a:rPr lang="de-DE" dirty="0"/>
              <a:t>Graphische Suche nach </a:t>
            </a:r>
            <a:r>
              <a:rPr lang="de-DE" dirty="0" smtClean="0"/>
              <a:t>Koordinaten</a:t>
            </a:r>
          </a:p>
          <a:p>
            <a:pPr lvl="1"/>
            <a:r>
              <a:rPr lang="de-AT" dirty="0" smtClean="0"/>
              <a:t>…</a:t>
            </a:r>
            <a:endParaRPr lang="de-DE" dirty="0"/>
          </a:p>
          <a:p>
            <a:r>
              <a:rPr lang="de-DE" dirty="0" smtClean="0"/>
              <a:t>Workflow</a:t>
            </a:r>
            <a:endParaRPr lang="de-DE" dirty="0"/>
          </a:p>
          <a:p>
            <a:pPr lvl="1"/>
            <a:r>
              <a:rPr lang="de-AT" dirty="0" smtClean="0"/>
              <a:t>Schnittstelle zu URN-</a:t>
            </a:r>
            <a:r>
              <a:rPr lang="de-AT" dirty="0" err="1" smtClean="0"/>
              <a:t>Resolver</a:t>
            </a:r>
            <a:r>
              <a:rPr lang="de-AT" dirty="0" smtClean="0"/>
              <a:t> der OBVSG bzw. zur DOI-Agentur</a:t>
            </a:r>
            <a:endParaRPr lang="de-DE" dirty="0" smtClean="0"/>
          </a:p>
          <a:p>
            <a:pPr lvl="1"/>
            <a:r>
              <a:rPr lang="de-DE" dirty="0" smtClean="0"/>
              <a:t>Schnittstelle </a:t>
            </a:r>
            <a:r>
              <a:rPr lang="de-DE" dirty="0"/>
              <a:t>zu ALMA für Metadaten-Anreicherung der </a:t>
            </a:r>
            <a:r>
              <a:rPr lang="de-DE" dirty="0" smtClean="0"/>
              <a:t>BIB-Daten</a:t>
            </a:r>
          </a:p>
          <a:p>
            <a:pPr lvl="1"/>
            <a:r>
              <a:rPr lang="de-AT" dirty="0" smtClean="0"/>
              <a:t>Export zur LZA in </a:t>
            </a:r>
            <a:r>
              <a:rPr lang="de-AT" dirty="0" err="1" smtClean="0"/>
              <a:t>Phaidra</a:t>
            </a:r>
            <a:endParaRPr lang="de-AT" dirty="0" smtClean="0"/>
          </a:p>
          <a:p>
            <a:pPr lvl="1"/>
            <a:r>
              <a:rPr lang="de-AT" dirty="0" smtClean="0"/>
              <a:t>…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62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7" y="2276475"/>
            <a:ext cx="11322264" cy="3673475"/>
          </a:xfrm>
        </p:spPr>
        <p:txBody>
          <a:bodyPr/>
          <a:lstStyle/>
          <a:p>
            <a:r>
              <a:rPr lang="de-AT" dirty="0" smtClean="0"/>
              <a:t>Kontakt: </a:t>
            </a:r>
          </a:p>
          <a:p>
            <a:pPr lvl="1"/>
            <a:r>
              <a:rPr lang="de-AT" dirty="0" smtClean="0">
                <a:hlinkClick r:id="rId2"/>
              </a:rPr>
              <a:t>martin.egger-gursch@univie.ac.at</a:t>
            </a:r>
            <a:endParaRPr lang="de-AT" dirty="0" smtClean="0"/>
          </a:p>
          <a:p>
            <a:pPr lvl="1"/>
            <a:endParaRPr lang="de-AT" dirty="0"/>
          </a:p>
          <a:p>
            <a:pPr marL="182563" lvl="1" indent="-182563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/>
              <a:t>Websites:</a:t>
            </a:r>
          </a:p>
          <a:p>
            <a:pPr lvl="1"/>
            <a:r>
              <a:rPr lang="de-DE" dirty="0">
                <a:hlinkClick r:id="rId3"/>
              </a:rPr>
              <a:t>https</a:t>
            </a:r>
            <a:r>
              <a:rPr lang="de-DE" dirty="0">
                <a:hlinkClick r:id="rId3"/>
              </a:rPr>
              <a:t>://goobi-viewer.univie.ac.at</a:t>
            </a:r>
            <a:r>
              <a:rPr lang="de-DE" dirty="0">
                <a:hlinkClick r:id="rId3"/>
              </a:rPr>
              <a:t>/</a:t>
            </a:r>
            <a:endParaRPr lang="de-DE" dirty="0"/>
          </a:p>
          <a:p>
            <a:pPr lvl="1"/>
            <a:r>
              <a:rPr lang="de-AT" dirty="0">
                <a:hlinkClick r:id="rId4"/>
              </a:rPr>
              <a:t>https://goobi.io</a:t>
            </a:r>
            <a:r>
              <a:rPr lang="de-AT" dirty="0"/>
              <a:t>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81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 UB-</a:t>
            </a:r>
            <a:r>
              <a:rPr lang="de-AT" dirty="0" err="1" smtClean="0"/>
              <a:t>Maps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1900" dirty="0"/>
              <a:t>Kartensammlung der </a:t>
            </a:r>
            <a:r>
              <a:rPr lang="de-AT" sz="1900" dirty="0" smtClean="0"/>
              <a:t>Fachbereichsbibliothek </a:t>
            </a:r>
            <a:r>
              <a:rPr lang="de-AT" sz="1900" dirty="0"/>
              <a:t>Geographie und Regionalforschung </a:t>
            </a:r>
            <a:r>
              <a:rPr lang="de-AT" sz="1900" dirty="0" smtClean="0"/>
              <a:t/>
            </a:r>
            <a:br>
              <a:rPr lang="de-AT" sz="1900" dirty="0" smtClean="0"/>
            </a:br>
            <a:r>
              <a:rPr lang="de-AT" sz="1900" dirty="0" smtClean="0"/>
              <a:t>an </a:t>
            </a:r>
            <a:r>
              <a:rPr lang="de-AT" sz="1900" dirty="0"/>
              <a:t>der Universität Wien (ca. 100.000 </a:t>
            </a:r>
            <a:r>
              <a:rPr lang="de-AT" sz="1900" dirty="0" smtClean="0"/>
              <a:t>Kartenblätter)</a:t>
            </a:r>
            <a:endParaRPr lang="de-AT" sz="1900" dirty="0"/>
          </a:p>
          <a:p>
            <a:r>
              <a:rPr lang="de-AT" sz="1900" dirty="0"/>
              <a:t>Katalogisierung (inkl. Geotagging)</a:t>
            </a:r>
          </a:p>
          <a:p>
            <a:r>
              <a:rPr lang="de-AT" sz="1900" dirty="0"/>
              <a:t>Workflow via Ticketsystem </a:t>
            </a:r>
            <a:r>
              <a:rPr lang="de-AT" sz="1900" dirty="0" err="1"/>
              <a:t>Redmine</a:t>
            </a:r>
            <a:endParaRPr lang="de-AT" sz="1900" dirty="0"/>
          </a:p>
          <a:p>
            <a:r>
              <a:rPr lang="de-AT" sz="1900" dirty="0"/>
              <a:t>Digitalisierung 600dpi/24-bit-Farbtiefe </a:t>
            </a:r>
            <a:r>
              <a:rPr lang="de-AT" sz="1900" dirty="0" err="1" smtClean="0"/>
              <a:t>inhouse</a:t>
            </a:r>
            <a:r>
              <a:rPr lang="de-AT" sz="1900" dirty="0" smtClean="0"/>
              <a:t> </a:t>
            </a:r>
            <a:br>
              <a:rPr lang="de-AT" sz="1900" dirty="0" smtClean="0"/>
            </a:br>
            <a:r>
              <a:rPr lang="de-AT" sz="1900" dirty="0" smtClean="0"/>
              <a:t>(</a:t>
            </a:r>
            <a:r>
              <a:rPr lang="de-AT" sz="1900" dirty="0"/>
              <a:t>Fokussierung auf gemeinfreie Werke)</a:t>
            </a:r>
          </a:p>
          <a:p>
            <a:r>
              <a:rPr lang="de-AT" sz="1900" dirty="0" err="1"/>
              <a:t>Goobi</a:t>
            </a:r>
            <a:r>
              <a:rPr lang="de-AT" sz="1900" dirty="0"/>
              <a:t> Workflow + </a:t>
            </a:r>
            <a:r>
              <a:rPr lang="de-AT" sz="1900" dirty="0" err="1"/>
              <a:t>Goobi</a:t>
            </a:r>
            <a:r>
              <a:rPr lang="de-AT" sz="1900" dirty="0"/>
              <a:t> Viewer </a:t>
            </a:r>
          </a:p>
          <a:p>
            <a:r>
              <a:rPr lang="de-AT" sz="1900" dirty="0"/>
              <a:t>LZA in </a:t>
            </a:r>
            <a:r>
              <a:rPr lang="de-AT" sz="1900" dirty="0" err="1"/>
              <a:t>Phaidra</a:t>
            </a:r>
            <a:r>
              <a:rPr lang="de-AT" sz="1900" dirty="0"/>
              <a:t> der UB Wien</a:t>
            </a:r>
          </a:p>
          <a:p>
            <a:r>
              <a:rPr lang="de-AT" sz="1900" dirty="0" smtClean="0"/>
              <a:t>Teilnahme </a:t>
            </a:r>
            <a:r>
              <a:rPr lang="de-AT" sz="1900" dirty="0"/>
              <a:t>an einem Fachportal (oldmapsonline.org)</a:t>
            </a:r>
          </a:p>
          <a:p>
            <a:r>
              <a:rPr lang="de-AT" sz="1900" dirty="0" smtClean="0"/>
              <a:t>Neuaufstellung </a:t>
            </a:r>
            <a:r>
              <a:rPr lang="de-AT" sz="1900" dirty="0"/>
              <a:t>des historischen Sammlungsbestandes</a:t>
            </a:r>
          </a:p>
          <a:p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/>
              <a:t>Seite </a:t>
            </a:r>
            <a:fld id="{05A5AE1F-4813-4D0A-B870-8FB3219A4125}" type="slidenum">
              <a:rPr lang="de-AT" smtClean="0"/>
              <a:pPr/>
              <a:t>2</a:t>
            </a:fld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7141395" y="1157694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 </a:t>
            </a:r>
            <a:r>
              <a:rPr lang="de-AT" dirty="0" smtClean="0">
                <a:solidFill>
                  <a:schemeClr val="accent1">
                    <a:lumMod val="75000"/>
                  </a:schemeClr>
                </a:solidFill>
              </a:rPr>
              <a:t>Projektstart</a:t>
            </a:r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: 2013- (2018 verlängert bis 2021)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0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Goobi</a:t>
            </a:r>
            <a:r>
              <a:rPr lang="de-AT" dirty="0" smtClean="0"/>
              <a:t> von </a:t>
            </a:r>
            <a:r>
              <a:rPr lang="de-AT" dirty="0" err="1" smtClean="0"/>
              <a:t>Intranda</a:t>
            </a:r>
            <a:r>
              <a:rPr lang="de-AT" dirty="0" smtClean="0"/>
              <a:t> GmbH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 </a:t>
            </a:r>
            <a:r>
              <a:rPr lang="de-DE" dirty="0"/>
              <a:t>eine Open Source Software Suite für die Steuerung und Präsentation von Digitalisierungsprojekten. Sie besteht aus den beiden Kernkomponenten </a:t>
            </a:r>
            <a:r>
              <a:rPr lang="de-DE" dirty="0" err="1"/>
              <a:t>Goobi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und </a:t>
            </a:r>
            <a:r>
              <a:rPr lang="de-DE" dirty="0" err="1"/>
              <a:t>Goobi</a:t>
            </a:r>
            <a:r>
              <a:rPr lang="de-DE" dirty="0"/>
              <a:t> </a:t>
            </a:r>
            <a:r>
              <a:rPr lang="de-DE" dirty="0" err="1"/>
              <a:t>viewer</a:t>
            </a:r>
            <a:r>
              <a:rPr lang="de-DE" dirty="0"/>
              <a:t> sowie einem breiten Ökosystem aus ergänzenden Tools und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  <a:p>
            <a:r>
              <a:rPr lang="de-DE" dirty="0" err="1"/>
              <a:t>Goobi</a:t>
            </a:r>
            <a:r>
              <a:rPr lang="de-DE" dirty="0"/>
              <a:t> wird aktuell in mehr als 80 Einrichtungen aus 17 Ländern eingesetzt. Dabei handelt es sich neben Bibliotheken, Museen und Archiven ebenso um Ministerien, Forschungseinrichtungen, Stiftungen und privaten Unternehmen.</a:t>
            </a:r>
          </a:p>
          <a:p>
            <a:pPr marL="0" indent="0">
              <a:buNone/>
            </a:pPr>
            <a:endParaRPr lang="de-AT" sz="1400" dirty="0" smtClean="0"/>
          </a:p>
          <a:p>
            <a:pPr marL="0" indent="0">
              <a:buNone/>
            </a:pPr>
            <a:r>
              <a:rPr lang="de-AT" sz="1400" dirty="0" smtClean="0"/>
              <a:t>Selbstdefinition auf </a:t>
            </a:r>
            <a:r>
              <a:rPr lang="de-DE" sz="1400" dirty="0">
                <a:hlinkClick r:id="rId3"/>
              </a:rPr>
              <a:t>https://goobi.io</a:t>
            </a:r>
            <a:r>
              <a:rPr lang="de-DE" sz="1400" dirty="0" smtClean="0">
                <a:hlinkClick r:id="rId3"/>
              </a:rPr>
              <a:t>/</a:t>
            </a:r>
            <a:r>
              <a:rPr lang="de-DE" sz="1400" dirty="0" smtClean="0"/>
              <a:t> (21.01.2020)</a:t>
            </a:r>
            <a:endParaRPr lang="de-AT" sz="14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30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Goobi</a:t>
            </a:r>
            <a:r>
              <a:rPr lang="de-AT" dirty="0" smtClean="0"/>
              <a:t>-Etappen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UB-</a:t>
            </a:r>
            <a:r>
              <a:rPr lang="de-DE" dirty="0" err="1"/>
              <a:t>Maps</a:t>
            </a:r>
            <a:endParaRPr lang="de-DE" dirty="0"/>
          </a:p>
          <a:p>
            <a:pPr lvl="1"/>
            <a:r>
              <a:rPr lang="de-DE" dirty="0"/>
              <a:t>2015-2016	</a:t>
            </a:r>
            <a:r>
              <a:rPr lang="de-DE" dirty="0" smtClean="0"/>
              <a:t>Projekt </a:t>
            </a:r>
            <a:r>
              <a:rPr lang="de-DE" dirty="0"/>
              <a:t>650 Jahre Universität Wien 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smtClean="0"/>
              <a:t>(</a:t>
            </a:r>
            <a:r>
              <a:rPr lang="de-DE" dirty="0" err="1"/>
              <a:t>Ingest</a:t>
            </a:r>
            <a:r>
              <a:rPr lang="de-DE" dirty="0"/>
              <a:t> durch </a:t>
            </a:r>
            <a:r>
              <a:rPr lang="de-DE" dirty="0" err="1"/>
              <a:t>Intranda</a:t>
            </a:r>
            <a:r>
              <a:rPr lang="de-DE" dirty="0"/>
              <a:t> 2016, ca. 650 Einzelkarten)</a:t>
            </a:r>
          </a:p>
          <a:p>
            <a:pPr lvl="1"/>
            <a:r>
              <a:rPr lang="de-DE" dirty="0"/>
              <a:t>2018	</a:t>
            </a:r>
            <a:r>
              <a:rPr lang="de-DE" dirty="0" smtClean="0"/>
              <a:t>Update </a:t>
            </a:r>
            <a:r>
              <a:rPr lang="de-DE" dirty="0" err="1"/>
              <a:t>Goobi</a:t>
            </a:r>
            <a:r>
              <a:rPr lang="de-DE" dirty="0"/>
              <a:t> Viewer, neues </a:t>
            </a:r>
            <a:r>
              <a:rPr lang="de-DE" dirty="0" err="1"/>
              <a:t>Theme</a:t>
            </a:r>
            <a:endParaRPr lang="de-DE" dirty="0"/>
          </a:p>
          <a:p>
            <a:pPr lvl="1"/>
            <a:r>
              <a:rPr lang="de-DE" dirty="0"/>
              <a:t>2019-lfd. 	</a:t>
            </a:r>
            <a:r>
              <a:rPr lang="de-DE" dirty="0" smtClean="0"/>
              <a:t>Adaptionen </a:t>
            </a:r>
            <a:r>
              <a:rPr lang="de-DE" dirty="0"/>
              <a:t>für den Einsatz von 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 smtClean="0"/>
              <a:t>Goobi</a:t>
            </a:r>
            <a:r>
              <a:rPr lang="de-DE" dirty="0" smtClean="0"/>
              <a:t> </a:t>
            </a:r>
            <a:r>
              <a:rPr lang="de-DE" dirty="0"/>
              <a:t>Workflow im Regelbetrieb</a:t>
            </a:r>
          </a:p>
          <a:p>
            <a:endParaRPr lang="de-DE" dirty="0"/>
          </a:p>
          <a:p>
            <a:r>
              <a:rPr lang="de-DE" dirty="0" smtClean="0"/>
              <a:t>Weitere Projekte</a:t>
            </a:r>
            <a:endParaRPr lang="de-DE" dirty="0"/>
          </a:p>
          <a:p>
            <a:pPr lvl="1"/>
            <a:r>
              <a:rPr lang="de-DE" dirty="0"/>
              <a:t>2020-	</a:t>
            </a:r>
            <a:r>
              <a:rPr lang="de-DE" dirty="0" smtClean="0"/>
              <a:t>derzeit Ideensammlung </a:t>
            </a:r>
            <a:br>
              <a:rPr lang="de-DE" dirty="0" smtClean="0"/>
            </a:br>
            <a:r>
              <a:rPr lang="de-DE" dirty="0" smtClean="0"/>
              <a:t>		(z.B. Bauernhof-Pläne Adalbert </a:t>
            </a:r>
            <a:r>
              <a:rPr lang="de-DE" dirty="0" err="1" smtClean="0"/>
              <a:t>Klaar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60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900" dirty="0"/>
              <a:t>Prioritätenverschiebung: ALMA-Implementierung an UB Wien</a:t>
            </a:r>
          </a:p>
          <a:p>
            <a:r>
              <a:rPr lang="de-DE" sz="1900" dirty="0"/>
              <a:t>Abhängigkeit von anderen Teams/Abteilungen/Firmen </a:t>
            </a:r>
            <a:r>
              <a:rPr lang="de-DE" sz="1900" dirty="0" smtClean="0"/>
              <a:t/>
            </a:r>
            <a:br>
              <a:rPr lang="de-DE" sz="1900" dirty="0" smtClean="0"/>
            </a:br>
            <a:r>
              <a:rPr lang="de-DE" sz="1900" dirty="0" smtClean="0"/>
              <a:t>(</a:t>
            </a:r>
            <a:r>
              <a:rPr lang="de-DE" sz="1900" dirty="0"/>
              <a:t>Systemteam, </a:t>
            </a:r>
            <a:r>
              <a:rPr lang="de-DE" sz="1900" dirty="0" smtClean="0"/>
              <a:t>Formalerschließung</a:t>
            </a:r>
            <a:r>
              <a:rPr lang="de-DE" sz="1900" dirty="0"/>
              <a:t>, Digitalisierungsservices, </a:t>
            </a:r>
            <a:r>
              <a:rPr lang="de-DE" sz="1900" dirty="0" err="1"/>
              <a:t>Phaidra</a:t>
            </a:r>
            <a:r>
              <a:rPr lang="de-DE" sz="1900" dirty="0"/>
              <a:t>, FB Geographie, </a:t>
            </a:r>
            <a:r>
              <a:rPr lang="de-DE" sz="1900" dirty="0" err="1"/>
              <a:t>Expedit</a:t>
            </a:r>
            <a:r>
              <a:rPr lang="de-DE" sz="1900" dirty="0"/>
              <a:t>, </a:t>
            </a:r>
            <a:r>
              <a:rPr lang="de-DE" sz="1900" dirty="0" smtClean="0"/>
              <a:t>ZID</a:t>
            </a:r>
            <a:r>
              <a:rPr lang="de-DE" sz="1900" dirty="0"/>
              <a:t>, </a:t>
            </a:r>
            <a:r>
              <a:rPr lang="de-DE" sz="1900" dirty="0" err="1"/>
              <a:t>Intranda</a:t>
            </a:r>
            <a:r>
              <a:rPr lang="de-DE" sz="1900" dirty="0"/>
              <a:t>)</a:t>
            </a:r>
          </a:p>
          <a:p>
            <a:r>
              <a:rPr lang="de-DE" sz="1900" dirty="0"/>
              <a:t>Mitarbeiter*innen-Fluktuation</a:t>
            </a:r>
          </a:p>
          <a:p>
            <a:r>
              <a:rPr lang="de-DE" sz="1900" dirty="0"/>
              <a:t>Räumliche Distanz zwischen Sammlung und Abt. Digitalisierungsservices</a:t>
            </a:r>
          </a:p>
          <a:p>
            <a:r>
              <a:rPr lang="de-DE" sz="1900" dirty="0"/>
              <a:t>Hardware-Wechsel beim Scanner</a:t>
            </a:r>
          </a:p>
          <a:p>
            <a:r>
              <a:rPr lang="de-DE" sz="1900" dirty="0"/>
              <a:t>Klärung der Gemeinfreiheit von Karten</a:t>
            </a:r>
          </a:p>
          <a:p>
            <a:r>
              <a:rPr lang="de-DE" sz="1900" dirty="0" smtClean="0"/>
              <a:t>Kompetenzaufbau </a:t>
            </a:r>
            <a:r>
              <a:rPr lang="de-DE" sz="1900" dirty="0"/>
              <a:t>bzgl. </a:t>
            </a:r>
            <a:r>
              <a:rPr lang="de-DE" sz="1900" dirty="0" err="1"/>
              <a:t>Goobi</a:t>
            </a:r>
            <a:endParaRPr lang="de-DE" sz="1900" dirty="0"/>
          </a:p>
          <a:p>
            <a:r>
              <a:rPr lang="de-DE" sz="1900" dirty="0"/>
              <a:t>Performance-Probleme bei </a:t>
            </a:r>
            <a:r>
              <a:rPr lang="de-DE" sz="1900" dirty="0" err="1"/>
              <a:t>Goobi</a:t>
            </a:r>
            <a:r>
              <a:rPr lang="de-DE" sz="1900" dirty="0"/>
              <a:t>-Workflow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09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den Regelbetrieb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 für Kartenwerke (Umsetzung der Hierarchie in </a:t>
            </a:r>
            <a:r>
              <a:rPr lang="de-DE" dirty="0" err="1"/>
              <a:t>Goobi</a:t>
            </a:r>
            <a:r>
              <a:rPr lang="de-DE" dirty="0"/>
              <a:t>)</a:t>
            </a:r>
          </a:p>
          <a:p>
            <a:r>
              <a:rPr lang="de-DE" dirty="0"/>
              <a:t>Lösung für Prüfung auf Gemeinfreiheit (OPENACCESS vs. RESTRICTED)</a:t>
            </a:r>
          </a:p>
          <a:p>
            <a:r>
              <a:rPr lang="de-DE" dirty="0"/>
              <a:t>Update auf aktuelle Version </a:t>
            </a:r>
            <a:r>
              <a:rPr lang="de-DE" dirty="0" err="1"/>
              <a:t>Goobi</a:t>
            </a:r>
            <a:r>
              <a:rPr lang="de-DE" dirty="0"/>
              <a:t>-Workflow</a:t>
            </a:r>
          </a:p>
          <a:p>
            <a:r>
              <a:rPr lang="de-DE" dirty="0"/>
              <a:t>Anpassung der Schnittstelle zu ALMA (MARC-Mapping im </a:t>
            </a:r>
            <a:r>
              <a:rPr lang="de-DE" dirty="0" err="1"/>
              <a:t>Ruleset</a:t>
            </a:r>
            <a:r>
              <a:rPr lang="de-DE" dirty="0"/>
              <a:t>)</a:t>
            </a:r>
          </a:p>
          <a:p>
            <a:r>
              <a:rPr lang="de-DE" dirty="0"/>
              <a:t>Konzeption/Adaption des Workflows</a:t>
            </a:r>
          </a:p>
          <a:p>
            <a:r>
              <a:rPr lang="de-DE" dirty="0"/>
              <a:t>Schrittweise Umsetzung eines arbeitsteiligen Einsatzes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von </a:t>
            </a:r>
            <a:r>
              <a:rPr lang="de-DE" dirty="0" err="1"/>
              <a:t>Goobi</a:t>
            </a:r>
            <a:r>
              <a:rPr lang="de-DE" dirty="0"/>
              <a:t>-Workflow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9530832" y="1009020"/>
            <a:ext cx="225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 </a:t>
            </a:r>
            <a:r>
              <a:rPr lang="de-AT" dirty="0" smtClean="0">
                <a:solidFill>
                  <a:schemeClr val="accent1">
                    <a:lumMod val="75000"/>
                  </a:schemeClr>
                </a:solidFill>
              </a:rPr>
              <a:t>Mitte bis Ende 2019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6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UB-</a:t>
            </a:r>
            <a:r>
              <a:rPr lang="de-DE" dirty="0" err="1" smtClean="0"/>
              <a:t>Maps</a:t>
            </a:r>
            <a:r>
              <a:rPr lang="de-DE" dirty="0" smtClean="0"/>
              <a:t> in </a:t>
            </a:r>
            <a:r>
              <a:rPr lang="de-DE" dirty="0" err="1" smtClean="0"/>
              <a:t>Goobi</a:t>
            </a:r>
            <a:r>
              <a:rPr lang="de-DE" dirty="0" smtClean="0"/>
              <a:t>-Workflow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7</a:t>
            </a:fld>
            <a:endParaRPr lang="de-AT" dirty="0"/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60" y="1116415"/>
            <a:ext cx="5139642" cy="3673475"/>
          </a:xfr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407987" y="2276475"/>
            <a:ext cx="8532813" cy="367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914400" rtl="0" eaLnBrk="1" latinLnBrk="0" hangingPunct="1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9388" algn="l" defTabSz="914400" rtl="0" eaLnBrk="1" latinLnBrk="0" hangingPunct="1">
              <a:lnSpc>
                <a:spcPct val="95000"/>
              </a:lnSpc>
              <a:spcBef>
                <a:spcPts val="500"/>
              </a:spcBef>
              <a:buSzPct val="100000"/>
              <a:buFont typeface="Calibri" panose="020F0502020204030204" pitchFamily="34" charset="0"/>
              <a:buChar char="◦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914400" rtl="0" eaLnBrk="1" latinLnBrk="0" hangingPunct="1">
              <a:lnSpc>
                <a:spcPct val="95000"/>
              </a:lnSpc>
              <a:spcBef>
                <a:spcPts val="500"/>
              </a:spcBef>
              <a:buFont typeface="Source Sans Pro Light" panose="020B0403030403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13" indent="-182563" algn="l" defTabSz="914400" rtl="0" eaLnBrk="1" latinLnBrk="0" hangingPunct="1">
              <a:lnSpc>
                <a:spcPct val="9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73038" algn="l" defTabSz="914400" rtl="0" eaLnBrk="1" latinLnBrk="0" hangingPunct="1">
              <a:lnSpc>
                <a:spcPct val="95000"/>
              </a:lnSpc>
              <a:spcBef>
                <a:spcPts val="500"/>
              </a:spcBef>
              <a:buFont typeface="Source Sans Pro Light" panose="020B0403030403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900" dirty="0" smtClean="0">
                <a:solidFill>
                  <a:schemeClr val="bg1">
                    <a:lumMod val="65000"/>
                  </a:schemeClr>
                </a:solidFill>
              </a:rPr>
              <a:t>Formalerschließung in ALMA</a:t>
            </a:r>
            <a:endParaRPr lang="de-DE" sz="19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900" dirty="0" smtClean="0"/>
              <a:t>Vorgang anlegen in </a:t>
            </a:r>
            <a:r>
              <a:rPr lang="de-DE" sz="1900" dirty="0" err="1" smtClean="0"/>
              <a:t>Goobi</a:t>
            </a:r>
            <a:endParaRPr lang="de-DE" sz="1900" dirty="0" smtClean="0"/>
          </a:p>
          <a:p>
            <a:r>
              <a:rPr lang="de-AT" sz="1900" dirty="0" smtClean="0"/>
              <a:t>Metadaten via SRU-Schnittstelle von ALMA (davor Z39.50)</a:t>
            </a:r>
          </a:p>
          <a:p>
            <a:r>
              <a:rPr lang="de-AT" sz="1900" dirty="0" smtClean="0"/>
              <a:t>Ruleset.xml steuert Mapping MARC </a:t>
            </a:r>
            <a:r>
              <a:rPr lang="de-AT" sz="1900" dirty="0" smtClean="0">
                <a:sym typeface="Wingdings" panose="05000000000000000000" pitchFamily="2" charset="2"/>
              </a:rPr>
              <a:t> </a:t>
            </a:r>
            <a:r>
              <a:rPr lang="de-AT" sz="1900" dirty="0" err="1" smtClean="0">
                <a:sym typeface="Wingdings" panose="05000000000000000000" pitchFamily="2" charset="2"/>
              </a:rPr>
              <a:t>Goobi</a:t>
            </a:r>
            <a:endParaRPr lang="de-AT" sz="1900" dirty="0" smtClean="0">
              <a:sym typeface="Wingdings" panose="05000000000000000000" pitchFamily="2" charset="2"/>
            </a:endParaRPr>
          </a:p>
          <a:p>
            <a:pPr marL="182563" lvl="1" indent="-182563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1900" dirty="0">
                <a:sym typeface="Wingdings" panose="05000000000000000000" pitchFamily="2" charset="2"/>
              </a:rPr>
              <a:t>Struktur- und </a:t>
            </a:r>
            <a:r>
              <a:rPr lang="de-AT" sz="1900" dirty="0" smtClean="0">
                <a:sym typeface="Wingdings" panose="05000000000000000000" pitchFamily="2" charset="2"/>
              </a:rPr>
              <a:t>Metadaten (inkl. Rechte und CC-Lizenzen)</a:t>
            </a:r>
            <a:endParaRPr lang="de-AT" sz="1900" dirty="0">
              <a:sym typeface="Wingdings" panose="05000000000000000000" pitchFamily="2" charset="2"/>
            </a:endParaRPr>
          </a:p>
          <a:p>
            <a:pPr marL="182563" lvl="1" indent="-182563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1900" dirty="0" smtClean="0">
                <a:sym typeface="Wingdings" panose="05000000000000000000" pitchFamily="2" charset="2"/>
              </a:rPr>
              <a:t>URN-Generator</a:t>
            </a:r>
          </a:p>
          <a:p>
            <a:pPr marL="182563" lvl="1" indent="-182563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1900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Resolver</a:t>
            </a:r>
            <a:r>
              <a:rPr lang="de-AT" sz="19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OBVSG</a:t>
            </a:r>
          </a:p>
          <a:p>
            <a:pPr marL="182563" lvl="1" indent="-182563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19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Anreicherung der BIB-Sätze in ALMA</a:t>
            </a:r>
          </a:p>
          <a:p>
            <a:pPr marL="182563" lvl="1" indent="-182563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19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LZA in </a:t>
            </a:r>
            <a:r>
              <a:rPr lang="de-AT" sz="1900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Phaidra</a:t>
            </a:r>
            <a:endParaRPr lang="de-AT" sz="19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marL="182562" lvl="1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1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Goobi</a:t>
            </a:r>
            <a:r>
              <a:rPr lang="de-AT" dirty="0" smtClean="0"/>
              <a:t>-Viewer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5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8</a:t>
            </a:fld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/>
          <a:stretch/>
        </p:blipFill>
        <p:spPr>
          <a:xfrm>
            <a:off x="6735170" y="900752"/>
            <a:ext cx="5048843" cy="448783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b="12245"/>
          <a:stretch/>
        </p:blipFill>
        <p:spPr>
          <a:xfrm>
            <a:off x="407987" y="2624700"/>
            <a:ext cx="5527343" cy="35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Verlinkung der </a:t>
            </a:r>
            <a:r>
              <a:rPr lang="de-AT" dirty="0" err="1" smtClean="0"/>
              <a:t>Digitalisate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 BIBFRAME | 22.01.2020 | UB Wien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05A5AE1F-4813-4D0A-B870-8FB3219A4125}" type="slidenum">
              <a:rPr lang="de-AT" smtClean="0"/>
              <a:pPr/>
              <a:t>9</a:t>
            </a:fld>
            <a:endParaRPr lang="de-AT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7988" y="2276475"/>
            <a:ext cx="5460550" cy="367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914400" rtl="0" eaLnBrk="1" latinLnBrk="0" hangingPunct="1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9388" algn="l" defTabSz="914400" rtl="0" eaLnBrk="1" latinLnBrk="0" hangingPunct="1">
              <a:lnSpc>
                <a:spcPct val="95000"/>
              </a:lnSpc>
              <a:spcBef>
                <a:spcPts val="500"/>
              </a:spcBef>
              <a:buSzPct val="100000"/>
              <a:buFont typeface="Calibri" panose="020F0502020204030204" pitchFamily="34" charset="0"/>
              <a:buChar char="◦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914400" rtl="0" eaLnBrk="1" latinLnBrk="0" hangingPunct="1">
              <a:lnSpc>
                <a:spcPct val="95000"/>
              </a:lnSpc>
              <a:spcBef>
                <a:spcPts val="500"/>
              </a:spcBef>
              <a:buFont typeface="Source Sans Pro Light" panose="020B0403030403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13" indent="-182563" algn="l" defTabSz="914400" rtl="0" eaLnBrk="1" latinLnBrk="0" hangingPunct="1">
              <a:lnSpc>
                <a:spcPct val="9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73038" algn="l" defTabSz="914400" rtl="0" eaLnBrk="1" latinLnBrk="0" hangingPunct="1">
              <a:lnSpc>
                <a:spcPct val="95000"/>
              </a:lnSpc>
              <a:spcBef>
                <a:spcPts val="500"/>
              </a:spcBef>
              <a:buFont typeface="Source Sans Pro Light" panose="020B0403030403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Anreicherung der BIB-Datensätze in ALMA</a:t>
            </a:r>
          </a:p>
          <a:p>
            <a:pPr lvl="1"/>
            <a:r>
              <a:rPr lang="de-AT" dirty="0" smtClean="0"/>
              <a:t>MARC 776_08 </a:t>
            </a:r>
          </a:p>
          <a:p>
            <a:pPr lvl="1"/>
            <a:r>
              <a:rPr lang="de-AT" dirty="0" smtClean="0"/>
              <a:t>MARC 856_41</a:t>
            </a:r>
            <a:endParaRPr lang="de-DE" dirty="0" smtClean="0"/>
          </a:p>
          <a:p>
            <a:r>
              <a:rPr lang="de-AT" dirty="0" smtClean="0"/>
              <a:t>Elektronische Sammlung in ALMA</a:t>
            </a:r>
          </a:p>
          <a:p>
            <a:r>
              <a:rPr lang="de-AT" dirty="0" smtClean="0"/>
              <a:t>Portfolios zusätzlich zum Bestandsdatensatz des Print-</a:t>
            </a:r>
            <a:r>
              <a:rPr lang="de-AT" dirty="0" err="1" smtClean="0"/>
              <a:t>Exemplares</a:t>
            </a:r>
            <a:endParaRPr lang="de-AT" dirty="0" smtClean="0"/>
          </a:p>
          <a:p>
            <a:r>
              <a:rPr lang="de-AT" dirty="0" smtClean="0"/>
              <a:t>Einbindung von </a:t>
            </a:r>
            <a:r>
              <a:rPr lang="de-AT" dirty="0" err="1" smtClean="0"/>
              <a:t>Thumbnails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via REST-API des </a:t>
            </a:r>
            <a:r>
              <a:rPr lang="de-AT" dirty="0" err="1" smtClean="0"/>
              <a:t>Goobi</a:t>
            </a:r>
            <a:r>
              <a:rPr lang="de-AT" dirty="0" smtClean="0"/>
              <a:t>-Viewers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60" y="675963"/>
            <a:ext cx="6133354" cy="5369995"/>
          </a:xfrm>
        </p:spPr>
      </p:pic>
    </p:spTree>
    <p:extLst>
      <p:ext uri="{BB962C8B-B14F-4D97-AF65-F5344CB8AC3E}">
        <p14:creationId xmlns:p14="http://schemas.microsoft.com/office/powerpoint/2010/main" val="713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Vorlage_klassisch_Calibri">
  <a:themeElements>
    <a:clrScheme name="Universität_Wien">
      <a:dk1>
        <a:sysClr val="windowText" lastClr="000000"/>
      </a:dk1>
      <a:lt1>
        <a:sysClr val="window" lastClr="FFFFFF"/>
      </a:lt1>
      <a:dk2>
        <a:srgbClr val="666666"/>
      </a:dk2>
      <a:lt2>
        <a:srgbClr val="E0E0E0"/>
      </a:lt2>
      <a:accent1>
        <a:srgbClr val="0063A6"/>
      </a:accent1>
      <a:accent2>
        <a:srgbClr val="A71C49"/>
      </a:accent2>
      <a:accent3>
        <a:srgbClr val="DD4814"/>
      </a:accent3>
      <a:accent4>
        <a:srgbClr val="F6A800"/>
      </a:accent4>
      <a:accent5>
        <a:srgbClr val="94C154"/>
      </a:accent5>
      <a:accent6>
        <a:srgbClr val="11897A"/>
      </a:accent6>
      <a:hlink>
        <a:srgbClr val="0063A6"/>
      </a:hlink>
      <a:folHlink>
        <a:srgbClr val="0063A6"/>
      </a:folHlink>
    </a:clrScheme>
    <a:fontScheme name="Uni_Wien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orlage_klassisch_Calibri.potx" id="{E699628C-B5F1-4F61-88F6-8CF795358582}" vid="{1E9A5F84-0405-4C29-A300-4F983B00F7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 Wien Promo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ät Wien Klassisch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Vorlage_klassisch_Calibri</Template>
  <TotalTime>0</TotalTime>
  <Words>743</Words>
  <Application>Microsoft Office PowerPoint</Application>
  <PresentationFormat>Breitbild</PresentationFormat>
  <Paragraphs>138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Source Sans Pro Light</vt:lpstr>
      <vt:lpstr>Wingdings</vt:lpstr>
      <vt:lpstr>Vorlage_klassisch_Calibri</vt:lpstr>
      <vt:lpstr>Goobi an der UB Wien</vt:lpstr>
      <vt:lpstr>Projekt UB-Maps</vt:lpstr>
      <vt:lpstr>Goobi von Intranda GmbH</vt:lpstr>
      <vt:lpstr>Goobi-Etappen</vt:lpstr>
      <vt:lpstr>Herausforderungen</vt:lpstr>
      <vt:lpstr>Implementierung in den Regelbetrieb</vt:lpstr>
      <vt:lpstr>UB-Maps in Goobi-Workflow</vt:lpstr>
      <vt:lpstr>Goobi-Viewer</vt:lpstr>
      <vt:lpstr>Verlinkung der Digitalisate</vt:lpstr>
      <vt:lpstr>Was wir (derzeit) in Goobi nicht verwenden</vt:lpstr>
      <vt:lpstr>Agenda</vt:lpstr>
      <vt:lpstr>Wünsche an Goobi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Böck, Anna</dc:creator>
  <cp:lastModifiedBy>Egger-Gursch, Martin</cp:lastModifiedBy>
  <cp:revision>21</cp:revision>
  <dcterms:created xsi:type="dcterms:W3CDTF">2018-07-03T11:02:47Z</dcterms:created>
  <dcterms:modified xsi:type="dcterms:W3CDTF">2020-01-21T15:14:54Z</dcterms:modified>
</cp:coreProperties>
</file>