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408" r:id="rId3"/>
    <p:sldId id="439" r:id="rId4"/>
    <p:sldId id="440" r:id="rId5"/>
    <p:sldId id="441" r:id="rId6"/>
    <p:sldId id="442" r:id="rId7"/>
  </p:sldIdLst>
  <p:sldSz cx="12192000" cy="6858000"/>
  <p:notesSz cx="6797675" cy="9928225"/>
  <p:custDataLst>
    <p:tags r:id="rId1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na Drimmel" initials="CD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96061" autoAdjust="0"/>
  </p:normalViewPr>
  <p:slideViewPr>
    <p:cSldViewPr snapToGrid="0" showGuides="1">
      <p:cViewPr varScale="1">
        <p:scale>
          <a:sx n="111" d="100"/>
          <a:sy n="111" d="100"/>
        </p:scale>
        <p:origin x="630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4" d="100"/>
          <a:sy n="94" d="100"/>
        </p:scale>
        <p:origin x="360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8135"/>
          </a:xfrm>
          <a:prstGeom prst="rect">
            <a:avLst/>
          </a:prstGeom>
        </p:spPr>
        <p:txBody>
          <a:bodyPr vert="horz" lIns="91561" tIns="45781" rIns="91561" bIns="45781" rtlCol="0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6" y="0"/>
            <a:ext cx="2945659" cy="498135"/>
          </a:xfrm>
          <a:prstGeom prst="rect">
            <a:avLst/>
          </a:prstGeom>
        </p:spPr>
        <p:txBody>
          <a:bodyPr vert="horz" lIns="91561" tIns="45781" rIns="91561" bIns="45781" rtlCol="0"/>
          <a:lstStyle>
            <a:lvl1pPr algn="r">
              <a:defRPr sz="1200"/>
            </a:lvl1pPr>
          </a:lstStyle>
          <a:p>
            <a:r>
              <a:rPr lang="de-AT" smtClean="0"/>
              <a:t>15.01.2020</a:t>
            </a:r>
            <a:endParaRPr lang="de-AT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9430091"/>
            <a:ext cx="2945659" cy="498134"/>
          </a:xfrm>
          <a:prstGeom prst="rect">
            <a:avLst/>
          </a:prstGeom>
        </p:spPr>
        <p:txBody>
          <a:bodyPr vert="horz" lIns="91561" tIns="45781" rIns="91561" bIns="45781" rtlCol="0" anchor="b"/>
          <a:lstStyle>
            <a:lvl1pPr algn="l">
              <a:defRPr sz="1200"/>
            </a:lvl1pPr>
          </a:lstStyle>
          <a:p>
            <a:r>
              <a:rPr lang="de-DE" smtClean="0"/>
              <a:t>Universitätslehrgang "Library and Information Studies", Wahlmodul 7.6.2 "Sondersammlungen", Grundlehrgang 2019/2020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6" y="9430091"/>
            <a:ext cx="2945659" cy="498134"/>
          </a:xfrm>
          <a:prstGeom prst="rect">
            <a:avLst/>
          </a:prstGeom>
        </p:spPr>
        <p:txBody>
          <a:bodyPr vert="horz" lIns="91561" tIns="45781" rIns="91561" bIns="45781" rtlCol="0" anchor="b"/>
          <a:lstStyle>
            <a:lvl1pPr algn="r">
              <a:defRPr sz="1200"/>
            </a:lvl1pPr>
          </a:lstStyle>
          <a:p>
            <a:fld id="{8455DAD7-9648-4334-9973-3F53D86295A5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0384332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8135"/>
          </a:xfrm>
          <a:prstGeom prst="rect">
            <a:avLst/>
          </a:prstGeom>
        </p:spPr>
        <p:txBody>
          <a:bodyPr vert="horz" lIns="91561" tIns="45781" rIns="91561" bIns="45781" rtlCol="0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6" y="0"/>
            <a:ext cx="2945659" cy="498135"/>
          </a:xfrm>
          <a:prstGeom prst="rect">
            <a:avLst/>
          </a:prstGeom>
        </p:spPr>
        <p:txBody>
          <a:bodyPr vert="horz" lIns="91561" tIns="45781" rIns="91561" bIns="45781" rtlCol="0"/>
          <a:lstStyle>
            <a:lvl1pPr algn="r">
              <a:defRPr sz="1200"/>
            </a:lvl1pPr>
          </a:lstStyle>
          <a:p>
            <a:r>
              <a:rPr lang="de-AT" smtClean="0"/>
              <a:t>15.01.2020</a:t>
            </a:r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61" tIns="45781" rIns="91561" bIns="45781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960"/>
            <a:ext cx="5438140" cy="3909239"/>
          </a:xfrm>
          <a:prstGeom prst="rect">
            <a:avLst/>
          </a:prstGeom>
        </p:spPr>
        <p:txBody>
          <a:bodyPr vert="horz" lIns="91561" tIns="45781" rIns="91561" bIns="45781" rtlCol="0"/>
          <a:lstStyle/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430091"/>
            <a:ext cx="2945659" cy="498134"/>
          </a:xfrm>
          <a:prstGeom prst="rect">
            <a:avLst/>
          </a:prstGeom>
        </p:spPr>
        <p:txBody>
          <a:bodyPr vert="horz" lIns="91561" tIns="45781" rIns="91561" bIns="45781" rtlCol="0" anchor="b"/>
          <a:lstStyle>
            <a:lvl1pPr algn="l">
              <a:defRPr sz="1200"/>
            </a:lvl1pPr>
          </a:lstStyle>
          <a:p>
            <a:r>
              <a:rPr lang="de-DE" smtClean="0"/>
              <a:t>Universitätslehrgang "Library and Information Studies", Wahlmodul 7.6.2 "Sondersammlungen", Grundlehrgang 2019/2020</a:t>
            </a:r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6" y="9430091"/>
            <a:ext cx="2945659" cy="498134"/>
          </a:xfrm>
          <a:prstGeom prst="rect">
            <a:avLst/>
          </a:prstGeom>
        </p:spPr>
        <p:txBody>
          <a:bodyPr vert="horz" lIns="91561" tIns="45781" rIns="91561" bIns="45781" rtlCol="0" anchor="b"/>
          <a:lstStyle>
            <a:lvl1pPr algn="r">
              <a:defRPr sz="1200"/>
            </a:lvl1pPr>
          </a:lstStyle>
          <a:p>
            <a:fld id="{9C53593F-2752-4925-959E-BC626CD185A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1282411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 bwMode="auto">
          <a:xfrm>
            <a:off x="0" y="2905259"/>
            <a:ext cx="12204000" cy="395274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AT" dirty="0"/>
          </a:p>
        </p:txBody>
      </p:sp>
      <p:sp>
        <p:nvSpPr>
          <p:cNvPr id="10" name="Rechteck 9"/>
          <p:cNvSpPr/>
          <p:nvPr userDrawn="1"/>
        </p:nvSpPr>
        <p:spPr bwMode="ltGray">
          <a:xfrm>
            <a:off x="0" y="1557722"/>
            <a:ext cx="12192000" cy="13475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white">
          <a:xfrm>
            <a:off x="407988" y="1730975"/>
            <a:ext cx="11376024" cy="61275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white">
          <a:xfrm>
            <a:off x="407987" y="2439069"/>
            <a:ext cx="11376025" cy="29347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Source Sans Pro Semibold" panose="020B06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02700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Text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07988" y="2276475"/>
            <a:ext cx="5688000" cy="3433661"/>
          </a:xfrm>
        </p:spPr>
        <p:txBody>
          <a:bodyPr>
            <a:noAutofit/>
          </a:bodyPr>
          <a:lstStyle>
            <a:lvl1pPr>
              <a:defRPr sz="1800">
                <a:latin typeface="Source Sans Pro" panose="020B0503030403020204" pitchFamily="34" charset="0"/>
              </a:defRPr>
            </a:lvl1pPr>
            <a:lvl2pPr>
              <a:defRPr sz="1800">
                <a:latin typeface="Source Sans Pro" panose="020B0503030403020204" pitchFamily="34" charset="0"/>
              </a:defRPr>
            </a:lvl2pPr>
            <a:lvl3pPr>
              <a:defRPr sz="1800">
                <a:latin typeface="Source Sans Pro" panose="020B0503030403020204" pitchFamily="34" charset="0"/>
              </a:defRPr>
            </a:lvl3pPr>
            <a:lvl4pPr>
              <a:defRPr sz="1800">
                <a:latin typeface="Source Sans Pro" panose="020B0503030403020204" pitchFamily="34" charset="0"/>
              </a:defRPr>
            </a:lvl4pPr>
            <a:lvl5pPr>
              <a:defRPr sz="1800"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84759" y="2276475"/>
            <a:ext cx="5399254" cy="3433661"/>
          </a:xfrm>
        </p:spPr>
        <p:txBody>
          <a:bodyPr>
            <a:noAutofit/>
          </a:bodyPr>
          <a:lstStyle>
            <a:lvl1pPr>
              <a:defRPr sz="1800">
                <a:latin typeface="Source Sans Pro" panose="020B0503030403020204" pitchFamily="34" charset="0"/>
              </a:defRPr>
            </a:lvl1pPr>
            <a:lvl2pPr>
              <a:defRPr sz="1800">
                <a:latin typeface="Source Sans Pro" panose="020B0503030403020204" pitchFamily="34" charset="0"/>
              </a:defRPr>
            </a:lvl2pPr>
            <a:lvl3pPr>
              <a:defRPr sz="1800">
                <a:latin typeface="Source Sans Pro" panose="020B0503030403020204" pitchFamily="34" charset="0"/>
              </a:defRPr>
            </a:lvl3pPr>
            <a:lvl4pPr>
              <a:defRPr sz="1800">
                <a:latin typeface="Source Sans Pro" panose="020B0503030403020204" pitchFamily="34" charset="0"/>
              </a:defRPr>
            </a:lvl4pPr>
            <a:lvl5pPr>
              <a:defRPr sz="1800"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 Jänner 2020</a:t>
            </a:r>
            <a:endParaRPr lang="de-AT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Sitzung der AG BIBFRAME, Universitätsbibliothek Wien</a:t>
            </a:r>
            <a:endParaRPr lang="de-AT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Seite </a:t>
            </a:r>
            <a:fld id="{05A5AE1F-4813-4D0A-B870-8FB3219A4125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07988" y="5820569"/>
            <a:ext cx="4395787" cy="232990"/>
          </a:xfrm>
        </p:spPr>
        <p:txBody>
          <a:bodyPr/>
          <a:lstStyle>
            <a:lvl1pPr marL="0" indent="0">
              <a:buNone/>
              <a:defRPr sz="1200"/>
            </a:lvl1pPr>
            <a:lvl2pPr marL="179388" indent="0">
              <a:buNone/>
              <a:defRPr/>
            </a:lvl2pPr>
            <a:lvl3pPr marL="358775" indent="0">
              <a:buNone/>
              <a:defRPr/>
            </a:lvl3pPr>
            <a:lvl4pPr marL="536575" indent="0">
              <a:buNone/>
              <a:defRPr/>
            </a:lvl4pPr>
            <a:lvl5pPr marL="715962" indent="0">
              <a:buNone/>
              <a:defRPr/>
            </a:lvl5pPr>
          </a:lstStyle>
          <a:p>
            <a:r>
              <a:rPr lang="de-AT" dirty="0"/>
              <a:t>Referenz, Quellen- oder Copyright-Angabe bei Bedarf einfügen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20" hasCustomPrompt="1"/>
          </p:nvPr>
        </p:nvSpPr>
        <p:spPr>
          <a:xfrm>
            <a:off x="6384759" y="5820569"/>
            <a:ext cx="4395787" cy="232990"/>
          </a:xfrm>
        </p:spPr>
        <p:txBody>
          <a:bodyPr/>
          <a:lstStyle>
            <a:lvl1pPr marL="0" indent="0">
              <a:buNone/>
              <a:defRPr sz="1200"/>
            </a:lvl1pPr>
            <a:lvl2pPr marL="179388" indent="0">
              <a:buNone/>
              <a:defRPr/>
            </a:lvl2pPr>
            <a:lvl3pPr marL="358775" indent="0">
              <a:buNone/>
              <a:defRPr/>
            </a:lvl3pPr>
            <a:lvl4pPr marL="536575" indent="0">
              <a:buNone/>
              <a:defRPr/>
            </a:lvl4pPr>
            <a:lvl5pPr marL="715962" indent="0">
              <a:buNone/>
              <a:defRPr/>
            </a:lvl5pPr>
          </a:lstStyle>
          <a:p>
            <a:r>
              <a:rPr lang="de-AT" dirty="0"/>
              <a:t>Referenz, Quellen- oder Copyright-Angabe bei Bedarf einfügen</a:t>
            </a:r>
          </a:p>
        </p:txBody>
      </p:sp>
    </p:spTree>
    <p:extLst>
      <p:ext uri="{BB962C8B-B14F-4D97-AF65-F5344CB8AC3E}">
        <p14:creationId xmlns:p14="http://schemas.microsoft.com/office/powerpoint/2010/main" val="3952699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07988" y="2276475"/>
            <a:ext cx="6680182" cy="36734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8" name="Bildplatzhalter 9"/>
          <p:cNvSpPr>
            <a:spLocks noGrp="1"/>
          </p:cNvSpPr>
          <p:nvPr>
            <p:ph type="pic" sz="quarter" idx="13"/>
          </p:nvPr>
        </p:nvSpPr>
        <p:spPr>
          <a:xfrm>
            <a:off x="7388226" y="1557949"/>
            <a:ext cx="4392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AT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22. Jänner 2020</a:t>
            </a:r>
            <a:endParaRPr lang="de-AT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Sitzung der AG BIBFRAME, Universitätsbibliothek Wien</a:t>
            </a:r>
            <a:endParaRPr lang="de-AT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AT" dirty="0"/>
              <a:t>Seite </a:t>
            </a:r>
            <a:fld id="{05A5AE1F-4813-4D0A-B870-8FB3219A4125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7388226" y="5820569"/>
            <a:ext cx="4395787" cy="232990"/>
          </a:xfrm>
        </p:spPr>
        <p:txBody>
          <a:bodyPr/>
          <a:lstStyle>
            <a:lvl1pPr marL="0" indent="0">
              <a:buNone/>
              <a:defRPr sz="1200"/>
            </a:lvl1pPr>
            <a:lvl2pPr marL="179388" indent="0">
              <a:buNone/>
              <a:defRPr/>
            </a:lvl2pPr>
            <a:lvl3pPr marL="358775" indent="0">
              <a:buNone/>
              <a:defRPr/>
            </a:lvl3pPr>
            <a:lvl4pPr marL="536575" indent="0">
              <a:buNone/>
              <a:defRPr/>
            </a:lvl4pPr>
            <a:lvl5pPr marL="715962" indent="0">
              <a:buNone/>
              <a:defRPr/>
            </a:lvl5pPr>
          </a:lstStyle>
          <a:p>
            <a:r>
              <a:rPr lang="de-AT" dirty="0"/>
              <a:t>Referenz, Quellen- oder Copyright-Angabe bei Bedarf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7987" y="1332186"/>
            <a:ext cx="6680183" cy="82006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05287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91763" y="2276475"/>
            <a:ext cx="6692250" cy="3672000"/>
          </a:xfrm>
        </p:spPr>
        <p:txBody>
          <a:bodyPr>
            <a:noAutofit/>
          </a:bodyPr>
          <a:lstStyle>
            <a:lvl1pPr>
              <a:defRPr sz="22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07988" y="1557950"/>
            <a:ext cx="4392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AT" dirty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22. Jänner 2020</a:t>
            </a:r>
            <a:endParaRPr lang="de-AT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Sitzung der AG BIBFRAME, Universitätsbibliothek Wien</a:t>
            </a:r>
            <a:endParaRPr lang="de-AT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AT" dirty="0"/>
              <a:t>Seite </a:t>
            </a:r>
            <a:fld id="{05A5AE1F-4813-4D0A-B870-8FB3219A4125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07988" y="5820569"/>
            <a:ext cx="4395787" cy="232990"/>
          </a:xfrm>
        </p:spPr>
        <p:txBody>
          <a:bodyPr/>
          <a:lstStyle>
            <a:lvl1pPr marL="0" indent="0">
              <a:buNone/>
              <a:defRPr sz="1200"/>
            </a:lvl1pPr>
            <a:lvl2pPr marL="179388" indent="0">
              <a:buNone/>
              <a:defRPr/>
            </a:lvl2pPr>
            <a:lvl3pPr marL="358775" indent="0">
              <a:buNone/>
              <a:defRPr/>
            </a:lvl3pPr>
            <a:lvl4pPr marL="536575" indent="0">
              <a:buNone/>
              <a:defRPr/>
            </a:lvl4pPr>
            <a:lvl5pPr marL="715962" indent="0">
              <a:buNone/>
              <a:defRPr/>
            </a:lvl5pPr>
          </a:lstStyle>
          <a:p>
            <a:r>
              <a:rPr lang="de-AT" dirty="0"/>
              <a:t>Referenz, Quellen- oder Copyright-Angabe bei Bedarf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91763" y="1332186"/>
            <a:ext cx="6692249" cy="82006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92638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07988" y="1395414"/>
            <a:ext cx="8532812" cy="43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AT" dirty="0"/>
          </a:p>
        </p:txBody>
      </p:sp>
      <p:sp>
        <p:nvSpPr>
          <p:cNvPr id="15" name="Datumsplatzhalter 1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22. Jänner 2020</a:t>
            </a:r>
            <a:endParaRPr lang="de-AT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Sitzung der AG BIBFRAME, Universitätsbibliothek Wien</a:t>
            </a:r>
            <a:endParaRPr lang="de-AT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AT" dirty="0"/>
              <a:t>Seite </a:t>
            </a:r>
            <a:fld id="{05A5AE1F-4813-4D0A-B870-8FB3219A4125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07988" y="5820569"/>
            <a:ext cx="4395787" cy="232990"/>
          </a:xfrm>
        </p:spPr>
        <p:txBody>
          <a:bodyPr/>
          <a:lstStyle>
            <a:lvl1pPr marL="0" indent="0">
              <a:buNone/>
              <a:defRPr sz="1200"/>
            </a:lvl1pPr>
            <a:lvl2pPr marL="179388" indent="0">
              <a:buNone/>
              <a:defRPr/>
            </a:lvl2pPr>
            <a:lvl3pPr marL="358775" indent="0">
              <a:buNone/>
              <a:defRPr/>
            </a:lvl3pPr>
            <a:lvl4pPr marL="536575" indent="0">
              <a:buNone/>
              <a:defRPr/>
            </a:lvl4pPr>
            <a:lvl5pPr marL="715962" indent="0">
              <a:buNone/>
              <a:defRPr/>
            </a:lvl5pPr>
          </a:lstStyle>
          <a:p>
            <a:r>
              <a:rPr lang="de-AT" dirty="0"/>
              <a:t>Referenz, Quellen- oder Copyright-Angabe bei Bedarf einfügen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0"/>
          </p:nvPr>
        </p:nvSpPr>
        <p:spPr>
          <a:xfrm>
            <a:off x="9226550" y="1395413"/>
            <a:ext cx="2557463" cy="4320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044890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Bild groß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07988" y="2276476"/>
            <a:ext cx="8532812" cy="34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AT" dirty="0"/>
          </a:p>
        </p:txBody>
      </p:sp>
      <p:sp>
        <p:nvSpPr>
          <p:cNvPr id="15" name="Datumsplatzhalter 1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22. Jänner 2020</a:t>
            </a:r>
            <a:endParaRPr lang="de-AT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Sitzung der AG BIBFRAME, Universitätsbibliothek Wien</a:t>
            </a:r>
            <a:endParaRPr lang="de-AT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AT" dirty="0"/>
              <a:t>Seite </a:t>
            </a:r>
            <a:fld id="{05A5AE1F-4813-4D0A-B870-8FB3219A4125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07988" y="5820569"/>
            <a:ext cx="4395787" cy="232990"/>
          </a:xfrm>
        </p:spPr>
        <p:txBody>
          <a:bodyPr/>
          <a:lstStyle>
            <a:lvl1pPr marL="0" indent="0">
              <a:buNone/>
              <a:defRPr sz="1200"/>
            </a:lvl1pPr>
            <a:lvl2pPr marL="179388" indent="0">
              <a:buNone/>
              <a:defRPr/>
            </a:lvl2pPr>
            <a:lvl3pPr marL="358775" indent="0">
              <a:buNone/>
              <a:defRPr/>
            </a:lvl3pPr>
            <a:lvl4pPr marL="536575" indent="0">
              <a:buNone/>
              <a:defRPr/>
            </a:lvl4pPr>
            <a:lvl5pPr marL="715962" indent="0">
              <a:buNone/>
              <a:defRPr/>
            </a:lvl5pPr>
          </a:lstStyle>
          <a:p>
            <a:r>
              <a:rPr lang="de-AT" dirty="0"/>
              <a:t>Referenz, Quellen- oder Copyright-Angabe bei Bedarf einfügen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0"/>
          </p:nvPr>
        </p:nvSpPr>
        <p:spPr>
          <a:xfrm>
            <a:off x="9226550" y="2276475"/>
            <a:ext cx="2557463" cy="342984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10210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 mit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5067300" y="1395413"/>
            <a:ext cx="4356000" cy="43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AT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9712325" y="1395413"/>
            <a:ext cx="2071688" cy="4554537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5" name="Datumsplatzhalter 1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22. Jänner 2020</a:t>
            </a:r>
            <a:endParaRPr lang="de-AT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Sitzung der AG BIBFRAME, Universitätsbibliothek Wien</a:t>
            </a:r>
            <a:endParaRPr lang="de-AT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AT" dirty="0"/>
              <a:t>Seite </a:t>
            </a:r>
            <a:fld id="{05A5AE1F-4813-4D0A-B870-8FB3219A4125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8"/>
          </p:nvPr>
        </p:nvSpPr>
        <p:spPr>
          <a:xfrm>
            <a:off x="416234" y="1395413"/>
            <a:ext cx="4356000" cy="43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AT" dirty="0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07988" y="5820569"/>
            <a:ext cx="4356000" cy="232990"/>
          </a:xfrm>
        </p:spPr>
        <p:txBody>
          <a:bodyPr/>
          <a:lstStyle>
            <a:lvl1pPr marL="0" indent="0">
              <a:buNone/>
              <a:defRPr sz="1200"/>
            </a:lvl1pPr>
            <a:lvl2pPr marL="179388" indent="0">
              <a:buNone/>
              <a:defRPr/>
            </a:lvl2pPr>
            <a:lvl3pPr marL="358775" indent="0">
              <a:buNone/>
              <a:defRPr/>
            </a:lvl3pPr>
            <a:lvl4pPr marL="536575" indent="0">
              <a:buNone/>
              <a:defRPr/>
            </a:lvl4pPr>
            <a:lvl5pPr marL="715962" indent="0">
              <a:buNone/>
              <a:defRPr/>
            </a:lvl5pPr>
          </a:lstStyle>
          <a:p>
            <a:r>
              <a:rPr lang="de-AT" dirty="0"/>
              <a:t>Referenz, Quellen- oder Copyright-Angabe bei Bedarf einfügen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0" hasCustomPrompt="1"/>
          </p:nvPr>
        </p:nvSpPr>
        <p:spPr>
          <a:xfrm>
            <a:off x="5068800" y="5820569"/>
            <a:ext cx="4356000" cy="232990"/>
          </a:xfrm>
        </p:spPr>
        <p:txBody>
          <a:bodyPr/>
          <a:lstStyle>
            <a:lvl1pPr marL="0" indent="0">
              <a:buNone/>
              <a:defRPr sz="1200"/>
            </a:lvl1pPr>
            <a:lvl2pPr marL="179388" indent="0">
              <a:buNone/>
              <a:defRPr/>
            </a:lvl2pPr>
            <a:lvl3pPr marL="358775" indent="0">
              <a:buNone/>
              <a:defRPr/>
            </a:lvl3pPr>
            <a:lvl4pPr marL="536575" indent="0">
              <a:buNone/>
              <a:defRPr/>
            </a:lvl4pPr>
            <a:lvl5pPr marL="715962" indent="0">
              <a:buNone/>
              <a:defRPr/>
            </a:lvl5pPr>
          </a:lstStyle>
          <a:p>
            <a:r>
              <a:rPr lang="de-AT" dirty="0"/>
              <a:t>Referenz, Quellen- oder Copyright-Angabe bei Bedarf einfügen</a:t>
            </a:r>
          </a:p>
        </p:txBody>
      </p:sp>
    </p:spTree>
    <p:extLst>
      <p:ext uri="{BB962C8B-B14F-4D97-AF65-F5344CB8AC3E}">
        <p14:creationId xmlns:p14="http://schemas.microsoft.com/office/powerpoint/2010/main" val="1279156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zwei Bilder mit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5067300" y="2276474"/>
            <a:ext cx="4356000" cy="34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AT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9712325" y="2276475"/>
            <a:ext cx="2071688" cy="3673475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5" name="Datumsplatzhalter 1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22. Jänner 2020</a:t>
            </a:r>
            <a:endParaRPr lang="de-AT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Sitzung der AG BIBFRAME, Universitätsbibliothek Wien</a:t>
            </a:r>
            <a:endParaRPr lang="de-AT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AT" dirty="0"/>
              <a:t>Seite </a:t>
            </a:r>
            <a:fld id="{05A5AE1F-4813-4D0A-B870-8FB3219A4125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8"/>
          </p:nvPr>
        </p:nvSpPr>
        <p:spPr>
          <a:xfrm>
            <a:off x="416234" y="2276474"/>
            <a:ext cx="4356000" cy="34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AT" dirty="0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07988" y="5820569"/>
            <a:ext cx="4356000" cy="232990"/>
          </a:xfrm>
        </p:spPr>
        <p:txBody>
          <a:bodyPr/>
          <a:lstStyle>
            <a:lvl1pPr marL="0" indent="0">
              <a:buNone/>
              <a:defRPr sz="1200"/>
            </a:lvl1pPr>
            <a:lvl2pPr marL="179388" indent="0">
              <a:buNone/>
              <a:defRPr/>
            </a:lvl2pPr>
            <a:lvl3pPr marL="358775" indent="0">
              <a:buNone/>
              <a:defRPr/>
            </a:lvl3pPr>
            <a:lvl4pPr marL="536575" indent="0">
              <a:buNone/>
              <a:defRPr/>
            </a:lvl4pPr>
            <a:lvl5pPr marL="715962" indent="0">
              <a:buNone/>
              <a:defRPr/>
            </a:lvl5pPr>
          </a:lstStyle>
          <a:p>
            <a:r>
              <a:rPr lang="de-AT" dirty="0"/>
              <a:t>Referenz, Quellen- oder Copyright-Angabe bei Bedarf einfügen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0" hasCustomPrompt="1"/>
          </p:nvPr>
        </p:nvSpPr>
        <p:spPr>
          <a:xfrm>
            <a:off x="5067300" y="5820569"/>
            <a:ext cx="4356000" cy="232990"/>
          </a:xfrm>
        </p:spPr>
        <p:txBody>
          <a:bodyPr/>
          <a:lstStyle>
            <a:lvl1pPr marL="0" indent="0">
              <a:buNone/>
              <a:defRPr sz="1200"/>
            </a:lvl1pPr>
            <a:lvl2pPr marL="179388" indent="0">
              <a:buNone/>
              <a:defRPr/>
            </a:lvl2pPr>
            <a:lvl3pPr marL="358775" indent="0">
              <a:buNone/>
              <a:defRPr/>
            </a:lvl3pPr>
            <a:lvl4pPr marL="536575" indent="0">
              <a:buNone/>
              <a:defRPr/>
            </a:lvl4pPr>
            <a:lvl5pPr marL="715962" indent="0">
              <a:buNone/>
              <a:defRPr/>
            </a:lvl5pPr>
          </a:lstStyle>
          <a:p>
            <a:r>
              <a:rPr lang="de-AT" dirty="0"/>
              <a:t>Referenz, Quellen- oder Copyright-Angabe bei Bedarf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61581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3"/>
          </p:nvPr>
        </p:nvSpPr>
        <p:spPr>
          <a:xfrm>
            <a:off x="407988" y="2276475"/>
            <a:ext cx="5543550" cy="34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AT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 Jänner 2020</a:t>
            </a:r>
            <a:endParaRPr lang="de-AT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Sitzung der AG BIBFRAME, Universitätsbibliothek Wien</a:t>
            </a:r>
            <a:endParaRPr lang="de-AT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Seite </a:t>
            </a:r>
            <a:fld id="{05A5AE1F-4813-4D0A-B870-8FB3219A4125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14" name="Bildplatzhalter 5"/>
          <p:cNvSpPr>
            <a:spLocks noGrp="1"/>
          </p:cNvSpPr>
          <p:nvPr>
            <p:ph type="pic" sz="quarter" idx="14"/>
          </p:nvPr>
        </p:nvSpPr>
        <p:spPr>
          <a:xfrm>
            <a:off x="6240462" y="2276475"/>
            <a:ext cx="5543550" cy="34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AT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07988" y="5814182"/>
            <a:ext cx="5543550" cy="231493"/>
          </a:xfrm>
        </p:spPr>
        <p:txBody>
          <a:bodyPr/>
          <a:lstStyle>
            <a:lvl1pPr marL="0" indent="0">
              <a:buNone/>
              <a:defRPr sz="1200"/>
            </a:lvl1pPr>
            <a:lvl2pPr marL="179388" indent="0">
              <a:buNone/>
              <a:defRPr/>
            </a:lvl2pPr>
            <a:lvl3pPr marL="358775" indent="0">
              <a:buNone/>
              <a:defRPr/>
            </a:lvl3pPr>
            <a:lvl4pPr marL="536575" indent="0">
              <a:buNone/>
              <a:defRPr/>
            </a:lvl4pPr>
            <a:lvl5pPr marL="715962" indent="0">
              <a:buNone/>
              <a:defRPr/>
            </a:lvl5pPr>
          </a:lstStyle>
          <a:p>
            <a:r>
              <a:rPr lang="de-AT" dirty="0"/>
              <a:t>Referenz, Quellen- oder Copyright-Angabe bei Bedarf einfügen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20" hasCustomPrompt="1"/>
          </p:nvPr>
        </p:nvSpPr>
        <p:spPr>
          <a:xfrm>
            <a:off x="6230054" y="5814182"/>
            <a:ext cx="5543550" cy="231493"/>
          </a:xfrm>
        </p:spPr>
        <p:txBody>
          <a:bodyPr/>
          <a:lstStyle>
            <a:lvl1pPr marL="0" indent="0">
              <a:buNone/>
              <a:defRPr sz="1200"/>
            </a:lvl1pPr>
            <a:lvl2pPr marL="179388" indent="0">
              <a:buNone/>
              <a:defRPr/>
            </a:lvl2pPr>
            <a:lvl3pPr marL="358775" indent="0">
              <a:buNone/>
              <a:defRPr/>
            </a:lvl3pPr>
            <a:lvl4pPr marL="536575" indent="0">
              <a:buNone/>
              <a:defRPr/>
            </a:lvl4pPr>
            <a:lvl5pPr marL="715962" indent="0">
              <a:buNone/>
              <a:defRPr/>
            </a:lvl5pPr>
          </a:lstStyle>
          <a:p>
            <a:r>
              <a:rPr lang="de-AT" dirty="0"/>
              <a:t>Referenz, Quellen- oder Copyright-Angabe bei Bedarf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2796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black">
          <a:xfrm>
            <a:off x="407988" y="3429000"/>
            <a:ext cx="11376024" cy="178364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black">
          <a:xfrm>
            <a:off x="407987" y="5318144"/>
            <a:ext cx="11376025" cy="631806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 dirty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07987" y="6165850"/>
            <a:ext cx="11376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743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07987" y="2199450"/>
            <a:ext cx="11376025" cy="293470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0" y="2719551"/>
            <a:ext cx="12204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77002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-  schrift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black">
          <a:xfrm>
            <a:off x="407988" y="3840480"/>
            <a:ext cx="11376024" cy="1372169"/>
          </a:xfrm>
        </p:spPr>
        <p:txBody>
          <a:bodyPr anchor="b">
            <a:noAutofit/>
          </a:bodyPr>
          <a:lstStyle>
            <a:lvl1pPr algn="l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black">
          <a:xfrm>
            <a:off x="407987" y="5318144"/>
            <a:ext cx="11376025" cy="293470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 dirty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07987" y="6165850"/>
            <a:ext cx="11376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658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abfallend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0" y="2284357"/>
            <a:ext cx="12204000" cy="457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4004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22. Jänner 2020</a:t>
            </a:r>
            <a:endParaRPr lang="de-AT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Sitzung der AG BIBFRAME, Universitätsbibliothek Wien</a:t>
            </a:r>
            <a:endParaRPr lang="de-AT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Seite </a:t>
            </a:r>
            <a:fld id="{05A5AE1F-4813-4D0A-B870-8FB3219A4125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29172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br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7987" y="2276475"/>
            <a:ext cx="11376026" cy="3672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de-DE" smtClean="0"/>
              <a:t>22. Jänner 2020</a:t>
            </a:r>
            <a:endParaRPr lang="de-AT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Sitzung der AG BIBFRAME, Universitätsbibliothek Wien</a:t>
            </a:r>
            <a:endParaRPr lang="de-AT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Seite </a:t>
            </a:r>
            <a:fld id="{05A5AE1F-4813-4D0A-B870-8FB3219A4125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80930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07988" y="2276475"/>
            <a:ext cx="5543633" cy="36734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40379" y="2276475"/>
            <a:ext cx="5543633" cy="36734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 Jänner 2020</a:t>
            </a:r>
            <a:endParaRPr lang="de-AT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Sitzung der AG BIBFRAME, Universitätsbibliothek Wien</a:t>
            </a:r>
            <a:endParaRPr lang="de-AT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Seite </a:t>
            </a:r>
            <a:fld id="{05A5AE1F-4813-4D0A-B870-8FB3219A4125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31667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0753" y="2276475"/>
            <a:ext cx="5550868" cy="729372"/>
          </a:xfrm>
        </p:spPr>
        <p:txBody>
          <a:bodyPr anchor="b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00754" y="3185234"/>
            <a:ext cx="5550867" cy="2772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40378" y="2276475"/>
            <a:ext cx="5543633" cy="729372"/>
          </a:xfrm>
        </p:spPr>
        <p:txBody>
          <a:bodyPr anchor="b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40378" y="3185234"/>
            <a:ext cx="5543634" cy="2772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 Jänner 2020</a:t>
            </a:r>
            <a:endParaRPr lang="de-AT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Sitzung der AG BIBFRAME, Universitätsbibliothek Wien</a:t>
            </a:r>
            <a:endParaRPr lang="de-AT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Seite </a:t>
            </a:r>
            <a:fld id="{05A5AE1F-4813-4D0A-B870-8FB3219A4125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76913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7987" y="1332186"/>
            <a:ext cx="8532813" cy="82006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AT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7987" y="2276475"/>
            <a:ext cx="8532813" cy="367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7989" y="6422400"/>
            <a:ext cx="7200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22. Jänner 2020</a:t>
            </a:r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39614" y="6422400"/>
            <a:ext cx="780118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Sitzung der AG BIBFRAME, Universitätsbibliothek Wien</a:t>
            </a:r>
            <a:endParaRPr lang="de-AT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56013" y="6422400"/>
            <a:ext cx="8280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de-AT" dirty="0"/>
              <a:t>Seite </a:t>
            </a:r>
            <a:fld id="{05A5AE1F-4813-4D0A-B870-8FB3219A4125}" type="slidenum">
              <a:rPr lang="de-AT" smtClean="0"/>
              <a:pPr/>
              <a:t>‹Nr.›</a:t>
            </a:fld>
            <a:endParaRPr lang="de-AT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407987" y="6165850"/>
            <a:ext cx="11376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403200"/>
            <a:ext cx="2245619" cy="79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1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51" r:id="rId3"/>
    <p:sldLayoutId id="2147483668" r:id="rId4"/>
    <p:sldLayoutId id="2147483670" r:id="rId5"/>
    <p:sldLayoutId id="2147483650" r:id="rId6"/>
    <p:sldLayoutId id="2147483672" r:id="rId7"/>
    <p:sldLayoutId id="2147483652" r:id="rId8"/>
    <p:sldLayoutId id="2147483653" r:id="rId9"/>
    <p:sldLayoutId id="2147483657" r:id="rId10"/>
    <p:sldLayoutId id="2147483660" r:id="rId11"/>
    <p:sldLayoutId id="2147483656" r:id="rId12"/>
    <p:sldLayoutId id="2147483661" r:id="rId13"/>
    <p:sldLayoutId id="2147483673" r:id="rId14"/>
    <p:sldLayoutId id="2147483662" r:id="rId15"/>
    <p:sldLayoutId id="2147483674" r:id="rId16"/>
    <p:sldLayoutId id="2147483671" r:id="rId1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lnSpc>
          <a:spcPct val="95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79388" algn="l" defTabSz="914400" rtl="0" eaLnBrk="1" latinLnBrk="0" hangingPunct="1">
        <a:lnSpc>
          <a:spcPct val="95000"/>
        </a:lnSpc>
        <a:spcBef>
          <a:spcPts val="500"/>
        </a:spcBef>
        <a:buSzPct val="100000"/>
        <a:buFont typeface="Calibri" panose="020F0502020204030204" pitchFamily="34" charset="0"/>
        <a:buChar char="◦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84150" algn="l" defTabSz="914400" rtl="0" eaLnBrk="1" latinLnBrk="0" hangingPunct="1">
        <a:lnSpc>
          <a:spcPct val="95000"/>
        </a:lnSpc>
        <a:spcBef>
          <a:spcPts val="500"/>
        </a:spcBef>
        <a:buFont typeface="Source Sans Pro Light" panose="020B0403030403020204" pitchFamily="34" charset="0"/>
        <a:buChar char="­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22313" indent="-182563" algn="l" defTabSz="914400" rtl="0" eaLnBrk="1" latinLnBrk="0" hangingPunct="1">
        <a:lnSpc>
          <a:spcPct val="9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73038" algn="l" defTabSz="914400" rtl="0" eaLnBrk="1" latinLnBrk="0" hangingPunct="1">
        <a:lnSpc>
          <a:spcPct val="95000"/>
        </a:lnSpc>
        <a:spcBef>
          <a:spcPts val="500"/>
        </a:spcBef>
        <a:buFont typeface="Source Sans Pro Light" panose="020B0403030403020204" pitchFamily="34" charset="0"/>
        <a:buChar char="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pos="7423" userDrawn="1">
          <p15:clr>
            <a:srgbClr val="F26B43"/>
          </p15:clr>
        </p15:guide>
        <p15:guide id="5" orient="horz" pos="255" userDrawn="1">
          <p15:clr>
            <a:srgbClr val="F26B43"/>
          </p15:clr>
        </p15:guide>
        <p15:guide id="7" orient="horz" pos="1434" userDrawn="1">
          <p15:clr>
            <a:srgbClr val="F26B43"/>
          </p15:clr>
        </p15:guide>
        <p15:guide id="8" orient="horz" pos="3884" userDrawn="1">
          <p15:clr>
            <a:srgbClr val="F26B43"/>
          </p15:clr>
        </p15:guide>
        <p15:guide id="9" pos="5632" userDrawn="1">
          <p15:clr>
            <a:srgbClr val="F26B43"/>
          </p15:clr>
        </p15:guide>
        <p15:guide id="10" orient="horz" pos="1366" userDrawn="1">
          <p15:clr>
            <a:srgbClr val="F26B43"/>
          </p15:clr>
        </p15:guide>
        <p15:guide id="11" orient="horz" pos="3748" userDrawn="1">
          <p15:clr>
            <a:srgbClr val="F26B43"/>
          </p15:clr>
        </p15:guide>
        <p15:guide id="12" orient="horz" pos="879" userDrawn="1">
          <p15:clr>
            <a:srgbClr val="F26B43"/>
          </p15:clr>
        </p15:guide>
        <p15:guide id="13" orient="horz" pos="83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ulturerbe.niedersachsen.de/start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ante.gbv.de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407988" y="1576552"/>
            <a:ext cx="11376024" cy="874987"/>
          </a:xfrm>
        </p:spPr>
        <p:txBody>
          <a:bodyPr/>
          <a:lstStyle/>
          <a:p>
            <a:pPr algn="ctr">
              <a:lnSpc>
                <a:spcPct val="80000"/>
              </a:lnSpc>
              <a:tabLst>
                <a:tab pos="4937125" algn="l"/>
              </a:tabLst>
            </a:pPr>
            <a:r>
              <a:rPr lang="de-AT" altLang="de-DE" sz="2400" b="1" dirty="0" smtClean="0"/>
              <a:t>Erschließung von wissenschaftlichen Objekten im bibliothekarischen Kontext am Beispiel der SUB Göttingen</a:t>
            </a:r>
            <a:endParaRPr lang="de-AT" altLang="de-DE" sz="2400" b="1" dirty="0"/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415869" y="2237960"/>
            <a:ext cx="11376025" cy="59909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de-DE" b="1" dirty="0" smtClean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de-DE" b="1" dirty="0" smtClean="0"/>
              <a:t>Claudia Feigl</a:t>
            </a:r>
            <a:endParaRPr lang="de-AT" dirty="0"/>
          </a:p>
        </p:txBody>
      </p:sp>
      <p:pic>
        <p:nvPicPr>
          <p:cNvPr id="7" name="Bildplatzhalter 6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72" b="15072"/>
          <a:stretch>
            <a:fillRect/>
          </a:stretch>
        </p:blipFill>
        <p:spPr>
          <a:xfrm>
            <a:off x="992038" y="2898029"/>
            <a:ext cx="10006642" cy="3241041"/>
          </a:xfrm>
        </p:spPr>
      </p:pic>
    </p:spTree>
    <p:extLst>
      <p:ext uri="{BB962C8B-B14F-4D97-AF65-F5344CB8AC3E}">
        <p14:creationId xmlns:p14="http://schemas.microsoft.com/office/powerpoint/2010/main" val="219946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07987" y="1332186"/>
            <a:ext cx="11455565" cy="488731"/>
          </a:xfrm>
        </p:spPr>
        <p:txBody>
          <a:bodyPr/>
          <a:lstStyle/>
          <a:p>
            <a:r>
              <a:rPr lang="de-AT" b="1" dirty="0" smtClean="0"/>
              <a:t>Rahmenbedingungen:</a:t>
            </a:r>
            <a:endParaRPr lang="de-AT" b="1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520261" y="2073165"/>
            <a:ext cx="11209283" cy="3950577"/>
          </a:xfrm>
        </p:spPr>
        <p:txBody>
          <a:bodyPr vert="horz" anchor="b"/>
          <a:lstStyle/>
          <a:p>
            <a:pPr fontAlgn="t"/>
            <a:r>
              <a:rPr lang="de-AT" altLang="de-DE" sz="2000" b="1" dirty="0" smtClean="0">
                <a:solidFill>
                  <a:srgbClr val="000000"/>
                </a:solidFill>
              </a:rPr>
              <a:t>Auftrag des Ministeriums für Wissenschaft und Kunst des Landes Niedersachsen (</a:t>
            </a:r>
            <a:r>
              <a:rPr lang="de-AT" altLang="de-DE" sz="2000" b="1" dirty="0">
                <a:solidFill>
                  <a:srgbClr val="000000"/>
                </a:solidFill>
              </a:rPr>
              <a:t>MVK) </a:t>
            </a:r>
            <a:endParaRPr lang="de-AT" altLang="de-DE" sz="2000" b="1" dirty="0" smtClean="0">
              <a:solidFill>
                <a:srgbClr val="000000"/>
              </a:solidFill>
            </a:endParaRPr>
          </a:p>
          <a:p>
            <a:pPr fontAlgn="t"/>
            <a:r>
              <a:rPr lang="de-AT" altLang="de-DE" sz="2000" b="1" dirty="0" smtClean="0">
                <a:solidFill>
                  <a:srgbClr val="000000"/>
                </a:solidFill>
              </a:rPr>
              <a:t>Schaffung eines gemeinsamen Portals aller Bibliotheken, Archive und Museen des Landes </a:t>
            </a:r>
          </a:p>
          <a:p>
            <a:pPr marL="0" indent="0" fontAlgn="t">
              <a:buNone/>
            </a:pPr>
            <a:r>
              <a:rPr lang="de-AT" altLang="de-DE" sz="2000" b="1" dirty="0">
                <a:solidFill>
                  <a:srgbClr val="000000"/>
                </a:solidFill>
              </a:rPr>
              <a:t>	</a:t>
            </a:r>
            <a:r>
              <a:rPr lang="de-AT" altLang="de-DE" sz="2000" b="1" dirty="0" smtClean="0">
                <a:solidFill>
                  <a:srgbClr val="000000"/>
                </a:solidFill>
                <a:hlinkClick r:id="rId2"/>
              </a:rPr>
              <a:t>„Landesportal Kulturerbe Niedersachsen“</a:t>
            </a:r>
            <a:endParaRPr lang="de-AT" altLang="de-DE" sz="2000" b="1" dirty="0" smtClean="0">
              <a:solidFill>
                <a:srgbClr val="000000"/>
              </a:solidFill>
            </a:endParaRPr>
          </a:p>
          <a:p>
            <a:pPr fontAlgn="t"/>
            <a:r>
              <a:rPr lang="de-AT" altLang="de-DE" sz="2000" b="1" dirty="0" smtClean="0">
                <a:solidFill>
                  <a:srgbClr val="000000"/>
                </a:solidFill>
              </a:rPr>
              <a:t>Gesamtkoordination: Niedersächsische Staats- und Landesbibliothek Göttingen (SUB)  </a:t>
            </a:r>
          </a:p>
          <a:p>
            <a:pPr fontAlgn="t"/>
            <a:r>
              <a:rPr lang="de-AT" altLang="de-DE" sz="2000" b="1" dirty="0" smtClean="0">
                <a:solidFill>
                  <a:srgbClr val="000000"/>
                </a:solidFill>
              </a:rPr>
              <a:t>Partner: Verbundzentrale des GBV (VZG)</a:t>
            </a:r>
            <a:endParaRPr lang="de-AT" altLang="de-DE" sz="2000" b="1" dirty="0" smtClean="0">
              <a:solidFill>
                <a:srgbClr val="000000"/>
              </a:solidFill>
            </a:endParaRPr>
          </a:p>
          <a:p>
            <a:pPr marL="0" indent="0" fontAlgn="t">
              <a:buNone/>
            </a:pPr>
            <a:endParaRPr lang="de-AT" altLang="de-DE" sz="2000" b="1" dirty="0">
              <a:solidFill>
                <a:srgbClr val="000000"/>
              </a:solidFill>
            </a:endParaRPr>
          </a:p>
          <a:p>
            <a:pPr marL="0" indent="0" fontAlgn="t">
              <a:buNone/>
            </a:pPr>
            <a:r>
              <a:rPr lang="de-AT" altLang="de-DE" sz="2000" dirty="0">
                <a:solidFill>
                  <a:srgbClr val="000000"/>
                </a:solidFill>
              </a:rPr>
              <a:t>	</a:t>
            </a:r>
            <a:endParaRPr lang="de-AT" sz="12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07989" y="6422400"/>
            <a:ext cx="1184328" cy="365125"/>
          </a:xfrm>
        </p:spPr>
        <p:txBody>
          <a:bodyPr/>
          <a:lstStyle/>
          <a:p>
            <a:r>
              <a:rPr lang="de-DE" smtClean="0">
                <a:solidFill>
                  <a:prstClr val="black"/>
                </a:solidFill>
              </a:rPr>
              <a:t>22. Jänner 2020</a:t>
            </a:r>
            <a:endParaRPr lang="de-AT" dirty="0">
              <a:solidFill>
                <a:prstClr val="black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517976" y="6422400"/>
            <a:ext cx="7801186" cy="365125"/>
          </a:xfrm>
        </p:spPr>
        <p:txBody>
          <a:bodyPr/>
          <a:lstStyle/>
          <a:p>
            <a:r>
              <a:rPr lang="de-DE" smtClean="0">
                <a:solidFill>
                  <a:prstClr val="black"/>
                </a:solidFill>
              </a:rPr>
              <a:t>Sitzung der AG BIBFRAME, Universitätsbibliothek Wien</a:t>
            </a:r>
            <a:endParaRPr lang="de-AT" dirty="0">
              <a:solidFill>
                <a:prstClr val="black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 smtClean="0"/>
              <a:t>Seite </a:t>
            </a:r>
            <a:fld id="{05A5AE1F-4813-4D0A-B870-8FB3219A4125}" type="slidenum">
              <a:rPr lang="de-AT" smtClean="0"/>
              <a:pPr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187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07987" y="1332186"/>
            <a:ext cx="11455565" cy="488731"/>
          </a:xfrm>
        </p:spPr>
        <p:txBody>
          <a:bodyPr/>
          <a:lstStyle/>
          <a:p>
            <a:r>
              <a:rPr lang="de-AT" b="1" dirty="0" smtClean="0"/>
              <a:t>Herangehensweise:</a:t>
            </a:r>
            <a:endParaRPr lang="de-AT" b="1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520261" y="2073165"/>
            <a:ext cx="11209283" cy="3950577"/>
          </a:xfrm>
        </p:spPr>
        <p:txBody>
          <a:bodyPr vert="horz" anchor="b"/>
          <a:lstStyle/>
          <a:p>
            <a:pPr fontAlgn="t"/>
            <a:r>
              <a:rPr lang="de-AT" altLang="de-DE" sz="2000" b="1" dirty="0" smtClean="0">
                <a:solidFill>
                  <a:srgbClr val="000000"/>
                </a:solidFill>
              </a:rPr>
              <a:t>Erschließung erfolgt in einer gemeinsamen, von der </a:t>
            </a:r>
            <a:r>
              <a:rPr lang="de-AT" altLang="de-DE" sz="2000" b="1" dirty="0" err="1" smtClean="0">
                <a:solidFill>
                  <a:srgbClr val="000000"/>
                </a:solidFill>
              </a:rPr>
              <a:t>Kustodie</a:t>
            </a:r>
            <a:r>
              <a:rPr lang="de-AT" altLang="de-DE" sz="2000" b="1" dirty="0" smtClean="0">
                <a:solidFill>
                  <a:srgbClr val="000000"/>
                </a:solidFill>
              </a:rPr>
              <a:t> der Universität Göttingen betreuten, Sammlungsdatenbank  (</a:t>
            </a:r>
            <a:r>
              <a:rPr lang="de-AT" altLang="de-DE" sz="2000" b="1" dirty="0" err="1" smtClean="0">
                <a:solidFill>
                  <a:srgbClr val="000000"/>
                </a:solidFill>
              </a:rPr>
              <a:t>easydb</a:t>
            </a:r>
            <a:r>
              <a:rPr lang="de-AT" altLang="de-DE" sz="2000" b="1" dirty="0" smtClean="0">
                <a:solidFill>
                  <a:srgbClr val="000000"/>
                </a:solidFill>
              </a:rPr>
              <a:t>)</a:t>
            </a:r>
          </a:p>
          <a:p>
            <a:pPr fontAlgn="t"/>
            <a:r>
              <a:rPr lang="de-AT" altLang="de-DE" sz="2000" b="1" dirty="0" smtClean="0">
                <a:solidFill>
                  <a:srgbClr val="000000"/>
                </a:solidFill>
              </a:rPr>
              <a:t>In zwei verschiedenen Oberflächen: </a:t>
            </a:r>
            <a:r>
              <a:rPr lang="de-AT" altLang="de-DE" sz="2000" b="1" dirty="0" err="1" smtClean="0">
                <a:solidFill>
                  <a:srgbClr val="000000"/>
                </a:solidFill>
              </a:rPr>
              <a:t>kuniweb</a:t>
            </a:r>
            <a:r>
              <a:rPr lang="de-AT" altLang="de-DE" sz="2000" b="1" dirty="0" smtClean="0">
                <a:solidFill>
                  <a:srgbClr val="000000"/>
                </a:solidFill>
              </a:rPr>
              <a:t> (</a:t>
            </a:r>
            <a:r>
              <a:rPr lang="de-AT" altLang="de-DE" sz="2000" b="1" dirty="0" err="1" smtClean="0">
                <a:solidFill>
                  <a:srgbClr val="000000"/>
                </a:solidFill>
              </a:rPr>
              <a:t>GeWi</a:t>
            </a:r>
            <a:r>
              <a:rPr lang="de-AT" altLang="de-DE" sz="2000" b="1" dirty="0" smtClean="0">
                <a:solidFill>
                  <a:srgbClr val="000000"/>
                </a:solidFill>
              </a:rPr>
              <a:t>)  &amp; </a:t>
            </a:r>
            <a:r>
              <a:rPr lang="de-AT" altLang="de-DE" sz="2000" b="1" dirty="0" err="1" smtClean="0">
                <a:solidFill>
                  <a:srgbClr val="000000"/>
                </a:solidFill>
              </a:rPr>
              <a:t>naniweb</a:t>
            </a:r>
            <a:r>
              <a:rPr lang="de-AT" altLang="de-DE" sz="2000" b="1" dirty="0" smtClean="0">
                <a:solidFill>
                  <a:srgbClr val="000000"/>
                </a:solidFill>
              </a:rPr>
              <a:t> (</a:t>
            </a:r>
            <a:r>
              <a:rPr lang="de-AT" altLang="de-DE" sz="2000" b="1" dirty="0" err="1" smtClean="0">
                <a:solidFill>
                  <a:srgbClr val="000000"/>
                </a:solidFill>
              </a:rPr>
              <a:t>NaWi</a:t>
            </a:r>
            <a:r>
              <a:rPr lang="de-AT" altLang="de-DE" sz="2000" b="1" dirty="0" smtClean="0">
                <a:solidFill>
                  <a:srgbClr val="000000"/>
                </a:solidFill>
              </a:rPr>
              <a:t>)</a:t>
            </a:r>
          </a:p>
          <a:p>
            <a:pPr fontAlgn="t"/>
            <a:r>
              <a:rPr lang="de-AT" altLang="de-DE" sz="2000" b="1" dirty="0" smtClean="0">
                <a:solidFill>
                  <a:srgbClr val="000000"/>
                </a:solidFill>
              </a:rPr>
              <a:t>Große Herausforderung: Verwendung von Normdaten</a:t>
            </a:r>
          </a:p>
          <a:p>
            <a:pPr fontAlgn="t"/>
            <a:endParaRPr lang="de-AT" altLang="de-DE" sz="2000" b="1" dirty="0" smtClean="0">
              <a:solidFill>
                <a:srgbClr val="000000"/>
              </a:solidFill>
            </a:endParaRPr>
          </a:p>
          <a:p>
            <a:pPr marL="0" indent="0" fontAlgn="t">
              <a:buNone/>
            </a:pPr>
            <a:r>
              <a:rPr lang="de-AT" altLang="de-DE" sz="2000" dirty="0">
                <a:solidFill>
                  <a:srgbClr val="000000"/>
                </a:solidFill>
              </a:rPr>
              <a:t>	</a:t>
            </a:r>
            <a:endParaRPr lang="de-AT" sz="12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07989" y="6422400"/>
            <a:ext cx="1184328" cy="365125"/>
          </a:xfrm>
        </p:spPr>
        <p:txBody>
          <a:bodyPr/>
          <a:lstStyle/>
          <a:p>
            <a:r>
              <a:rPr lang="de-DE" smtClean="0">
                <a:solidFill>
                  <a:prstClr val="black"/>
                </a:solidFill>
              </a:rPr>
              <a:t>22. Jänner 2020</a:t>
            </a:r>
            <a:endParaRPr lang="de-AT" dirty="0">
              <a:solidFill>
                <a:prstClr val="black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517976" y="6422400"/>
            <a:ext cx="7801186" cy="365125"/>
          </a:xfrm>
        </p:spPr>
        <p:txBody>
          <a:bodyPr/>
          <a:lstStyle/>
          <a:p>
            <a:r>
              <a:rPr lang="de-DE" smtClean="0">
                <a:solidFill>
                  <a:prstClr val="black"/>
                </a:solidFill>
              </a:rPr>
              <a:t>Sitzung der AG BIBFRAME, Universitätsbibliothek Wien</a:t>
            </a:r>
            <a:endParaRPr lang="de-AT" dirty="0">
              <a:solidFill>
                <a:prstClr val="black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 smtClean="0"/>
              <a:t>Seite </a:t>
            </a:r>
            <a:fld id="{05A5AE1F-4813-4D0A-B870-8FB3219A4125}" type="slidenum">
              <a:rPr lang="de-AT" smtClean="0"/>
              <a:pPr/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9477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07987" y="1332186"/>
            <a:ext cx="11455565" cy="488731"/>
          </a:xfrm>
        </p:spPr>
        <p:txBody>
          <a:bodyPr/>
          <a:lstStyle/>
          <a:p>
            <a:r>
              <a:rPr lang="de-AT" b="1" dirty="0" err="1" smtClean="0"/>
              <a:t>KuniWeb</a:t>
            </a:r>
            <a:r>
              <a:rPr lang="de-AT" b="1" dirty="0" smtClean="0"/>
              <a:t>:</a:t>
            </a:r>
            <a:endParaRPr lang="de-AT" b="1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520261" y="2073165"/>
            <a:ext cx="11209283" cy="3950577"/>
          </a:xfrm>
        </p:spPr>
        <p:txBody>
          <a:bodyPr vert="horz" anchor="b"/>
          <a:lstStyle/>
          <a:p>
            <a:pPr fontAlgn="t"/>
            <a:r>
              <a:rPr lang="de-AT" altLang="de-DE" sz="2000" b="1" dirty="0" smtClean="0">
                <a:solidFill>
                  <a:srgbClr val="000000"/>
                </a:solidFill>
              </a:rPr>
              <a:t>GND – Personen und Institutionen</a:t>
            </a:r>
          </a:p>
          <a:p>
            <a:pPr fontAlgn="t"/>
            <a:r>
              <a:rPr lang="de-AT" altLang="de-DE" sz="2000" b="1" dirty="0" err="1" smtClean="0">
                <a:solidFill>
                  <a:srgbClr val="000000"/>
                </a:solidFill>
              </a:rPr>
              <a:t>Geonames</a:t>
            </a:r>
            <a:r>
              <a:rPr lang="de-AT" altLang="de-DE" sz="2000" b="1" dirty="0" smtClean="0">
                <a:solidFill>
                  <a:srgbClr val="000000"/>
                </a:solidFill>
              </a:rPr>
              <a:t> – Orte</a:t>
            </a:r>
          </a:p>
          <a:p>
            <a:pPr fontAlgn="t"/>
            <a:r>
              <a:rPr lang="de-AT" altLang="de-DE" sz="2000" b="1" dirty="0" smtClean="0">
                <a:solidFill>
                  <a:srgbClr val="000000"/>
                </a:solidFill>
              </a:rPr>
              <a:t>ICONCLASS – Ikonographische Beschreibung der Bildinhalte</a:t>
            </a:r>
          </a:p>
          <a:p>
            <a:pPr fontAlgn="t"/>
            <a:r>
              <a:rPr lang="de-AT" altLang="de-DE" sz="2000" b="1" dirty="0" smtClean="0">
                <a:solidFill>
                  <a:srgbClr val="000000"/>
                </a:solidFill>
              </a:rPr>
              <a:t>Oberbegriffsdatei (OBG) – Objektbezeichnung/Gegenstand</a:t>
            </a:r>
          </a:p>
          <a:p>
            <a:pPr fontAlgn="t"/>
            <a:r>
              <a:rPr lang="de-AT" altLang="de-DE" sz="2000" b="1" dirty="0" smtClean="0">
                <a:solidFill>
                  <a:srgbClr val="000000"/>
                </a:solidFill>
              </a:rPr>
              <a:t>Normvokabular aus der Stiftung Hamburger Museen – Materialien, Technik, Stil und Epoche</a:t>
            </a:r>
          </a:p>
          <a:p>
            <a:pPr fontAlgn="t"/>
            <a:r>
              <a:rPr lang="de-AT" altLang="de-DE" sz="2000" b="1" dirty="0" smtClean="0">
                <a:solidFill>
                  <a:srgbClr val="000000"/>
                </a:solidFill>
              </a:rPr>
              <a:t>Hessische Systematik – Sachgruppe</a:t>
            </a:r>
          </a:p>
          <a:p>
            <a:pPr fontAlgn="t"/>
            <a:r>
              <a:rPr lang="de-AT" altLang="de-DE" sz="2000" b="1" dirty="0" smtClean="0">
                <a:solidFill>
                  <a:srgbClr val="000000"/>
                </a:solidFill>
              </a:rPr>
              <a:t>SPECTRUM – Verwaltung der Objekte (Pflege, Nutzung, Leihverkehr, …) </a:t>
            </a:r>
            <a:r>
              <a:rPr lang="de-AT" altLang="de-DE" sz="2000" b="1" i="1" dirty="0" smtClean="0">
                <a:solidFill>
                  <a:srgbClr val="000000"/>
                </a:solidFill>
              </a:rPr>
              <a:t>Wichtig für Unisammlungen!</a:t>
            </a:r>
          </a:p>
          <a:p>
            <a:pPr marL="0" indent="0" fontAlgn="t">
              <a:buNone/>
            </a:pPr>
            <a:endParaRPr lang="de-AT" altLang="de-DE" sz="2000" b="1" dirty="0" smtClean="0">
              <a:solidFill>
                <a:srgbClr val="000000"/>
              </a:solidFill>
            </a:endParaRPr>
          </a:p>
          <a:p>
            <a:pPr marL="0" indent="0" fontAlgn="t">
              <a:buNone/>
            </a:pPr>
            <a:r>
              <a:rPr lang="de-AT" altLang="de-DE" sz="2000" b="1" u="sng" dirty="0" smtClean="0">
                <a:solidFill>
                  <a:srgbClr val="000000"/>
                </a:solidFill>
              </a:rPr>
              <a:t>Qualitätssicherung</a:t>
            </a:r>
            <a:r>
              <a:rPr lang="de-AT" altLang="de-DE" sz="2000" b="1" dirty="0" smtClean="0">
                <a:solidFill>
                  <a:srgbClr val="000000"/>
                </a:solidFill>
              </a:rPr>
              <a:t> durch: </a:t>
            </a:r>
            <a:r>
              <a:rPr lang="de-AT" sz="2000" b="1" dirty="0" smtClean="0">
                <a:solidFill>
                  <a:srgbClr val="000000"/>
                </a:solidFill>
              </a:rPr>
              <a:t>Redaktionsgremium für Neuansetzungen und Zentrale Redaktion an der VZG</a:t>
            </a:r>
            <a:endParaRPr lang="de-AT" sz="1200" b="1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07989" y="6422400"/>
            <a:ext cx="1184328" cy="365125"/>
          </a:xfrm>
        </p:spPr>
        <p:txBody>
          <a:bodyPr/>
          <a:lstStyle/>
          <a:p>
            <a:r>
              <a:rPr lang="de-DE" smtClean="0">
                <a:solidFill>
                  <a:prstClr val="black"/>
                </a:solidFill>
              </a:rPr>
              <a:t>22. Jänner 2020</a:t>
            </a:r>
            <a:endParaRPr lang="de-AT" dirty="0">
              <a:solidFill>
                <a:prstClr val="black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517976" y="6422400"/>
            <a:ext cx="7801186" cy="365125"/>
          </a:xfrm>
        </p:spPr>
        <p:txBody>
          <a:bodyPr/>
          <a:lstStyle/>
          <a:p>
            <a:r>
              <a:rPr lang="de-DE" smtClean="0">
                <a:solidFill>
                  <a:prstClr val="black"/>
                </a:solidFill>
              </a:rPr>
              <a:t>Sitzung der AG BIBFRAME, Universitätsbibliothek Wien</a:t>
            </a:r>
            <a:endParaRPr lang="de-AT" dirty="0">
              <a:solidFill>
                <a:prstClr val="black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 smtClean="0"/>
              <a:t>Seite </a:t>
            </a:r>
            <a:fld id="{05A5AE1F-4813-4D0A-B870-8FB3219A4125}" type="slidenum">
              <a:rPr lang="de-AT" smtClean="0"/>
              <a:pPr/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4295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07987" y="1332186"/>
            <a:ext cx="11455565" cy="488731"/>
          </a:xfrm>
        </p:spPr>
        <p:txBody>
          <a:bodyPr/>
          <a:lstStyle/>
          <a:p>
            <a:r>
              <a:rPr lang="de-AT" b="1" dirty="0" err="1" smtClean="0"/>
              <a:t>NaniWeb</a:t>
            </a:r>
            <a:r>
              <a:rPr lang="de-AT" b="1" dirty="0" smtClean="0"/>
              <a:t>:</a:t>
            </a:r>
            <a:endParaRPr lang="de-AT" b="1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520261" y="2073165"/>
            <a:ext cx="11209283" cy="3950577"/>
          </a:xfrm>
        </p:spPr>
        <p:txBody>
          <a:bodyPr vert="horz" anchor="b"/>
          <a:lstStyle/>
          <a:p>
            <a:pPr fontAlgn="t"/>
            <a:r>
              <a:rPr lang="de-AT" altLang="de-DE" sz="2000" b="1" dirty="0" smtClean="0">
                <a:solidFill>
                  <a:srgbClr val="000000"/>
                </a:solidFill>
              </a:rPr>
              <a:t>GND – Personen und Institutionen</a:t>
            </a:r>
          </a:p>
          <a:p>
            <a:pPr fontAlgn="t"/>
            <a:r>
              <a:rPr lang="de-AT" altLang="de-DE" sz="2000" b="1" dirty="0" err="1" smtClean="0">
                <a:solidFill>
                  <a:srgbClr val="000000"/>
                </a:solidFill>
              </a:rPr>
              <a:t>Geonames</a:t>
            </a:r>
            <a:r>
              <a:rPr lang="de-AT" altLang="de-DE" sz="2000" b="1" dirty="0" smtClean="0">
                <a:solidFill>
                  <a:srgbClr val="000000"/>
                </a:solidFill>
              </a:rPr>
              <a:t> – Orte</a:t>
            </a:r>
          </a:p>
          <a:p>
            <a:pPr fontAlgn="t"/>
            <a:r>
              <a:rPr lang="de-AT" altLang="de-DE" sz="2000" b="1" dirty="0" smtClean="0">
                <a:solidFill>
                  <a:srgbClr val="000000"/>
                </a:solidFill>
              </a:rPr>
              <a:t>Oberbegriffsdatei (OBG) – Objektbezeichnung/Gegenstand</a:t>
            </a:r>
          </a:p>
          <a:p>
            <a:pPr fontAlgn="t"/>
            <a:r>
              <a:rPr lang="de-AT" altLang="de-DE" sz="2000" b="1" dirty="0" smtClean="0">
                <a:solidFill>
                  <a:srgbClr val="000000"/>
                </a:solidFill>
              </a:rPr>
              <a:t>Normvokabular aus der Stiftung Hamburger Museen – Materialien, Technik, Stil und Epoche</a:t>
            </a:r>
          </a:p>
          <a:p>
            <a:pPr fontAlgn="t"/>
            <a:r>
              <a:rPr lang="de-AT" altLang="de-DE" sz="2000" b="1" dirty="0" smtClean="0">
                <a:solidFill>
                  <a:srgbClr val="000000"/>
                </a:solidFill>
              </a:rPr>
              <a:t>Hessische Systematik – Sachgruppe</a:t>
            </a:r>
          </a:p>
          <a:p>
            <a:pPr fontAlgn="t"/>
            <a:r>
              <a:rPr lang="de-AT" altLang="de-DE" sz="2000" b="1" dirty="0" smtClean="0">
                <a:solidFill>
                  <a:srgbClr val="000000"/>
                </a:solidFill>
              </a:rPr>
              <a:t>GVK – Anreicherung des Datensatzes durch Literaturangaben</a:t>
            </a:r>
          </a:p>
          <a:p>
            <a:pPr fontAlgn="t"/>
            <a:r>
              <a:rPr lang="de-AT" altLang="de-DE" sz="2000" b="1" dirty="0" smtClean="0">
                <a:solidFill>
                  <a:srgbClr val="000000"/>
                </a:solidFill>
              </a:rPr>
              <a:t>Zusätzlich: Naturwissenschaftliche Taxonomien und </a:t>
            </a:r>
            <a:r>
              <a:rPr lang="de-AT" altLang="de-DE" sz="2000" b="1" dirty="0" err="1" smtClean="0">
                <a:solidFill>
                  <a:srgbClr val="000000"/>
                </a:solidFill>
              </a:rPr>
              <a:t>Ontologien</a:t>
            </a:r>
            <a:r>
              <a:rPr lang="de-AT" altLang="de-DE" sz="2000" b="1" dirty="0">
                <a:solidFill>
                  <a:srgbClr val="000000"/>
                </a:solidFill>
              </a:rPr>
              <a:t> </a:t>
            </a:r>
            <a:r>
              <a:rPr lang="de-AT" altLang="de-DE" sz="2000" b="1" dirty="0" smtClean="0">
                <a:solidFill>
                  <a:srgbClr val="000000"/>
                </a:solidFill>
              </a:rPr>
              <a:t>über </a:t>
            </a:r>
            <a:r>
              <a:rPr lang="de-AT" altLang="de-DE" sz="2000" b="1" dirty="0" err="1" smtClean="0">
                <a:solidFill>
                  <a:srgbClr val="000000"/>
                </a:solidFill>
              </a:rPr>
              <a:t>GFBio</a:t>
            </a:r>
            <a:r>
              <a:rPr lang="de-AT" altLang="de-DE" sz="2000" b="1" dirty="0" smtClean="0">
                <a:solidFill>
                  <a:srgbClr val="000000"/>
                </a:solidFill>
              </a:rPr>
              <a:t> </a:t>
            </a:r>
          </a:p>
          <a:p>
            <a:pPr marL="182562" lvl="1" indent="0" fontAlgn="t">
              <a:buNone/>
            </a:pPr>
            <a:r>
              <a:rPr lang="de-AT" altLang="de-DE" sz="2000" b="1" dirty="0">
                <a:solidFill>
                  <a:srgbClr val="000000"/>
                </a:solidFill>
              </a:rPr>
              <a:t>	</a:t>
            </a:r>
            <a:r>
              <a:rPr lang="de-AT" altLang="de-DE" sz="2000" b="1" dirty="0" smtClean="0">
                <a:solidFill>
                  <a:srgbClr val="000000"/>
                </a:solidFill>
              </a:rPr>
              <a:t>				(= German </a:t>
            </a:r>
            <a:r>
              <a:rPr lang="de-AT" altLang="de-DE" sz="2000" b="1" dirty="0" err="1" smtClean="0">
                <a:solidFill>
                  <a:srgbClr val="000000"/>
                </a:solidFill>
              </a:rPr>
              <a:t>Federation</a:t>
            </a:r>
            <a:r>
              <a:rPr lang="de-AT" altLang="de-DE" sz="2000" b="1" dirty="0" smtClean="0">
                <a:solidFill>
                  <a:srgbClr val="000000"/>
                </a:solidFill>
              </a:rPr>
              <a:t> </a:t>
            </a:r>
            <a:r>
              <a:rPr lang="de-AT" altLang="de-DE" sz="2000" b="1" dirty="0" err="1" smtClean="0">
                <a:solidFill>
                  <a:srgbClr val="000000"/>
                </a:solidFill>
              </a:rPr>
              <a:t>for</a:t>
            </a:r>
            <a:r>
              <a:rPr lang="de-AT" altLang="de-DE" sz="2000" b="1" dirty="0" smtClean="0">
                <a:solidFill>
                  <a:srgbClr val="000000"/>
                </a:solidFill>
              </a:rPr>
              <a:t> Biological Data)</a:t>
            </a:r>
          </a:p>
          <a:p>
            <a:pPr marL="0" indent="0" fontAlgn="t">
              <a:buNone/>
            </a:pPr>
            <a:endParaRPr lang="de-AT" altLang="de-DE" sz="2000" b="1" dirty="0" smtClean="0">
              <a:solidFill>
                <a:srgbClr val="000000"/>
              </a:solidFill>
            </a:endParaRPr>
          </a:p>
          <a:p>
            <a:pPr marL="0" indent="0" fontAlgn="t">
              <a:buNone/>
            </a:pPr>
            <a:r>
              <a:rPr lang="de-AT" altLang="de-DE" sz="2000" b="1" u="sng" dirty="0" smtClean="0">
                <a:solidFill>
                  <a:srgbClr val="000000"/>
                </a:solidFill>
              </a:rPr>
              <a:t>Qualitätssicherung</a:t>
            </a:r>
            <a:r>
              <a:rPr lang="de-AT" altLang="de-DE" sz="2000" b="1" dirty="0" smtClean="0">
                <a:solidFill>
                  <a:srgbClr val="000000"/>
                </a:solidFill>
              </a:rPr>
              <a:t> durch: </a:t>
            </a:r>
            <a:r>
              <a:rPr lang="de-AT" sz="2000" b="1" dirty="0" smtClean="0">
                <a:solidFill>
                  <a:srgbClr val="000000"/>
                </a:solidFill>
              </a:rPr>
              <a:t>Redaktionsgremium für Neuansetzungen und Zentrale Redaktion an der VZG</a:t>
            </a:r>
            <a:endParaRPr lang="de-AT" sz="1200" b="1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07989" y="6422400"/>
            <a:ext cx="1184328" cy="365125"/>
          </a:xfrm>
        </p:spPr>
        <p:txBody>
          <a:bodyPr/>
          <a:lstStyle/>
          <a:p>
            <a:r>
              <a:rPr lang="de-DE" smtClean="0">
                <a:solidFill>
                  <a:prstClr val="black"/>
                </a:solidFill>
              </a:rPr>
              <a:t>22. Jänner 2020</a:t>
            </a:r>
            <a:endParaRPr lang="de-AT" dirty="0">
              <a:solidFill>
                <a:prstClr val="black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517976" y="6422400"/>
            <a:ext cx="7801186" cy="365125"/>
          </a:xfrm>
        </p:spPr>
        <p:txBody>
          <a:bodyPr/>
          <a:lstStyle/>
          <a:p>
            <a:r>
              <a:rPr lang="de-DE" smtClean="0">
                <a:solidFill>
                  <a:prstClr val="black"/>
                </a:solidFill>
              </a:rPr>
              <a:t>Sitzung der AG BIBFRAME, Universitätsbibliothek Wien</a:t>
            </a:r>
            <a:endParaRPr lang="de-AT" dirty="0">
              <a:solidFill>
                <a:prstClr val="black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 smtClean="0"/>
              <a:t>Seite </a:t>
            </a:r>
            <a:fld id="{05A5AE1F-4813-4D0A-B870-8FB3219A4125}" type="slidenum">
              <a:rPr lang="de-AT" smtClean="0"/>
              <a:pPr/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2400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07987" y="1332186"/>
            <a:ext cx="11455565" cy="488731"/>
          </a:xfrm>
        </p:spPr>
        <p:txBody>
          <a:bodyPr/>
          <a:lstStyle/>
          <a:p>
            <a:r>
              <a:rPr lang="de-AT" b="1" dirty="0" smtClean="0"/>
              <a:t>Datenmanagement:</a:t>
            </a:r>
            <a:endParaRPr lang="de-AT" b="1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520261" y="2073165"/>
            <a:ext cx="11209283" cy="3950577"/>
          </a:xfrm>
        </p:spPr>
        <p:txBody>
          <a:bodyPr vert="horz" anchor="b"/>
          <a:lstStyle/>
          <a:p>
            <a:pPr fontAlgn="t"/>
            <a:r>
              <a:rPr lang="de-AT" altLang="de-DE" sz="2000" b="1" dirty="0" smtClean="0">
                <a:solidFill>
                  <a:srgbClr val="000000"/>
                </a:solidFill>
              </a:rPr>
              <a:t>DANTE  - zentraler </a:t>
            </a:r>
            <a:r>
              <a:rPr lang="de-AT" altLang="de-DE" sz="2000" b="1" dirty="0" err="1" smtClean="0">
                <a:solidFill>
                  <a:srgbClr val="000000"/>
                </a:solidFill>
              </a:rPr>
              <a:t>Vokabularserver</a:t>
            </a:r>
            <a:r>
              <a:rPr lang="de-AT" altLang="de-DE" sz="2000" b="1" dirty="0" smtClean="0">
                <a:solidFill>
                  <a:srgbClr val="000000"/>
                </a:solidFill>
              </a:rPr>
              <a:t> der VZG, auf Basis von easydb5</a:t>
            </a:r>
          </a:p>
          <a:p>
            <a:pPr marL="0" indent="0" fontAlgn="t">
              <a:buNone/>
            </a:pPr>
            <a:r>
              <a:rPr lang="de-DE" sz="2000" dirty="0" smtClean="0"/>
              <a:t>		</a:t>
            </a:r>
            <a:r>
              <a:rPr lang="de-DE" sz="2000" dirty="0" smtClean="0">
                <a:hlinkClick r:id="rId2"/>
              </a:rPr>
              <a:t>https</a:t>
            </a:r>
            <a:r>
              <a:rPr lang="de-DE" sz="2000" dirty="0">
                <a:hlinkClick r:id="rId2"/>
              </a:rPr>
              <a:t>://</a:t>
            </a:r>
            <a:r>
              <a:rPr lang="de-DE" sz="2000" dirty="0" smtClean="0">
                <a:hlinkClick r:id="rId2"/>
              </a:rPr>
              <a:t>dante.gbv.de/</a:t>
            </a:r>
            <a:endParaRPr lang="de-DE" sz="2000" dirty="0" smtClean="0"/>
          </a:p>
          <a:p>
            <a:pPr fontAlgn="t"/>
            <a:r>
              <a:rPr lang="de-AT" altLang="de-DE" sz="2000" b="1" dirty="0" smtClean="0">
                <a:solidFill>
                  <a:srgbClr val="000000"/>
                </a:solidFill>
              </a:rPr>
              <a:t>Orientiert an Getty-Vokabularen, der GND-Ontologie, SKOS-Prinzipien</a:t>
            </a:r>
          </a:p>
          <a:p>
            <a:pPr fontAlgn="t"/>
            <a:r>
              <a:rPr lang="de-AT" altLang="de-DE" sz="2000" b="1" dirty="0" smtClean="0">
                <a:solidFill>
                  <a:srgbClr val="000000"/>
                </a:solidFill>
              </a:rPr>
              <a:t>Festes Set von Masken, einfaches Vokabular (Personen und Orte)</a:t>
            </a:r>
          </a:p>
          <a:p>
            <a:pPr fontAlgn="t"/>
            <a:r>
              <a:rPr lang="de-AT" altLang="de-DE" sz="2000" b="1" dirty="0" smtClean="0">
                <a:solidFill>
                  <a:srgbClr val="000000"/>
                </a:solidFill>
              </a:rPr>
              <a:t>Qualitätssicherung durch Aktions- und Zugriffskontrollen</a:t>
            </a:r>
          </a:p>
          <a:p>
            <a:pPr marL="0" indent="0" fontAlgn="t">
              <a:buNone/>
            </a:pPr>
            <a:endParaRPr lang="de-AT" altLang="de-DE" sz="2000" b="1" dirty="0">
              <a:solidFill>
                <a:srgbClr val="000000"/>
              </a:solidFill>
            </a:endParaRPr>
          </a:p>
          <a:p>
            <a:pPr marL="0" indent="0" fontAlgn="t">
              <a:buNone/>
            </a:pPr>
            <a:r>
              <a:rPr lang="de-AT" altLang="de-DE" sz="2000" b="1" dirty="0" smtClean="0">
                <a:solidFill>
                  <a:srgbClr val="000000"/>
                </a:solidFill>
              </a:rPr>
              <a:t>ZIEL: </a:t>
            </a:r>
          </a:p>
          <a:p>
            <a:pPr fontAlgn="t"/>
            <a:r>
              <a:rPr lang="de-AT" altLang="de-DE" sz="2000" b="1" dirty="0" smtClean="0">
                <a:solidFill>
                  <a:srgbClr val="000000"/>
                </a:solidFill>
              </a:rPr>
              <a:t>Unkomplizierte Weiternutzung durch Dritte</a:t>
            </a:r>
          </a:p>
          <a:p>
            <a:pPr fontAlgn="t"/>
            <a:r>
              <a:rPr lang="de-AT" altLang="de-DE" sz="2000" b="1" dirty="0" smtClean="0">
                <a:solidFill>
                  <a:srgbClr val="000000"/>
                </a:solidFill>
              </a:rPr>
              <a:t>Nachnutzbar über API-Schnittstelle bzw. öffentliche Benutzeroberfläche</a:t>
            </a:r>
          </a:p>
          <a:p>
            <a:pPr fontAlgn="t"/>
            <a:r>
              <a:rPr lang="de-AT" altLang="de-DE" sz="2000" b="1" dirty="0" smtClean="0">
                <a:solidFill>
                  <a:srgbClr val="000000"/>
                </a:solidFill>
              </a:rPr>
              <a:t>Austausch der Normdaten über JSKOS-Schnittstelle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07989" y="6422400"/>
            <a:ext cx="1184328" cy="365125"/>
          </a:xfrm>
        </p:spPr>
        <p:txBody>
          <a:bodyPr/>
          <a:lstStyle/>
          <a:p>
            <a:r>
              <a:rPr lang="de-DE" smtClean="0">
                <a:solidFill>
                  <a:prstClr val="black"/>
                </a:solidFill>
              </a:rPr>
              <a:t>22. Jänner 2020</a:t>
            </a:r>
            <a:endParaRPr lang="de-AT" dirty="0">
              <a:solidFill>
                <a:prstClr val="black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517976" y="6422400"/>
            <a:ext cx="7801186" cy="365125"/>
          </a:xfrm>
        </p:spPr>
        <p:txBody>
          <a:bodyPr/>
          <a:lstStyle/>
          <a:p>
            <a:r>
              <a:rPr lang="de-DE" smtClean="0">
                <a:solidFill>
                  <a:prstClr val="black"/>
                </a:solidFill>
              </a:rPr>
              <a:t>Sitzung der AG BIBFRAME, Universitätsbibliothek Wien</a:t>
            </a:r>
            <a:endParaRPr lang="de-AT" dirty="0">
              <a:solidFill>
                <a:prstClr val="black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 smtClean="0"/>
              <a:t>Seite </a:t>
            </a:r>
            <a:fld id="{05A5AE1F-4813-4D0A-B870-8FB3219A4125}" type="slidenum">
              <a:rPr lang="de-AT" smtClean="0"/>
              <a:pPr/>
              <a:t>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0796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LANGUAGE" val="German Austria"/>
</p:tagLst>
</file>

<file path=ppt/theme/theme1.xml><?xml version="1.0" encoding="utf-8"?>
<a:theme xmlns:a="http://schemas.openxmlformats.org/drawingml/2006/main" name="CD-PPT-Vorlage-klassische-Praesentationen-SourceSansPro-DE-V1-3">
  <a:themeElements>
    <a:clrScheme name="Uni Wien">
      <a:dk1>
        <a:sysClr val="windowText" lastClr="000000"/>
      </a:dk1>
      <a:lt1>
        <a:sysClr val="window" lastClr="FFFFFF"/>
      </a:lt1>
      <a:dk2>
        <a:srgbClr val="666666"/>
      </a:dk2>
      <a:lt2>
        <a:srgbClr val="E0E0E0"/>
      </a:lt2>
      <a:accent1>
        <a:srgbClr val="0063A6"/>
      </a:accent1>
      <a:accent2>
        <a:srgbClr val="A71C49"/>
      </a:accent2>
      <a:accent3>
        <a:srgbClr val="DD4814"/>
      </a:accent3>
      <a:accent4>
        <a:srgbClr val="F6A800"/>
      </a:accent4>
      <a:accent5>
        <a:srgbClr val="94C154"/>
      </a:accent5>
      <a:accent6>
        <a:srgbClr val="11897A"/>
      </a:accent6>
      <a:hlink>
        <a:srgbClr val="0063A6"/>
      </a:hlink>
      <a:folHlink>
        <a:srgbClr val="0063A6"/>
      </a:folHlink>
    </a:clrScheme>
    <a:fontScheme name="Uni Wien Image">
      <a:majorFont>
        <a:latin typeface="Source Sans Pro Semibold"/>
        <a:ea typeface=""/>
        <a:cs typeface=""/>
      </a:majorFont>
      <a:minorFont>
        <a:latin typeface="Source Sans Pro Light"/>
        <a:ea typeface=""/>
        <a:cs typeface=""/>
      </a:minorFont>
    </a:fontScheme>
    <a:fmtScheme name="Subtile Körpe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90000"/>
          </a:schemeClr>
        </a:solidFill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Vorlage für klassische Präsentationen DE V1.3.potx" id="{0172069D-7264-4828-A534-AF6C9093A9EA}" vid="{D8AA4592-735F-414B-AF9D-AA8F4F1BC55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 Wien Promotion">
      <a:majorFont>
        <a:latin typeface="Source Sans Pro Ligh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ät Wien Klassisch">
      <a:majorFont>
        <a:latin typeface="Source Sans Pro Semibold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CD-PPT-Vorlage-klassische-Praesentationen-SourceSansPro-DE-V1-3</Template>
  <TotalTime>0</TotalTime>
  <Words>376</Words>
  <Application>Microsoft Office PowerPoint</Application>
  <PresentationFormat>Breitbild</PresentationFormat>
  <Paragraphs>64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Source Sans Pro</vt:lpstr>
      <vt:lpstr>Source Sans Pro Light</vt:lpstr>
      <vt:lpstr>Source Sans Pro Semibold</vt:lpstr>
      <vt:lpstr>CD-PPT-Vorlage-klassische-Praesentationen-SourceSansPro-DE-V1-3</vt:lpstr>
      <vt:lpstr>Erschließung von wissenschaftlichen Objekten im bibliothekarischen Kontext am Beispiel der SUB Göttingen</vt:lpstr>
      <vt:lpstr>Rahmenbedingungen:</vt:lpstr>
      <vt:lpstr>Herangehensweise:</vt:lpstr>
      <vt:lpstr>KuniWeb:</vt:lpstr>
      <vt:lpstr>NaniWeb:</vt:lpstr>
      <vt:lpstr>Datenmanagement: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Jaksche, Florian</dc:creator>
  <cp:lastModifiedBy>Feigl, Claudia</cp:lastModifiedBy>
  <cp:revision>443</cp:revision>
  <cp:lastPrinted>2020-01-14T14:03:30Z</cp:lastPrinted>
  <dcterms:created xsi:type="dcterms:W3CDTF">2017-01-27T08:13:05Z</dcterms:created>
  <dcterms:modified xsi:type="dcterms:W3CDTF">2020-01-22T09:06:01Z</dcterms:modified>
</cp:coreProperties>
</file>