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1.xml" ContentType="application/vnd.openxmlformats-officedocument.presentationml.slide+xml"/>
  <Override PartName="/ppt/slides/slide70.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9.xml" ContentType="application/vnd.openxmlformats-officedocument.presentationml.slide+xml"/>
  <Override PartName="/ppt/slides/slide57.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s/slide6.xml" ContentType="application/vnd.openxmlformats-officedocument.presentationml.slide+xml"/>
  <Override PartName="/docProps/custom.xml" ContentType="application/vnd.openxmlformats-officedocument.custom-properties+xml"/>
  <Override PartName="/ppt/slides/slide44.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53.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slides/slide54.xml" ContentType="application/vnd.openxmlformats-officedocument.presentationml.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Lst>
  <p:sldSz cx="9144000" cy="5143500" type="screen16x9"/>
  <p:notesSz cx="9144000" cy="51435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presProps" Target="presProps.xml" /><Relationship Id="rId75" Type="http://schemas.openxmlformats.org/officeDocument/2006/relationships/tableStyles" Target="tableStyles.xml" /><Relationship Id="rId7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685800" y="1597819"/>
            <a:ext cx="7772400" cy="1102519"/>
          </a:xfrm>
        </p:spPr>
        <p:txBody>
          <a:bodyPr/>
          <a:lstStyle/>
          <a:p>
            <a:pPr>
              <a:defRPr/>
            </a:pPr>
            <a:r>
              <a:rPr lang="en-US"/>
              <a:t>Click to edit Master title style</a:t>
            </a:r>
            <a:endParaRPr/>
          </a:p>
        </p:txBody>
      </p:sp>
      <p:sp>
        <p:nvSpPr>
          <p:cNvPr id="5" name="Subtitle 2" hidden="0"/>
          <p:cNvSpPr>
            <a:spLocks noGrp="1"/>
          </p:cNvSpPr>
          <p:nvPr isPhoto="0" userDrawn="0">
            <p:ph type="subTitle" idx="1" hasCustomPrompt="0"/>
          </p:nvPr>
        </p:nvSpPr>
        <p:spPr bwMode="auto">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a:defRPr/>
            </a:pPr>
            <a:r>
              <a:rPr lang="en-US"/>
              <a:t>Click to edit Master subtitle style</a:t>
            </a:r>
            <a:endParaRPr/>
          </a:p>
        </p:txBody>
      </p:sp>
      <p:sp>
        <p:nvSpPr>
          <p:cNvPr id="6" name="Date Placeholder 3"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6629400" y="205979"/>
            <a:ext cx="2057400" cy="4388644"/>
          </a:xfrm>
        </p:spPr>
        <p:txBody>
          <a:bodyPr vert="eaVert"/>
          <a:lstStyle/>
          <a:p>
            <a:pPr>
              <a:defRPr/>
            </a:pPr>
            <a:r>
              <a:rPr lang="en-US"/>
              <a:t>Click to edit Master title style</a:t>
            </a:r>
            <a:endParaRPr/>
          </a:p>
        </p:txBody>
      </p:sp>
      <p:sp>
        <p:nvSpPr>
          <p:cNvPr id="5" name="Vertical Text Placeholder 2" hidden="0"/>
          <p:cNvSpPr>
            <a:spLocks noGrp="1"/>
          </p:cNvSpPr>
          <p:nvPr isPhoto="0" userDrawn="0">
            <p:ph type="body" orient="vert" idx="1" hasCustomPrompt="0"/>
          </p:nvPr>
        </p:nvSpPr>
        <p:spPr bwMode="auto">
          <a:xfrm>
            <a:off x="457200" y="205979"/>
            <a:ext cx="6019800" cy="4388644"/>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722313" y="3305176"/>
            <a:ext cx="7772400" cy="1021556"/>
          </a:xfrm>
        </p:spPr>
        <p:txBody>
          <a:bodyPr anchor="t"/>
          <a:lstStyle>
            <a:lvl1pPr algn="l">
              <a:defRPr sz="3000" b="1" cap="all"/>
            </a:lvl1p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Content Placeholder 2" hidden="0"/>
          <p:cNvSpPr>
            <a:spLocks noGrp="1"/>
          </p:cNvSpPr>
          <p:nvPr isPhoto="0" userDrawn="0">
            <p:ph sz="half" idx="1" hasCustomPrompt="0"/>
          </p:nvPr>
        </p:nvSpPr>
        <p:spPr bwMode="auto">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hidden="0"/>
          <p:cNvSpPr>
            <a:spLocks noGrp="1"/>
          </p:cNvSpPr>
          <p:nvPr isPhoto="0" userDrawn="0">
            <p:ph sz="half" idx="2" hasCustomPrompt="0"/>
          </p:nvPr>
        </p:nvSpPr>
        <p:spPr bwMode="auto">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4"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lvl1pPr>
              <a:defRPr/>
            </a:lvl1p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Text Placeholder 4" hidden="0"/>
          <p:cNvSpPr>
            <a:spLocks noGrp="1"/>
          </p:cNvSpPr>
          <p:nvPr isPhoto="0" userDrawn="0">
            <p:ph type="body" sz="quarter" idx="3" hasCustomPrompt="0"/>
          </p:nvPr>
        </p:nvSpPr>
        <p:spPr bwMode="auto">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 name="Date Placeholder 6"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Date Placeholder 2"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nchor="b"/>
          <a:lstStyle>
            <a:lvl1pPr algn="l">
              <a:defRPr sz="1500" b="1"/>
            </a:lvl1pPr>
          </a:lstStyle>
          <a:p>
            <a:pPr>
              <a:defRPr/>
            </a:pPr>
            <a:r>
              <a:rPr lang="en-US"/>
              <a:t>Click to edit Master title style</a:t>
            </a:r>
            <a:endParaRPr/>
          </a:p>
        </p:txBody>
      </p:sp>
      <p:sp>
        <p:nvSpPr>
          <p:cNvPr id="5" name="Content Placeholder 2" hidden="0"/>
          <p:cNvSpPr>
            <a:spLocks noGrp="1"/>
          </p:cNvSpPr>
          <p:nvPr isPhoto="0" userDrawn="0">
            <p:ph idx="1" hasCustomPrompt="0"/>
          </p:nvPr>
        </p:nvSpPr>
        <p:spPr bwMode="auto">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Text Placeholder 3" hidden="0"/>
          <p:cNvSpPr>
            <a:spLocks noGrp="1"/>
          </p:cNvSpPr>
          <p:nvPr isPhoto="0" userDrawn="0">
            <p:ph type="body" sz="half" idx="2" hasCustomPrompt="0"/>
          </p:nvPr>
        </p:nvSpPr>
        <p:spPr bwMode="auto">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1792288" y="3600450"/>
            <a:ext cx="5486400" cy="425054"/>
          </a:xfrm>
        </p:spPr>
        <p:txBody>
          <a:bodyPr anchor="b"/>
          <a:lstStyle>
            <a:lvl1pPr algn="l">
              <a:defRPr sz="1500" b="1"/>
            </a:lvl1pPr>
          </a:lstStyle>
          <a:p>
            <a:pPr>
              <a:defRPr/>
            </a:pPr>
            <a:r>
              <a:rPr lang="en-US"/>
              <a:t>Click to edit Master title style</a:t>
            </a:r>
            <a:endParaRPr/>
          </a:p>
        </p:txBody>
      </p:sp>
      <p:sp>
        <p:nvSpPr>
          <p:cNvPr id="5" name="Picture Placeholder 2" hidden="0"/>
          <p:cNvSpPr>
            <a:spLocks noGrp="1"/>
          </p:cNvSpPr>
          <p:nvPr isPhoto="0" userDrawn="0">
            <p:ph type="pic" idx="1" hasCustomPrompt="0"/>
          </p:nvPr>
        </p:nvSpPr>
        <p:spPr bwMode="auto">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endParaRPr lang="en-US"/>
          </a:p>
        </p:txBody>
      </p:sp>
      <p:sp>
        <p:nvSpPr>
          <p:cNvPr id="6" name="Text Placeholder 3" hidden="0"/>
          <p:cNvSpPr>
            <a:spLocks noGrp="1"/>
          </p:cNvSpPr>
          <p:nvPr isPhoto="0" userDrawn="0">
            <p:ph type="body" sz="half" idx="2" hasCustomPrompt="0"/>
          </p:nvPr>
        </p:nvSpPr>
        <p:spPr bwMode="auto">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241EB5C9-1307-BA42-ABA2-0BC069CD8E7F}"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C5EF2332-01BF-834F-8236-50238282D533}"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hidden="0"/>
          <p:cNvSpPr>
            <a:spLocks noGrp="1"/>
          </p:cNvSpPr>
          <p:nvPr isPhoto="0" userDrawn="0">
            <p:ph type="dt" sz="half" idx="2" hasCustomPrompt="0"/>
          </p:nvPr>
        </p:nvSpPr>
        <p:spPr bwMode="auto">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41EB5C9-1307-BA42-ABA2-0BC069CD8E7F}"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5EF2332-01BF-834F-8236-50238282D533}"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a:spcBef>
          <a:spcPts val="0"/>
        </a:spcBef>
        <a:buNone/>
        <a:defRPr sz="3300">
          <a:solidFill>
            <a:schemeClr val="tx1"/>
          </a:solidFill>
          <a:latin typeface="+mj-lt"/>
          <a:ea typeface="+mj-ea"/>
          <a:cs typeface="+mj-cs"/>
        </a:defRPr>
      </a:lvl1pPr>
    </p:titleStyle>
    <p:bodyStyle>
      <a:lvl1pPr marL="342900" indent="-342900" algn="l" defTabSz="342900">
        <a:spcBef>
          <a:spcPts val="0"/>
        </a:spcBef>
        <a:buFont typeface="Arial"/>
        <a:buChar char="•"/>
        <a:defRPr sz="2400">
          <a:solidFill>
            <a:schemeClr val="tx1"/>
          </a:solidFill>
          <a:latin typeface="+mn-lt"/>
          <a:ea typeface="+mn-ea"/>
          <a:cs typeface="+mn-cs"/>
        </a:defRPr>
      </a:lvl1pPr>
      <a:lvl2pPr marL="685800" indent="-342900" algn="l" defTabSz="342900">
        <a:spcBef>
          <a:spcPts val="0"/>
        </a:spcBef>
        <a:buFont typeface="Arial"/>
        <a:buChar char="–"/>
        <a:defRPr sz="2100">
          <a:solidFill>
            <a:schemeClr val="tx1"/>
          </a:solidFill>
          <a:latin typeface="+mn-lt"/>
          <a:ea typeface="+mn-ea"/>
          <a:cs typeface="+mn-cs"/>
        </a:defRPr>
      </a:lvl2pPr>
      <a:lvl3pPr marL="1028700" indent="-342900" algn="l" defTabSz="342900">
        <a:spcBef>
          <a:spcPts val="0"/>
        </a:spcBef>
        <a:buFont typeface="Arial"/>
        <a:buChar char="•"/>
        <a:defRPr sz="1800">
          <a:solidFill>
            <a:schemeClr val="tx1"/>
          </a:solidFill>
          <a:latin typeface="+mn-lt"/>
          <a:ea typeface="+mn-ea"/>
          <a:cs typeface="+mn-cs"/>
        </a:defRPr>
      </a:lvl3pPr>
      <a:lvl4pPr marL="1371600" indent="-342900" algn="l" defTabSz="342900">
        <a:spcBef>
          <a:spcPts val="0"/>
        </a:spcBef>
        <a:buFont typeface="Arial"/>
        <a:buChar char="–"/>
        <a:defRPr sz="1500">
          <a:solidFill>
            <a:schemeClr val="tx1"/>
          </a:solidFill>
          <a:latin typeface="+mn-lt"/>
          <a:ea typeface="+mn-ea"/>
          <a:cs typeface="+mn-cs"/>
        </a:defRPr>
      </a:lvl4pPr>
      <a:lvl5pPr marL="1714500" indent="-342900" algn="l" defTabSz="342900">
        <a:spcBef>
          <a:spcPts val="0"/>
        </a:spcBef>
        <a:buFont typeface="Arial"/>
        <a:buChar char="»"/>
        <a:defRPr sz="1500">
          <a:solidFill>
            <a:schemeClr val="tx1"/>
          </a:solidFill>
          <a:latin typeface="+mn-lt"/>
          <a:ea typeface="+mn-ea"/>
          <a:cs typeface="+mn-cs"/>
        </a:defRPr>
      </a:lvl5pPr>
      <a:lvl6pPr marL="2057400" indent="-342900" algn="l" defTabSz="342900">
        <a:spcBef>
          <a:spcPts val="0"/>
        </a:spcBef>
        <a:buFont typeface="Arial"/>
        <a:buChar char="•"/>
        <a:defRPr sz="1500">
          <a:solidFill>
            <a:schemeClr val="tx1"/>
          </a:solidFill>
          <a:latin typeface="+mn-lt"/>
          <a:ea typeface="+mn-ea"/>
          <a:cs typeface="+mn-cs"/>
        </a:defRPr>
      </a:lvl6pPr>
      <a:lvl7pPr marL="2400300" indent="-342900" algn="l" defTabSz="342900">
        <a:spcBef>
          <a:spcPts val="0"/>
        </a:spcBef>
        <a:buFont typeface="Arial"/>
        <a:buChar char="•"/>
        <a:defRPr sz="1500">
          <a:solidFill>
            <a:schemeClr val="tx1"/>
          </a:solidFill>
          <a:latin typeface="+mn-lt"/>
          <a:ea typeface="+mn-ea"/>
          <a:cs typeface="+mn-cs"/>
        </a:defRPr>
      </a:lvl7pPr>
      <a:lvl8pPr marL="2743200" indent="-342900" algn="l" defTabSz="342900">
        <a:spcBef>
          <a:spcPts val="0"/>
        </a:spcBef>
        <a:buFont typeface="Arial"/>
        <a:buChar char="•"/>
        <a:defRPr sz="1500">
          <a:solidFill>
            <a:schemeClr val="tx1"/>
          </a:solidFill>
          <a:latin typeface="+mn-lt"/>
          <a:ea typeface="+mn-ea"/>
          <a:cs typeface="+mn-cs"/>
        </a:defRPr>
      </a:lvl8pPr>
      <a:lvl9pPr marL="3086100" indent="-342900" algn="l" defTabSz="342900">
        <a:spcBef>
          <a:spcPts val="0"/>
        </a:spcBef>
        <a:buFont typeface="Arial"/>
        <a:buChar char="•"/>
        <a:defRPr sz="1500">
          <a:solidFill>
            <a:schemeClr val="tx1"/>
          </a:solidFill>
          <a:latin typeface="+mn-lt"/>
          <a:ea typeface="+mn-ea"/>
          <a:cs typeface="+mn-cs"/>
        </a:defRPr>
      </a:lvl9pPr>
    </p:bodyStyle>
    <p:otherStyle>
      <a:defPPr>
        <a:defRPr lang="en-US"/>
      </a:defPPr>
      <a:lvl1pPr marL="0" algn="l" defTabSz="342900">
        <a:defRPr sz="1350">
          <a:solidFill>
            <a:schemeClr val="tx1"/>
          </a:solidFill>
          <a:latin typeface="+mn-lt"/>
          <a:ea typeface="+mn-ea"/>
          <a:cs typeface="+mn-cs"/>
        </a:defRPr>
      </a:lvl1pPr>
      <a:lvl2pPr marL="342900" algn="l" defTabSz="342900">
        <a:defRPr sz="1350">
          <a:solidFill>
            <a:schemeClr val="tx1"/>
          </a:solidFill>
          <a:latin typeface="+mn-lt"/>
          <a:ea typeface="+mn-ea"/>
          <a:cs typeface="+mn-cs"/>
        </a:defRPr>
      </a:lvl2pPr>
      <a:lvl3pPr marL="685800" algn="l" defTabSz="342900">
        <a:defRPr sz="1350">
          <a:solidFill>
            <a:schemeClr val="tx1"/>
          </a:solidFill>
          <a:latin typeface="+mn-lt"/>
          <a:ea typeface="+mn-ea"/>
          <a:cs typeface="+mn-cs"/>
        </a:defRPr>
      </a:lvl3pPr>
      <a:lvl4pPr marL="1028700" algn="l" defTabSz="342900">
        <a:defRPr sz="1350">
          <a:solidFill>
            <a:schemeClr val="tx1"/>
          </a:solidFill>
          <a:latin typeface="+mn-lt"/>
          <a:ea typeface="+mn-ea"/>
          <a:cs typeface="+mn-cs"/>
        </a:defRPr>
      </a:lvl4pPr>
      <a:lvl5pPr marL="1371600" algn="l" defTabSz="342900">
        <a:defRPr sz="1350">
          <a:solidFill>
            <a:schemeClr val="tx1"/>
          </a:solidFill>
          <a:latin typeface="+mn-lt"/>
          <a:ea typeface="+mn-ea"/>
          <a:cs typeface="+mn-cs"/>
        </a:defRPr>
      </a:lvl5pPr>
      <a:lvl6pPr marL="1714500" algn="l" defTabSz="342900">
        <a:defRPr sz="1350">
          <a:solidFill>
            <a:schemeClr val="tx1"/>
          </a:solidFill>
          <a:latin typeface="+mn-lt"/>
          <a:ea typeface="+mn-ea"/>
          <a:cs typeface="+mn-cs"/>
        </a:defRPr>
      </a:lvl6pPr>
      <a:lvl7pPr marL="2057400" algn="l" defTabSz="342900">
        <a:defRPr sz="1350">
          <a:solidFill>
            <a:schemeClr val="tx1"/>
          </a:solidFill>
          <a:latin typeface="+mn-lt"/>
          <a:ea typeface="+mn-ea"/>
          <a:cs typeface="+mn-cs"/>
        </a:defRPr>
      </a:lvl7pPr>
      <a:lvl8pPr marL="2400300" algn="l" defTabSz="342900">
        <a:defRPr sz="1350">
          <a:solidFill>
            <a:schemeClr val="tx1"/>
          </a:solidFill>
          <a:latin typeface="+mn-lt"/>
          <a:ea typeface="+mn-ea"/>
          <a:cs typeface="+mn-cs"/>
        </a:defRPr>
      </a:lvl8pPr>
      <a:lvl9pPr marL="2743200" algn="l" defTabSz="342900">
        <a:defRPr sz="13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685800" y="1597819"/>
            <a:ext cx="7772400" cy="1102519"/>
          </a:xfrm>
        </p:spPr>
        <p:txBody>
          <a:bodyPr/>
          <a:lstStyle/>
          <a:p>
            <a:pPr marL="0" lvl="0" indent="0">
              <a:buNone/>
              <a:defRPr/>
            </a:pPr>
            <a:r>
              <a:rPr/>
              <a:t>Advanced Statistics Lecture 7</a:t>
            </a:r>
            <a:endParaRPr/>
          </a:p>
        </p:txBody>
      </p:sp>
      <p:sp>
        <p:nvSpPr>
          <p:cNvPr id="5" name="Subtitle 2" hidden="0"/>
          <p:cNvSpPr>
            <a:spLocks noGrp="1"/>
          </p:cNvSpPr>
          <p:nvPr isPhoto="0" userDrawn="0">
            <p:ph type="subTitle" idx="1" hasCustomPrompt="0"/>
          </p:nvPr>
        </p:nvSpPr>
        <p:spPr bwMode="auto">
          <a:xfrm>
            <a:off x="1371600" y="2914650"/>
            <a:ext cx="6400800" cy="1314450"/>
          </a:xfrm>
        </p:spPr>
        <p:txBody>
          <a:bodyPr/>
          <a:lstStyle/>
          <a:p>
            <a:pPr marL="0" lvl="0" indent="0">
              <a:buNone/>
              <a:defRPr/>
            </a:pPr>
            <a:br>
              <a:rPr/>
            </a:br>
            <a:br>
              <a:rPr/>
            </a:br>
            <a:r>
              <a:rPr/>
              <a:t>The General Linear Model (GLM)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Two regression equations</a:t>
            </a:r>
            <a:endParaRPr/>
          </a:p>
        </p:txBody>
      </p:sp>
      <p:sp>
        <p:nvSpPr>
          <p:cNvPr id="5" name="Content Placeholder 2" hidden="0"/>
          <p:cNvSpPr>
            <a:spLocks noGrp="1"/>
          </p:cNvSpPr>
          <p:nvPr isPhoto="0" userDrawn="0">
            <p:ph idx="1" hasCustomPrompt="0"/>
          </p:nvPr>
        </p:nvSpPr>
        <p:spPr bwMode="auto"/>
        <p:txBody>
          <a:bodyPr/>
          <a:lstStyle/>
          <a:p>
            <a:pPr lvl="0">
              <a:defRPr/>
            </a:pPr>
            <a:r>
              <a:rPr/>
              <a:t>We can write our regression equations separately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0</m:t>
                      </m:r>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1</m:t>
                      </m:r>
                    </m:oMath>
                  </m:oMathPara>
                </a14:m>
              </mc:Choice>
              <mc:Fallback/>
            </mc:AlternateContent>
            <a:r>
              <a:rPr/>
              <a:t>:</a:t>
            </a:r>
            <a:endParaRPr/>
          </a:p>
          <a:p>
            <a:pPr lvl="1">
              <a:defRPr/>
            </a:pPr>
            <a:r>
              <a:rPr/>
              <a:t>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0</m:t>
                      </m:r>
                    </m:oMath>
                  </m:oMathPara>
                </a14:m>
              </mc:Choice>
              <mc:Fallback/>
            </mc:AlternateContent>
            <a:r>
              <a:rPr/>
              <a:t> (shorthair cats):</a:t>
            </a:r>
            <a:endParaRPr/>
          </a:p>
          <a:p>
            <a:pPr marL="0" lvl="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r>
                        <m:rPr/>
                        <a:rPr/>
                        <m:t>0</m:t>
                      </m:r>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ε</m:t>
                          </m:r>
                        </m:e>
                        <m:sub>
                          <m:r>
                            <m:rPr/>
                            <a:rPr/>
                            <m:t>i</m:t>
                          </m:r>
                        </m:sub>
                      </m:sSub>
                    </m:oMath>
                  </m:oMathPara>
                </a14:m>
              </mc:Choice>
              <mc:Fallback/>
            </mc:AlternateContent>
            <a:endParaRPr/>
          </a:p>
          <a:p>
            <a:pPr lvl="0">
              <a:defRPr/>
            </a:pPr>
            <a:r>
              <a:rPr/>
              <a:t>So here we have an intercept of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endParaRPr/>
          </a:p>
          <a:p>
            <a:pPr lvl="0">
              <a:defRPr/>
            </a:pPr>
            <a:r>
              <a:rPr/>
              <a:t>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1</m:t>
                      </m:r>
                    </m:oMath>
                  </m:oMathPara>
                </a14:m>
              </mc:Choice>
              <mc:Fallback/>
            </mc:AlternateContent>
            <a:r>
              <a:rPr/>
              <a:t> (Manx cats):</a:t>
            </a:r>
            <a:endParaRPr/>
          </a:p>
          <a:p>
            <a:pPr marL="0" lvl="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r>
                        <m:rPr/>
                        <a:rPr/>
                        <m:t>1</m:t>
                      </m:r>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sSub>
                        <m:sSubPr>
                          <m:ctrlPr>
                            <a:rPr/>
                          </m:ctrlPr>
                        </m:sSubPr>
                        <m:e>
                          <m:r>
                            <m:rPr/>
                            <a:rPr/>
                            <m:t>ε</m:t>
                          </m:r>
                        </m:e>
                        <m:sub>
                          <m:r>
                            <m:rPr/>
                            <a:rPr/>
                            <m:t>i</m:t>
                          </m:r>
                        </m:sub>
                      </m:sSub>
                    </m:oMath>
                  </m:oMathPara>
                </a14:m>
              </mc:Choice>
              <mc:Fallback/>
            </mc:AlternateContent>
            <a:endParaRPr/>
          </a:p>
          <a:p>
            <a:pPr lvl="0">
              <a:defRPr/>
            </a:pPr>
            <a:r>
              <a:rPr/>
              <a:t>So here we have an intercept of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endParaRPr/>
          </a:p>
          <a:p>
            <a:pPr lvl="0">
              <a:defRPr/>
            </a:pPr>
            <a:r>
              <a:rPr/>
              <a:t>So, the intercept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of the model will be the mean of the observations for shorthair cats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1</m:t>
                          </m:r>
                        </m:sub>
                      </m:sSub>
                      <m:r>
                        <m:rPr>
                          <m:sty m:val="p"/>
                        </m:rPr>
                        <a:rPr/>
                        <m:t>=</m:t>
                      </m:r>
                      <m:r>
                        <m:rPr/>
                        <a:rPr/>
                        <m:t>0</m:t>
                      </m:r>
                    </m:oMath>
                  </m:oMathPara>
                </a14:m>
              </mc:Choice>
              <mc:Fallback/>
            </mc:AlternateContent>
            <a:r>
              <a:rPr/>
              <a:t>)</a:t>
            </a:r>
            <a:endParaRPr/>
          </a:p>
          <a:p>
            <a:pPr lvl="0">
              <a:defRPr/>
            </a:pPr>
            <a:r>
              <a:rPr/>
              <a:t>The coefficient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will be the difference between the mean of the observations for shorthair cats and the mean of the observations for manx cats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1</m:t>
                          </m:r>
                        </m:sub>
                      </m:sSub>
                      <m:r>
                        <m:rPr>
                          <m:sty m:val="p"/>
                        </m:rPr>
                        <a:rPr/>
                        <m:t>=</m:t>
                      </m:r>
                      <m:r>
                        <m:rPr/>
                        <a:rPr/>
                        <m:t>1</m:t>
                      </m:r>
                    </m:oMath>
                  </m:oMathPara>
                </a14:m>
              </mc:Choice>
              <mc:Fallback/>
            </mc:AlternateContent>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Different dummy values</a:t>
            </a:r>
            <a:endParaRPr/>
          </a:p>
        </p:txBody>
      </p:sp>
      <p:sp>
        <p:nvSpPr>
          <p:cNvPr id="5" name="Content Placeholder 2" hidden="0"/>
          <p:cNvSpPr>
            <a:spLocks noGrp="1"/>
          </p:cNvSpPr>
          <p:nvPr isPhoto="0" userDrawn="0">
            <p:ph idx="1" hasCustomPrompt="0"/>
          </p:nvPr>
        </p:nvSpPr>
        <p:spPr bwMode="auto">
          <a:xfrm flipH="0" flipV="0">
            <a:off x="457200" y="1200150"/>
            <a:ext cx="8229600" cy="3725634"/>
          </a:xfrm>
        </p:spPr>
        <p:txBody>
          <a:bodyPr vertOverflow="overflow" horzOverflow="clip" vert="horz" wrap="square" lIns="91440" tIns="45720" rIns="91440" bIns="45720" numCol="1" spcCol="0" rtlCol="0" fromWordArt="0" anchor="t" anchorCtr="0" forceAA="0" upright="0" compatLnSpc="0">
            <a:normAutofit fontScale="65000" lnSpcReduction="7000"/>
          </a:bodyPr>
          <a:lstStyle/>
          <a:p>
            <a:pPr lvl="0">
              <a:defRPr/>
            </a:pPr>
            <a:r>
              <a:rPr/>
              <a:t>Nobody forces us to set the values to 0 and 1</a:t>
            </a:r>
            <a:endParaRPr/>
          </a:p>
          <a:p>
            <a:pPr lvl="0">
              <a:defRPr/>
            </a:pPr>
            <a:r>
              <a:rPr/>
              <a:t>We could use any values we want, e.g. 99 and 23419 (but it would make the resulting equation incredibly hard to interpret)</a:t>
            </a:r>
            <a:endParaRPr/>
          </a:p>
          <a:p>
            <a:pPr lvl="0">
              <a:defRPr/>
            </a:pPr>
            <a:r>
              <a:rPr/>
              <a:t>-1 and 1 might be reasonable.</a:t>
            </a:r>
            <a:endParaRPr/>
          </a:p>
          <a:p>
            <a:pPr lvl="1">
              <a:defRPr/>
            </a:pPr>
            <a:r>
              <a:rPr/>
              <a:t>In jamovi, make a new Transformation and Create a New Transform</a:t>
            </a:r>
            <a:endParaRPr/>
          </a:p>
          <a:p>
            <a:pPr lvl="1">
              <a:defRPr/>
            </a:pPr>
            <a:r>
              <a:rPr/>
              <a:t>Then click the </a:t>
            </a:r>
            <a:r>
              <a:rPr>
                <a:latin typeface="Courier"/>
              </a:rPr>
              <a:t>Add recode condition</a:t>
            </a:r>
            <a:r>
              <a:rPr/>
              <a:t> button</a:t>
            </a:r>
            <a:endParaRPr/>
          </a:p>
          <a:p>
            <a:pPr lvl="2">
              <a:defRPr/>
            </a:pPr>
            <a:r>
              <a:rPr/>
              <a:t>The first field now reads: </a:t>
            </a:r>
            <a:r>
              <a:rPr>
                <a:latin typeface="Courier"/>
              </a:rPr>
              <a:t>if $source == "Shorthair" use -1</a:t>
            </a:r>
            <a:endParaRPr/>
          </a:p>
          <a:p>
            <a:pPr lvl="2">
              <a:defRPr/>
            </a:pPr>
            <a:r>
              <a:rPr/>
              <a:t>The second field now reads: </a:t>
            </a:r>
            <a:r>
              <a:rPr>
                <a:latin typeface="Courier"/>
              </a:rPr>
              <a:t>else use 1</a:t>
            </a:r>
            <a:endParaRPr/>
          </a:p>
          <a:p>
            <a:pPr lvl="0">
              <a:defRPr/>
            </a:pPr>
            <a:r>
              <a:rPr/>
              <a:t>In SPSS, we again use: </a:t>
            </a:r>
            <a:r>
              <a:rPr>
                <a:latin typeface="Courier"/>
              </a:rPr>
              <a:t>Data</a:t>
            </a:r>
            <a:r>
              <a:rPr/>
              <a:t> –&gt; </a:t>
            </a:r>
            <a:r>
              <a:rPr>
                <a:latin typeface="Courier"/>
              </a:rPr>
              <a:t>Recode into Different Variables...</a:t>
            </a:r>
            <a:r>
              <a:rPr/>
              <a:t>, and assign -1 to Shorthair and 1 to Manx</a:t>
            </a:r>
            <a:endParaRPr/>
          </a:p>
          <a:p>
            <a:pPr lvl="1">
              <a:defRPr/>
            </a:pPr>
            <a:r>
              <a:rPr/>
              <a:t>We recode our cat breed variable into a variable called </a:t>
            </a:r>
            <a:r>
              <a:rPr>
                <a:latin typeface="Courier"/>
              </a:rPr>
              <a:t>dummy</a:t>
            </a:r>
            <a:r>
              <a:rPr/>
              <a:t>, containing 0s and 1s</a:t>
            </a:r>
            <a:endParaRPr/>
          </a:p>
          <a:p>
            <a:pPr lvl="0">
              <a:defRPr/>
            </a:pPr>
            <a:r>
              <a:rPr/>
              <a:t>Or use Excel: for example, if your </a:t>
            </a:r>
            <a:r>
              <a:rPr>
                <a:latin typeface="Courier"/>
              </a:rPr>
              <a:t>Breed</a:t>
            </a:r>
            <a:r>
              <a:rPr/>
              <a:t> column is C and the first row is the column labels, make a new formula in D2 that reads </a:t>
            </a:r>
            <a:r>
              <a:rPr>
                <a:latin typeface="Courier"/>
              </a:rPr>
              <a:t>=IF(C2 = "Shorthair", -1, 1)</a:t>
            </a:r>
            <a:r>
              <a:rPr/>
              <a:t> and apply it to all rows below</a:t>
            </a:r>
            <a:endParaRPr/>
          </a:p>
          <a:p>
            <a:pPr lvl="0">
              <a:defRPr/>
            </a:pPr>
            <a:r>
              <a:rPr/>
              <a:t>Doing this, we make a new dummy variable with </a:t>
            </a:r>
            <a:r>
              <a:rPr>
                <a:latin typeface="Courier"/>
              </a:rPr>
              <a:t>-1</a:t>
            </a:r>
            <a:r>
              <a:rPr/>
              <a:t> representing Shorthair and </a:t>
            </a:r>
            <a:r>
              <a:rPr>
                <a:latin typeface="Courier"/>
              </a:rPr>
              <a:t>1</a:t>
            </a:r>
            <a:r>
              <a:rPr/>
              <a:t> representing Manx.</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Two regression equations, again!</a:t>
            </a:r>
            <a:endParaRPr/>
          </a:p>
        </p:txBody>
      </p:sp>
      <p:sp>
        <p:nvSpPr>
          <p:cNvPr id="5" name="Content Placeholder 2" hidden="0"/>
          <p:cNvSpPr>
            <a:spLocks noGrp="1"/>
          </p:cNvSpPr>
          <p:nvPr isPhoto="0" userDrawn="0">
            <p:ph idx="1" hasCustomPrompt="0"/>
          </p:nvPr>
        </p:nvSpPr>
        <p:spPr bwMode="auto">
          <a:xfrm flipH="0" flipV="0">
            <a:off x="457200" y="1200150"/>
            <a:ext cx="8229600" cy="3684813"/>
          </a:xfrm>
        </p:spPr>
        <p:txBody>
          <a:bodyPr vertOverflow="overflow" horzOverflow="clip" vert="horz" wrap="square" lIns="91440" tIns="45720" rIns="91440" bIns="45720" numCol="1" spcCol="0" rtlCol="0" fromWordArt="0" anchor="t" anchorCtr="0" forceAA="0" upright="0" compatLnSpc="0">
            <a:normAutofit fontScale="85000" lnSpcReduction="3000"/>
          </a:bodyPr>
          <a:lstStyle/>
          <a:p>
            <a:pPr lvl="0">
              <a:defRPr/>
            </a:pPr>
            <a:r>
              <a:rPr/>
              <a:t>We can write our regression equations separately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m:sty m:val="p"/>
                        </m:rPr>
                        <a:rPr/>
                        <m:t>−</m:t>
                      </m:r>
                      <m:r>
                        <m:rPr/>
                        <a:rPr/>
                        <m:t>1</m:t>
                      </m:r>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1</m:t>
                      </m:r>
                    </m:oMath>
                  </m:oMathPara>
                </a14:m>
              </mc:Choice>
              <mc:Fallback/>
            </mc:AlternateContent>
            <a:r>
              <a:rPr/>
              <a:t>:</a:t>
            </a:r>
            <a:endParaRPr/>
          </a:p>
          <a:p>
            <a:pPr lvl="1">
              <a:defRPr/>
            </a:pPr>
            <a:r>
              <a:rPr/>
              <a:t>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m:sty m:val="p"/>
                        </m:rPr>
                        <a:rPr/>
                        <m:t>−</m:t>
                      </m:r>
                      <m:r>
                        <m:rPr/>
                        <a:rPr/>
                        <m:t>1</m:t>
                      </m:r>
                    </m:oMath>
                  </m:oMathPara>
                </a14:m>
              </mc:Choice>
              <mc:Fallback/>
            </mc:AlternateContent>
            <a:r>
              <a:rPr/>
              <a:t> (shorthair cats):</a:t>
            </a:r>
            <a:endParaRPr/>
          </a:p>
          <a:p>
            <a:pPr lvl="1">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r>
                        <m:rPr>
                          <m:sty m:val="p"/>
                        </m:rPr>
                        <a:rPr/>
                        <m:t>−</m:t>
                      </m:r>
                      <m:r>
                        <m:rPr/>
                        <a:rPr/>
                        <m:t>1</m:t>
                      </m:r>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sSub>
                        <m:sSubPr>
                          <m:ctrlPr>
                            <a:rPr/>
                          </m:ctrlPr>
                        </m:sSubPr>
                        <m:e>
                          <m:r>
                            <m:rPr/>
                            <a:rPr/>
                            <m:t>ε</m:t>
                          </m:r>
                        </m:e>
                        <m:sub>
                          <m:r>
                            <m:rPr/>
                            <a:rPr/>
                            <m:t>i</m:t>
                          </m:r>
                        </m:sub>
                      </m:sSub>
                    </m:oMath>
                  </m:oMathPara>
                </a14:m>
              </mc:Choice>
              <mc:Fallback/>
            </mc:AlternateContent>
            <a:endParaRPr/>
          </a:p>
          <a:p>
            <a:pPr lvl="2">
              <a:defRPr/>
            </a:pPr>
            <a:r>
              <a:rPr/>
              <a:t>So here we have an intercept of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endParaRPr/>
          </a:p>
          <a:p>
            <a:pPr lvl="1">
              <a:defRPr/>
            </a:pPr>
            <a:r>
              <a:rPr/>
              <a:t>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1</m:t>
                      </m:r>
                    </m:oMath>
                  </m:oMathPara>
                </a14:m>
              </mc:Choice>
              <mc:Fallback/>
            </mc:AlternateContent>
            <a:r>
              <a:rPr/>
              <a:t> (manx cats):</a:t>
            </a:r>
            <a:endParaRPr/>
          </a:p>
          <a:p>
            <a:pPr lvl="1">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r>
                        <m:rPr/>
                        <a:rPr/>
                        <m:t>1</m:t>
                      </m:r>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sSub>
                        <m:sSubPr>
                          <m:ctrlPr>
                            <a:rPr/>
                          </m:ctrlPr>
                        </m:sSubPr>
                        <m:e>
                          <m:r>
                            <m:rPr/>
                            <a:rPr/>
                            <m:t>ε</m:t>
                          </m:r>
                        </m:e>
                        <m:sub>
                          <m:r>
                            <m:rPr/>
                            <a:rPr/>
                            <m:t>i</m:t>
                          </m:r>
                        </m:sub>
                      </m:sSub>
                    </m:oMath>
                  </m:oMathPara>
                </a14:m>
              </mc:Choice>
              <mc:Fallback/>
            </mc:AlternateContent>
            <a:endParaRPr/>
          </a:p>
          <a:p>
            <a:pPr lvl="1">
              <a:defRPr/>
            </a:pPr>
            <a:r>
              <a:rPr/>
              <a:t>- So here we have an intercept of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endParaRPr/>
          </a:p>
          <a:p>
            <a:pPr lvl="0">
              <a:defRPr/>
            </a:pPr>
            <a:r>
              <a:rPr/>
              <a:t>So, the intercept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of the model will be the overall mean of all observations</a:t>
            </a:r>
            <a:endParaRPr/>
          </a:p>
          <a:p>
            <a:pPr lvl="0">
              <a:defRPr/>
            </a:pPr>
            <a:r>
              <a:rPr/>
              <a:t>The coefficient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will be </a:t>
            </a:r>
            <a:r>
              <a:rPr b="1"/>
              <a:t>half</a:t>
            </a:r>
            <a:r>
              <a:rPr/>
              <a:t> of the difference between the mean of the observations for shorthair cats and the mean of the observations for manx cats.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Two regression equations, again! (2)</a:t>
            </a:r>
            <a:endParaRPr/>
          </a:p>
        </p:txBody>
      </p:sp>
      <p:sp>
        <p:nvSpPr>
          <p:cNvPr id="5" name="Content Placeholder 2" hidden="0"/>
          <p:cNvSpPr>
            <a:spLocks noGrp="1"/>
          </p:cNvSpPr>
          <p:nvPr isPhoto="0" userDrawn="0">
            <p:ph idx="1" hasCustomPrompt="0"/>
          </p:nvPr>
        </p:nvSpPr>
        <p:spPr bwMode="auto"/>
        <p:txBody>
          <a:bodyPr/>
          <a:lstStyle/>
          <a:p>
            <a:pPr lvl="0">
              <a:defRPr/>
            </a:pPr>
            <a:r>
              <a:rPr/>
              <a:t>If we want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to reflect all difference between the mean of the observations for shorthair cats and the mean of the observations for manx cats, we just have to use </a:t>
            </a:r>
            <a:r>
              <a:rPr>
                <a:latin typeface="Courier"/>
              </a:rPr>
              <a:t>-.5</a:t>
            </a:r>
            <a:r>
              <a:rPr/>
              <a:t> and </a:t>
            </a:r>
            <a:r>
              <a:rPr>
                <a:latin typeface="Courier"/>
              </a:rPr>
              <a:t>.5</a:t>
            </a:r>
            <a:r>
              <a:rPr/>
              <a:t> instead of </a:t>
            </a:r>
            <a:r>
              <a:rPr>
                <a:latin typeface="Courier"/>
              </a:rPr>
              <a:t>-1</a:t>
            </a:r>
            <a:r>
              <a:rPr/>
              <a:t> and </a:t>
            </a:r>
            <a:r>
              <a:rPr>
                <a:latin typeface="Courier"/>
              </a:rPr>
              <a:t>1</a:t>
            </a:r>
            <a:r>
              <a:rPr/>
              <a:t> as the dummy variables.</a:t>
            </a:r>
            <a:endParaRPr/>
          </a:p>
          <a:p>
            <a:pPr lvl="0">
              <a:defRPr/>
            </a:pPr>
            <a:r>
              <a:rPr/>
              <a:t>This is perfectly fine to do, you just have to remember which one you used when interpreting your estimate of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Re-run the analysis</a:t>
            </a:r>
            <a:endParaRPr/>
          </a:p>
        </p:txBody>
      </p:sp>
      <p:graphicFrame>
        <p:nvGraphicFramePr>
          <p:cNvPr id="5" name="Content Placeholder 5" hidden="0"/>
          <p:cNvGraphicFramePr>
            <a:graphicFrameLocks xmlns:a="http://schemas.openxmlformats.org/drawingml/2006/main" noGrp="1"/>
          </p:cNvGraphicFramePr>
          <p:nvPr isPhoto="0" userDrawn="0">
            <p:ph idx="1" hasCustomPrompt="0"/>
          </p:nvPr>
        </p:nvGraphicFramePr>
        <p:xfrm>
          <a:off x="457200" y="1193800"/>
          <a:ext cx="8229600" cy="3390900"/>
        </p:xfrm>
        <a:graphic>
          <a:graphicData uri="http://schemas.openxmlformats.org/drawingml/2006/table">
            <a:tbl>
              <a:tblPr firstRow="1" firstCol="0" lastRow="0" lastCol="0" bandRow="1" bandCol="0"/>
              <a:tblGrid>
                <a:gridCol w="1638300"/>
                <a:gridCol w="1638300"/>
                <a:gridCol w="1638300"/>
                <a:gridCol w="1638300"/>
                <a:gridCol w="1638300"/>
              </a:tblGrid>
              <a:tr h="133790">
                <a:tc>
                  <a:txBody>
                    <a:bodyPr/>
                    <a:p>
                      <a:pPr>
                        <a:defRPr/>
                      </a:pPr>
                      <a:endParaRPr/>
                    </a:p>
                  </a:txBody>
                  <a:tcPr/>
                </a:tc>
                <a:tc>
                  <a:txBody>
                    <a:bodyPr/>
                    <a:p>
                      <a:pPr marL="0" lvl="0" indent="0" algn="r">
                        <a:buNone/>
                        <a:defRPr/>
                      </a:pPr>
                      <a:r>
                        <a:rPr/>
                        <a:t>Estimate</a:t>
                      </a:r>
                      <a:endParaRPr/>
                    </a:p>
                  </a:txBody>
                  <a:tcPr/>
                </a:tc>
                <a:tc>
                  <a:txBody>
                    <a:bodyPr/>
                    <a:p>
                      <a:pPr marL="0" lvl="0" indent="0" algn="r">
                        <a:buNone/>
                        <a:defRPr/>
                      </a:pPr>
                      <a:r>
                        <a:rPr/>
                        <a:t>Std. Error</a:t>
                      </a:r>
                      <a:endParaRPr/>
                    </a:p>
                  </a:txBody>
                  <a:tcPr/>
                </a:tc>
                <a:tc>
                  <a:txBody>
                    <a:bodyPr/>
                    <a:p>
                      <a:pPr marL="0" lvl="0" indent="0" algn="r">
                        <a:buNone/>
                        <a:defRPr/>
                      </a:pPr>
                      <a:r>
                        <a:rPr/>
                        <a:t>t value</a:t>
                      </a:r>
                      <a:endParaRPr/>
                    </a:p>
                  </a:txBody>
                  <a:tcPr/>
                </a:tc>
                <a:tc>
                  <a:txBody>
                    <a:bodyPr/>
                    <a:p>
                      <a:pPr marL="0" lvl="0" indent="0" algn="r">
                        <a:buNone/>
                        <a:defRPr/>
                      </a:pPr>
                      <a:r>
                        <a:rPr/>
                        <a:t>Pr(&gt;|t|)</a:t>
                      </a:r>
                      <a:endParaRPr/>
                    </a:p>
                  </a:txBody>
                  <a:tcPr/>
                </a:tc>
              </a:tr>
              <a:tr h="133790">
                <a:tc>
                  <a:txBody>
                    <a:bodyPr/>
                    <a:p>
                      <a:pPr marL="0" lvl="0" indent="0" algn="l">
                        <a:buNone/>
                        <a:defRPr/>
                      </a:pPr>
                      <a:r>
                        <a:rPr/>
                        <a:t>(Intercept)</a:t>
                      </a:r>
                      <a:endParaRPr/>
                    </a:p>
                  </a:txBody>
                  <a:tcPr/>
                </a:tc>
                <a:tc>
                  <a:txBody>
                    <a:bodyPr/>
                    <a:p>
                      <a:pPr marL="0" lvl="0" indent="0" algn="r">
                        <a:buNone/>
                        <a:defRPr/>
                      </a:pPr>
                      <a:r>
                        <a:rPr/>
                        <a:t>102.5</a:t>
                      </a:r>
                      <a:endParaRPr/>
                    </a:p>
                  </a:txBody>
                  <a:tcPr/>
                </a:tc>
                <a:tc>
                  <a:txBody>
                    <a:bodyPr/>
                    <a:p>
                      <a:pPr marL="0" lvl="0" indent="0" algn="r">
                        <a:buNone/>
                        <a:defRPr/>
                      </a:pPr>
                      <a:r>
                        <a:rPr/>
                        <a:t>2.93</a:t>
                      </a:r>
                      <a:endParaRPr/>
                    </a:p>
                  </a:txBody>
                  <a:tcPr/>
                </a:tc>
                <a:tc>
                  <a:txBody>
                    <a:bodyPr/>
                    <a:p>
                      <a:pPr marL="0" lvl="0" indent="0" algn="r">
                        <a:buNone/>
                        <a:defRPr/>
                      </a:pPr>
                      <a:r>
                        <a:rPr/>
                        <a:t>35.01</a:t>
                      </a:r>
                      <a:endParaRPr/>
                    </a:p>
                  </a:txBody>
                  <a:tcPr/>
                </a:tc>
                <a:tc>
                  <a:txBody>
                    <a:bodyPr/>
                    <a:p>
                      <a:pPr marL="0" lvl="0" indent="0" algn="r">
                        <a:buNone/>
                        <a:defRPr/>
                      </a:pPr>
                      <a:r>
                        <a:rPr/>
                        <a:t>0</a:t>
                      </a:r>
                      <a:endParaRPr/>
                    </a:p>
                  </a:txBody>
                  <a:tcPr/>
                </a:tc>
              </a:tr>
              <a:tr h="133790">
                <a:tc>
                  <a:txBody>
                    <a:bodyPr/>
                    <a:p>
                      <a:pPr marL="0" lvl="0" indent="0" algn="l">
                        <a:buNone/>
                        <a:defRPr/>
                      </a:pPr>
                      <a:r>
                        <a:rPr/>
                        <a:t>dummy</a:t>
                      </a:r>
                      <a:endParaRPr/>
                    </a:p>
                  </a:txBody>
                  <a:tcPr/>
                </a:tc>
                <a:tc>
                  <a:txBody>
                    <a:bodyPr/>
                    <a:p>
                      <a:pPr marL="0" lvl="0" indent="0" algn="r">
                        <a:buNone/>
                        <a:defRPr/>
                      </a:pPr>
                      <a:r>
                        <a:rPr/>
                        <a:t>16.5</a:t>
                      </a:r>
                      <a:endParaRPr/>
                    </a:p>
                  </a:txBody>
                  <a:tcPr/>
                </a:tc>
                <a:tc>
                  <a:txBody>
                    <a:bodyPr/>
                    <a:p>
                      <a:pPr marL="0" lvl="0" indent="0" algn="r">
                        <a:buNone/>
                        <a:defRPr/>
                      </a:pPr>
                      <a:r>
                        <a:rPr/>
                        <a:t>2.93</a:t>
                      </a:r>
                      <a:endParaRPr/>
                    </a:p>
                  </a:txBody>
                  <a:tcPr/>
                </a:tc>
                <a:tc>
                  <a:txBody>
                    <a:bodyPr/>
                    <a:p>
                      <a:pPr marL="0" lvl="0" indent="0" algn="r">
                        <a:buNone/>
                        <a:defRPr/>
                      </a:pPr>
                      <a:r>
                        <a:rPr/>
                        <a:t>5.62</a:t>
                      </a:r>
                      <a:endParaRPr/>
                    </a:p>
                  </a:txBody>
                  <a:tcPr/>
                </a:tc>
                <a:tc>
                  <a:txBody>
                    <a:bodyPr/>
                    <a:p>
                      <a:pPr marL="0" lvl="0" indent="0" algn="r">
                        <a:buNone/>
                        <a:defRPr/>
                      </a:pPr>
                      <a:r>
                        <a:rPr/>
                        <a:t>0</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a:r>
              <a:rPr/>
              <a:t>Note that the numbers are different: now the intercept represents the grand (overall) mean.</a:t>
            </a:r>
            <a:endParaRPr/>
          </a:p>
          <a:p>
            <a:pPr lvl="0">
              <a:defRPr/>
            </a:pPr>
            <a:r>
              <a:rPr/>
              <a:t>The slope tells you how far the means of shorthair and manx are from the grand mean.</a:t>
            </a:r>
            <a:endParaRPr/>
          </a:p>
          <a:p>
            <a:pPr lvl="1">
              <a:defRPr/>
            </a:pPr>
            <a:r>
              <a:rPr/>
              <a:t>The prediction for shorthair is </a:t>
            </a:r>
            <mc:AlternateContent xmlns:mc="http://schemas.openxmlformats.org/markup-compatibility/2006" xmlns:m="http://schemas.openxmlformats.org/officeDocument/2006/math">
              <mc:Choice xmlns:a14="http://schemas.microsoft.com/office/drawing/2010/main" Requires="a14">
                <a14:m>
                  <m:oMathPara>
                    <m:oMathParaPr/>
                    <m:oMath>
                      <m:r>
                        <m:rPr/>
                        <a:rPr/>
                        <m:t>102.525</m:t>
                      </m:r>
                      <m:r>
                        <m:rPr>
                          <m:sty m:val="p"/>
                        </m:rPr>
                        <a:rPr/>
                        <m:t>−</m:t>
                      </m:r>
                      <m:r>
                        <m:rPr/>
                        <a:rPr/>
                        <m:t>16.456</m:t>
                      </m:r>
                      <m:r>
                        <m:rPr>
                          <m:sty m:val="p"/>
                        </m:rPr>
                        <a:rPr/>
                        <m:t>=</m:t>
                      </m:r>
                      <m:r>
                        <m:rPr/>
                        <a:rPr/>
                        <m:t>86.069</m:t>
                      </m:r>
                    </m:oMath>
                  </m:oMathPara>
                </a14:m>
              </mc:Choice>
              <mc:Fallback/>
            </mc:AlternateContent>
            <a:endParaRPr/>
          </a:p>
          <a:p>
            <a:pPr lvl="1">
              <a:defRPr/>
            </a:pPr>
            <a:r>
              <a:rPr/>
              <a:t>The prediction for manx is </a:t>
            </a:r>
            <mc:AlternateContent xmlns:mc="http://schemas.openxmlformats.org/markup-compatibility/2006" xmlns:m="http://schemas.openxmlformats.org/officeDocument/2006/math">
              <mc:Choice xmlns:a14="http://schemas.microsoft.com/office/drawing/2010/main" Requires="a14">
                <a14:m>
                  <m:oMathPara>
                    <m:oMathParaPr/>
                    <m:oMath>
                      <m:r>
                        <m:rPr/>
                        <a:rPr/>
                        <m:t>102.525</m:t>
                      </m:r>
                      <m:r>
                        <m:rPr>
                          <m:sty m:val="p"/>
                        </m:rPr>
                        <a:rPr/>
                        <m:t>+</m:t>
                      </m:r>
                      <m:r>
                        <m:rPr/>
                        <a:rPr/>
                        <m:t>16.456</m:t>
                      </m:r>
                      <m:r>
                        <m:rPr>
                          <m:sty m:val="p"/>
                        </m:rPr>
                        <a:rPr/>
                        <m:t>=</m:t>
                      </m:r>
                      <m:r>
                        <m:rPr/>
                        <a:rPr/>
                        <m:t>118.981</m:t>
                      </m:r>
                    </m:oMath>
                  </m:oMathPara>
                </a14:m>
              </mc:Choice>
              <mc:Fallback/>
            </mc:AlternateContent>
            <a:endParaRPr/>
          </a:p>
          <a:p>
            <a:pPr lvl="1">
              <a:defRPr/>
            </a:pPr>
            <a:r>
              <a:rPr/>
              <a:t>The </a:t>
            </a:r>
            <a:r>
              <a:rPr i="1"/>
              <a:t>t</a:t>
            </a:r>
            <a:r>
              <a:rPr/>
              <a:t> and </a:t>
            </a:r>
            <a:r>
              <a:rPr i="1"/>
              <a:t>p</a:t>
            </a:r>
            <a:r>
              <a:rPr/>
              <a:t> values are exactly the same as in the 0 vs. 1 model. </a:t>
            </a:r>
            <a:r>
              <a:rPr b="1"/>
              <a:t>The models are equivalent</a:t>
            </a:r>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Continuous covariates</a:t>
            </a:r>
            <a:endParaRPr/>
          </a:p>
        </p:txBody>
      </p:sp>
      <p:sp>
        <p:nvSpPr>
          <p:cNvPr id="5" name="Content Placeholder 2" hidden="0"/>
          <p:cNvSpPr>
            <a:spLocks noGrp="1"/>
          </p:cNvSpPr>
          <p:nvPr isPhoto="0" userDrawn="0">
            <p:ph idx="1" hasCustomPrompt="0"/>
          </p:nvPr>
        </p:nvSpPr>
        <p:spPr bwMode="auto"/>
        <p:txBody>
          <a:bodyPr/>
          <a:lstStyle/>
          <a:p>
            <a:pPr lvl="0">
              <a:defRPr/>
            </a:pPr>
            <a:r>
              <a:rPr/>
              <a:t>For example, someone’s IQ might influence their performance in a memory experiment</a:t>
            </a:r>
            <a:endParaRPr/>
          </a:p>
          <a:p>
            <a:pPr lvl="0">
              <a:defRPr/>
            </a:pPr>
            <a:r>
              <a:rPr/>
              <a:t>By including the covariate in the model, we can explain more variance (and take it out of the error variance)</a:t>
            </a:r>
            <a:endParaRPr/>
          </a:p>
          <a:p>
            <a:pPr lvl="0">
              <a:defRPr/>
            </a:pPr>
            <a:r>
              <a:rPr/>
              <a:t>The regression equation (using Fox’s distinction between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i</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i</m:t>
                          </m:r>
                        </m:sub>
                      </m:sSub>
                    </m:oMath>
                  </m:oMathPara>
                </a14:m>
              </mc:Choice>
              <mc:Fallback/>
            </mc:AlternateContent>
            <a:r>
              <a:rPr/>
              <a:t>) for a model with one covariate and one dummy variable (and no interaction) looks like this: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Discrete and continuous factors in one model</a:t>
            </a:r>
            <a:endParaRPr/>
          </a:p>
        </p:txBody>
      </p:sp>
      <p:sp>
        <p:nvSpPr>
          <p:cNvPr id="5" name="Content Placeholder 2" hidden="0"/>
          <p:cNvSpPr>
            <a:spLocks noGrp="1"/>
          </p:cNvSpPr>
          <p:nvPr isPhoto="0" userDrawn="0">
            <p:ph idx="1" hasCustomPrompt="0"/>
          </p:nvPr>
        </p:nvSpPr>
        <p:spPr bwMode="auto"/>
        <p:txBody>
          <a:bodyPr/>
          <a:lstStyle/>
          <a:p>
            <a:pPr lvl="0">
              <a:defRPr/>
            </a:pPr>
            <a:r>
              <a:rPr/>
              <a:t>Now that we have breed coded as a dummy variable, there is no reason why we can’t add other continuous predictor variables and make it a multiple regression.</a:t>
            </a:r>
            <a:endParaRPr/>
          </a:p>
          <a:p>
            <a:pPr lvl="0">
              <a:defRPr/>
            </a:pPr>
            <a:r>
              <a:rPr/>
              <a:t>Let’s see if there is an effect of cat breed if we enter cat age and cat weight into the analysis as covariates (we don’t care about their interaction, which we have shown to not be significant in the first place).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Interpreting the coefficients</a:t>
            </a:r>
            <a:endParaRPr/>
          </a:p>
        </p:txBody>
      </p:sp>
      <p:graphicFrame>
        <p:nvGraphicFramePr>
          <p:cNvPr id="5" name="Content Placeholder 5" hidden="0"/>
          <p:cNvGraphicFramePr>
            <a:graphicFrameLocks xmlns:a="http://schemas.openxmlformats.org/drawingml/2006/main" noGrp="1"/>
          </p:cNvGraphicFramePr>
          <p:nvPr isPhoto="0" userDrawn="0">
            <p:ph idx="1" hasCustomPrompt="0"/>
          </p:nvPr>
        </p:nvGraphicFramePr>
        <p:xfrm>
          <a:off x="457200" y="1193800"/>
          <a:ext cx="8229600" cy="3390900"/>
        </p:xfrm>
        <a:graphic>
          <a:graphicData uri="http://schemas.openxmlformats.org/drawingml/2006/table">
            <a:tbl>
              <a:tblPr firstRow="1" firstCol="0" lastRow="0" lastCol="0" bandRow="1" bandCol="0"/>
              <a:tblGrid>
                <a:gridCol w="1638300"/>
                <a:gridCol w="1638300"/>
                <a:gridCol w="1638300"/>
                <a:gridCol w="1638300"/>
                <a:gridCol w="1638300"/>
              </a:tblGrid>
              <a:tr h="133790">
                <a:tc>
                  <a:txBody>
                    <a:bodyPr/>
                    <a:p>
                      <a:pPr>
                        <a:defRPr/>
                      </a:pPr>
                      <a:endParaRPr/>
                    </a:p>
                  </a:txBody>
                  <a:tcPr/>
                </a:tc>
                <a:tc>
                  <a:txBody>
                    <a:bodyPr/>
                    <a:p>
                      <a:pPr marL="0" lvl="0" indent="0" algn="r">
                        <a:buNone/>
                        <a:defRPr/>
                      </a:pPr>
                      <a:r>
                        <a:rPr/>
                        <a:t>Estimate</a:t>
                      </a:r>
                      <a:endParaRPr/>
                    </a:p>
                  </a:txBody>
                  <a:tcPr/>
                </a:tc>
                <a:tc>
                  <a:txBody>
                    <a:bodyPr/>
                    <a:p>
                      <a:pPr marL="0" lvl="0" indent="0" algn="r">
                        <a:buNone/>
                        <a:defRPr/>
                      </a:pPr>
                      <a:r>
                        <a:rPr/>
                        <a:t>Std. Error</a:t>
                      </a:r>
                      <a:endParaRPr/>
                    </a:p>
                  </a:txBody>
                  <a:tcPr/>
                </a:tc>
                <a:tc>
                  <a:txBody>
                    <a:bodyPr/>
                    <a:p>
                      <a:pPr marL="0" lvl="0" indent="0" algn="r">
                        <a:buNone/>
                        <a:defRPr/>
                      </a:pPr>
                      <a:r>
                        <a:rPr/>
                        <a:t>t value</a:t>
                      </a:r>
                      <a:endParaRPr/>
                    </a:p>
                  </a:txBody>
                  <a:tcPr/>
                </a:tc>
                <a:tc>
                  <a:txBody>
                    <a:bodyPr/>
                    <a:p>
                      <a:pPr marL="0" lvl="0" indent="0" algn="r">
                        <a:buNone/>
                        <a:defRPr/>
                      </a:pPr>
                      <a:r>
                        <a:rPr/>
                        <a:t>Pr(&gt;|t|)</a:t>
                      </a:r>
                      <a:endParaRPr/>
                    </a:p>
                  </a:txBody>
                  <a:tcPr/>
                </a:tc>
              </a:tr>
              <a:tr h="133790">
                <a:tc>
                  <a:txBody>
                    <a:bodyPr/>
                    <a:p>
                      <a:pPr marL="0" lvl="0" indent="0" algn="l">
                        <a:buNone/>
                        <a:defRPr/>
                      </a:pPr>
                      <a:r>
                        <a:rPr/>
                        <a:t>(Intercept)</a:t>
                      </a:r>
                      <a:endParaRPr/>
                    </a:p>
                  </a:txBody>
                  <a:tcPr/>
                </a:tc>
                <a:tc>
                  <a:txBody>
                    <a:bodyPr/>
                    <a:p>
                      <a:pPr marL="0" lvl="0" indent="0" algn="r">
                        <a:buNone/>
                        <a:defRPr/>
                      </a:pPr>
                      <a:r>
                        <a:rPr/>
                        <a:t>102.525</a:t>
                      </a:r>
                      <a:endParaRPr/>
                    </a:p>
                  </a:txBody>
                  <a:tcPr/>
                </a:tc>
                <a:tc>
                  <a:txBody>
                    <a:bodyPr/>
                    <a:p>
                      <a:pPr marL="0" lvl="0" indent="0" algn="r">
                        <a:buNone/>
                        <a:defRPr/>
                      </a:pPr>
                      <a:r>
                        <a:rPr/>
                        <a:t>1.932</a:t>
                      </a:r>
                      <a:endParaRPr/>
                    </a:p>
                  </a:txBody>
                  <a:tcPr/>
                </a:tc>
                <a:tc>
                  <a:txBody>
                    <a:bodyPr/>
                    <a:p>
                      <a:pPr marL="0" lvl="0" indent="0" algn="r">
                        <a:buNone/>
                        <a:defRPr/>
                      </a:pPr>
                      <a:r>
                        <a:rPr/>
                        <a:t>53.06</a:t>
                      </a:r>
                      <a:endParaRPr/>
                    </a:p>
                  </a:txBody>
                  <a:tcPr/>
                </a:tc>
                <a:tc>
                  <a:txBody>
                    <a:bodyPr/>
                    <a:p>
                      <a:pPr marL="0" lvl="0" indent="0" algn="r">
                        <a:buNone/>
                        <a:defRPr/>
                      </a:pPr>
                      <a:r>
                        <a:rPr/>
                        <a:t>0</a:t>
                      </a:r>
                      <a:endParaRPr/>
                    </a:p>
                  </a:txBody>
                  <a:tcPr/>
                </a:tc>
              </a:tr>
              <a:tr h="133790">
                <a:tc>
                  <a:txBody>
                    <a:bodyPr/>
                    <a:p>
                      <a:pPr marL="0" lvl="0" indent="0" algn="l">
                        <a:buNone/>
                        <a:defRPr/>
                      </a:pPr>
                      <a:r>
                        <a:rPr/>
                        <a:t>CatWeight</a:t>
                      </a:r>
                      <a:endParaRPr/>
                    </a:p>
                  </a:txBody>
                  <a:tcPr/>
                </a:tc>
                <a:tc>
                  <a:txBody>
                    <a:bodyPr/>
                    <a:p>
                      <a:pPr marL="0" lvl="0" indent="0" algn="r">
                        <a:buNone/>
                        <a:defRPr/>
                      </a:pPr>
                      <a:r>
                        <a:rPr/>
                        <a:t>17.794</a:t>
                      </a:r>
                      <a:endParaRPr/>
                    </a:p>
                  </a:txBody>
                  <a:tcPr/>
                </a:tc>
                <a:tc>
                  <a:txBody>
                    <a:bodyPr/>
                    <a:p>
                      <a:pPr marL="0" lvl="0" indent="0" algn="r">
                        <a:buNone/>
                        <a:defRPr/>
                      </a:pPr>
                      <a:r>
                        <a:rPr/>
                        <a:t>3.537</a:t>
                      </a:r>
                      <a:endParaRPr/>
                    </a:p>
                  </a:txBody>
                  <a:tcPr/>
                </a:tc>
                <a:tc>
                  <a:txBody>
                    <a:bodyPr/>
                    <a:p>
                      <a:pPr marL="0" lvl="0" indent="0" algn="r">
                        <a:buNone/>
                        <a:defRPr/>
                      </a:pPr>
                      <a:r>
                        <a:rPr/>
                        <a:t>5.03</a:t>
                      </a:r>
                      <a:endParaRPr/>
                    </a:p>
                  </a:txBody>
                  <a:tcPr/>
                </a:tc>
                <a:tc>
                  <a:txBody>
                    <a:bodyPr/>
                    <a:p>
                      <a:pPr marL="0" lvl="0" indent="0" algn="r">
                        <a:buNone/>
                        <a:defRPr/>
                      </a:pPr>
                      <a:r>
                        <a:rPr/>
                        <a:t>0</a:t>
                      </a:r>
                      <a:endParaRPr/>
                    </a:p>
                  </a:txBody>
                  <a:tcPr/>
                </a:tc>
              </a:tr>
              <a:tr h="133790">
                <a:tc>
                  <a:txBody>
                    <a:bodyPr/>
                    <a:p>
                      <a:pPr marL="0" lvl="0" indent="0" algn="l">
                        <a:buNone/>
                        <a:defRPr/>
                      </a:pPr>
                      <a:r>
                        <a:rPr/>
                        <a:t>CatAge</a:t>
                      </a:r>
                      <a:endParaRPr/>
                    </a:p>
                  </a:txBody>
                  <a:tcPr/>
                </a:tc>
                <a:tc>
                  <a:txBody>
                    <a:bodyPr/>
                    <a:p>
                      <a:pPr marL="0" lvl="0" indent="0" algn="r">
                        <a:buNone/>
                        <a:defRPr/>
                      </a:pPr>
                      <a:r>
                        <a:rPr/>
                        <a:t>0.477</a:t>
                      </a:r>
                      <a:endParaRPr/>
                    </a:p>
                  </a:txBody>
                  <a:tcPr/>
                </a:tc>
                <a:tc>
                  <a:txBody>
                    <a:bodyPr/>
                    <a:p>
                      <a:pPr marL="0" lvl="0" indent="0" algn="r">
                        <a:buNone/>
                        <a:defRPr/>
                      </a:pPr>
                      <a:r>
                        <a:rPr/>
                        <a:t>0.091</a:t>
                      </a:r>
                      <a:endParaRPr/>
                    </a:p>
                  </a:txBody>
                  <a:tcPr/>
                </a:tc>
                <a:tc>
                  <a:txBody>
                    <a:bodyPr/>
                    <a:p>
                      <a:pPr marL="0" lvl="0" indent="0" algn="r">
                        <a:buNone/>
                        <a:defRPr/>
                      </a:pPr>
                      <a:r>
                        <a:rPr/>
                        <a:t>5.24</a:t>
                      </a:r>
                      <a:endParaRPr/>
                    </a:p>
                  </a:txBody>
                  <a:tcPr/>
                </a:tc>
                <a:tc>
                  <a:txBody>
                    <a:bodyPr/>
                    <a:p>
                      <a:pPr marL="0" lvl="0" indent="0" algn="r">
                        <a:buNone/>
                        <a:defRPr/>
                      </a:pPr>
                      <a:r>
                        <a:rPr/>
                        <a:t>0</a:t>
                      </a:r>
                      <a:endParaRPr/>
                    </a:p>
                  </a:txBody>
                  <a:tcPr/>
                </a:tc>
              </a:tr>
              <a:tr h="133790">
                <a:tc>
                  <a:txBody>
                    <a:bodyPr/>
                    <a:p>
                      <a:pPr marL="0" lvl="0" indent="0" algn="l">
                        <a:buNone/>
                        <a:defRPr/>
                      </a:pPr>
                      <a:r>
                        <a:rPr/>
                        <a:t>dummy</a:t>
                      </a:r>
                      <a:endParaRPr/>
                    </a:p>
                  </a:txBody>
                  <a:tcPr/>
                </a:tc>
                <a:tc>
                  <a:txBody>
                    <a:bodyPr/>
                    <a:p>
                      <a:pPr marL="0" lvl="0" indent="0" algn="r">
                        <a:buNone/>
                        <a:defRPr/>
                      </a:pPr>
                      <a:r>
                        <a:rPr/>
                        <a:t>13.560</a:t>
                      </a:r>
                      <a:endParaRPr/>
                    </a:p>
                  </a:txBody>
                  <a:tcPr/>
                </a:tc>
                <a:tc>
                  <a:txBody>
                    <a:bodyPr/>
                    <a:p>
                      <a:pPr marL="0" lvl="0" indent="0" algn="r">
                        <a:buNone/>
                        <a:defRPr/>
                      </a:pPr>
                      <a:r>
                        <a:rPr/>
                        <a:t>2.080</a:t>
                      </a:r>
                      <a:endParaRPr/>
                    </a:p>
                  </a:txBody>
                  <a:tcPr/>
                </a:tc>
                <a:tc>
                  <a:txBody>
                    <a:bodyPr/>
                    <a:p>
                      <a:pPr marL="0" lvl="0" indent="0" algn="r">
                        <a:buNone/>
                        <a:defRPr/>
                      </a:pPr>
                      <a:r>
                        <a:rPr/>
                        <a:t>6.52</a:t>
                      </a:r>
                      <a:endParaRPr/>
                    </a:p>
                  </a:txBody>
                  <a:tcPr/>
                </a:tc>
                <a:tc>
                  <a:txBody>
                    <a:bodyPr/>
                    <a:p>
                      <a:pPr marL="0" lvl="0" indent="0" algn="r">
                        <a:buNone/>
                        <a:defRPr/>
                      </a:pPr>
                      <a:r>
                        <a:rPr/>
                        <a:t>0</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a:r>
              <a:rPr/>
              <a:t>We can reject the null hypothesis that Cat Breed (represented by our dummy variable) does not have an effect on food eaten.</a:t>
            </a:r>
            <a:endParaRPr/>
          </a:p>
          <a:p>
            <a:pPr lvl="0">
              <a:defRPr/>
            </a:pPr>
            <a:r>
              <a:rPr/>
              <a:t>Note that, since we are coding Cat Breed as </a:t>
            </a:r>
            <a:r>
              <a:rPr>
                <a:latin typeface="Courier"/>
              </a:rPr>
              <a:t>-1</a:t>
            </a:r>
            <a:r>
              <a:rPr/>
              <a:t> and </a:t>
            </a:r>
            <a:r>
              <a:rPr>
                <a:latin typeface="Courier"/>
              </a:rPr>
              <a:t>1</a:t>
            </a:r>
            <a:r>
              <a:rPr/>
              <a:t> (and the continuous predictors are centred), our intercept is still the grand mean of FoodEaten. Our dummy variable tells us the distance between the mean of the Shorthair group and the grand mean (on the left) and the distance between the Manx group and the grand mean (on the right)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Goals for today’s lecture</a:t>
            </a:r>
            <a:endParaRPr/>
          </a:p>
        </p:txBody>
      </p:sp>
      <p:sp>
        <p:nvSpPr>
          <p:cNvPr id="5" name="Content Placeholder 2" hidden="0"/>
          <p:cNvSpPr>
            <a:spLocks noGrp="1"/>
          </p:cNvSpPr>
          <p:nvPr isPhoto="0" userDrawn="0">
            <p:ph idx="1" hasCustomPrompt="0"/>
          </p:nvPr>
        </p:nvSpPr>
        <p:spPr bwMode="auto"/>
        <p:txBody>
          <a:bodyPr/>
          <a:lstStyle/>
          <a:p>
            <a:pPr lvl="0">
              <a:defRPr/>
            </a:pPr>
            <a:r>
              <a:rPr/>
              <a:t>Learn about using discrete variables in regression models</a:t>
            </a:r>
            <a:endParaRPr/>
          </a:p>
          <a:p>
            <a:pPr lvl="0">
              <a:defRPr/>
            </a:pPr>
            <a:r>
              <a:rPr/>
              <a:t>Start using dummy coding</a:t>
            </a:r>
            <a:endParaRPr/>
          </a:p>
          <a:p>
            <a:pPr lvl="0">
              <a:defRPr/>
            </a:pPr>
            <a:r>
              <a:rPr/>
              <a:t>Discuss model examples:</a:t>
            </a:r>
            <a:endParaRPr/>
          </a:p>
          <a:p>
            <a:pPr lvl="1">
              <a:defRPr/>
            </a:pPr>
            <a:r>
              <a:rPr/>
              <a:t>Two groups, no covariate</a:t>
            </a:r>
            <a:endParaRPr/>
          </a:p>
          <a:p>
            <a:pPr lvl="1">
              <a:defRPr/>
            </a:pPr>
            <a:r>
              <a:rPr/>
              <a:t>Two groups, one covariate, same slopes across groups</a:t>
            </a:r>
            <a:endParaRPr/>
          </a:p>
          <a:p>
            <a:pPr lvl="1">
              <a:defRPr/>
            </a:pPr>
            <a:r>
              <a:rPr/>
              <a:t>Two groups, one covariate, different slopes across groups</a:t>
            </a:r>
            <a:endParaRPr/>
          </a:p>
          <a:p>
            <a:pPr lvl="1">
              <a:defRPr/>
            </a:pPr>
            <a:r>
              <a:rPr/>
              <a:t>Three groups, no covariate</a:t>
            </a:r>
            <a:endParaRPr/>
          </a:p>
          <a:p>
            <a:pPr lvl="1">
              <a:defRPr/>
            </a:pPr>
            <a:r>
              <a:rPr/>
              <a:t>Three groups, one covariate, same slopes across groups</a:t>
            </a:r>
            <a:endParaRPr/>
          </a:p>
          <a:p>
            <a:pPr lvl="1">
              <a:defRPr/>
            </a:pPr>
            <a:r>
              <a:rPr/>
              <a:t>Three groups, one covariate, different slopes across groups</a:t>
            </a:r>
            <a:endParaRPr/>
          </a:p>
          <a:p>
            <a:pPr lvl="0">
              <a:defRPr/>
            </a:pPr>
            <a:r>
              <a:rPr/>
              <a:t>Making model comparisons using the F-test</a:t>
            </a:r>
            <a:endParaRPr/>
          </a:p>
          <a:p>
            <a:pPr lvl="1">
              <a:defRPr/>
            </a:pPr>
            <a:r>
              <a:rPr/>
              <a:t>Connection to ANOVA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F-Test</a:t>
            </a:r>
            <a:endParaRPr/>
          </a:p>
        </p:txBody>
      </p:sp>
      <p:sp>
        <p:nvSpPr>
          <p:cNvPr id="5" name="Content Placeholder 2" hidden="0"/>
          <p:cNvSpPr>
            <a:spLocks noGrp="1"/>
          </p:cNvSpPr>
          <p:nvPr isPhoto="0" userDrawn="0">
            <p:ph idx="1" hasCustomPrompt="0"/>
          </p:nvPr>
        </p:nvSpPr>
        <p:spPr bwMode="auto">
          <a:xfrm flipH="0" flipV="0">
            <a:off x="457200" y="1200150"/>
            <a:ext cx="8229600" cy="3616777"/>
          </a:xfrm>
        </p:spPr>
        <p:txBody>
          <a:bodyPr vertOverflow="overflow" horzOverflow="clip" vert="horz" wrap="square" lIns="91440" tIns="45720" rIns="91440" bIns="45720" numCol="1" spcCol="0" rtlCol="0" fromWordArt="0" anchor="t" anchorCtr="0" forceAA="0" upright="0" compatLnSpc="0">
            <a:normAutofit fontScale="60000" lnSpcReduction="8000"/>
          </a:bodyPr>
          <a:lstStyle/>
          <a:p>
            <a:pPr lvl="0">
              <a:defRPr/>
            </a:pPr>
            <a:r>
              <a:rPr/>
              <a:t>We can do an F-test by ticking </a:t>
            </a:r>
            <a:r>
              <a:rPr>
                <a:latin typeface="Courier"/>
              </a:rPr>
              <a:t>F-Test</a:t>
            </a:r>
            <a:r>
              <a:rPr/>
              <a:t> under </a:t>
            </a:r>
            <a:r>
              <a:rPr>
                <a:latin typeface="Courier"/>
              </a:rPr>
              <a:t>Overall Model Test</a:t>
            </a:r>
            <a:r>
              <a:rPr/>
              <a:t> in </a:t>
            </a:r>
            <a:r>
              <a:rPr>
                <a:latin typeface="Courier"/>
              </a:rPr>
              <a:t>Model Fit</a:t>
            </a:r>
            <a:r>
              <a:rPr/>
              <a:t> in jamovi.</a:t>
            </a:r>
            <a:endParaRPr/>
          </a:p>
          <a:p>
            <a:pPr lvl="0">
              <a:defRPr/>
            </a:pPr>
            <a:r>
              <a:rPr/>
              <a:t>In SPSS, we can do an F-test by using the </a:t>
            </a:r>
            <a:r>
              <a:rPr>
                <a:latin typeface="Courier"/>
              </a:rPr>
              <a:t>Univariate</a:t>
            </a:r>
            <a:r>
              <a:rPr/>
              <a:t> test from the </a:t>
            </a:r>
            <a:r>
              <a:rPr>
                <a:latin typeface="Courier"/>
              </a:rPr>
              <a:t>General Linear Model</a:t>
            </a:r>
            <a:r>
              <a:rPr/>
              <a:t> module (in the </a:t>
            </a:r>
            <a:r>
              <a:rPr>
                <a:latin typeface="Courier"/>
              </a:rPr>
              <a:t>Analyze</a:t>
            </a:r>
            <a:r>
              <a:rPr/>
              <a:t> menu)</a:t>
            </a:r>
            <a:endParaRPr/>
          </a:p>
          <a:p>
            <a:pPr lvl="0" indent="0">
              <a:buNone/>
              <a:defRPr/>
            </a:pPr>
            <a:r>
              <a:rPr>
                <a:latin typeface="Courier"/>
              </a:rPr>
              <a:t>## Anova Table (Type III tests)</a:t>
            </a:r>
            <a:br>
              <a:rPr>
                <a:latin typeface="Courier"/>
              </a:rPr>
            </a:br>
            <a:r>
              <a:rPr>
                <a:latin typeface="Courier"/>
              </a:rPr>
              <a:t>## </a:t>
            </a:r>
            <a:br>
              <a:rPr>
                <a:latin typeface="Courier"/>
              </a:rPr>
            </a:br>
            <a:r>
              <a:rPr>
                <a:latin typeface="Courier"/>
              </a:rPr>
              <a:t>## Response: FoodEaten</a:t>
            </a:r>
            <a:br>
              <a:rPr>
                <a:latin typeface="Courier"/>
              </a:rPr>
            </a:br>
            <a:r>
              <a:rPr>
                <a:latin typeface="Courier"/>
              </a:rPr>
              <a:t>##             Sum Sq Df F value     Pr(&gt;F)    </a:t>
            </a:r>
            <a:br>
              <a:rPr>
                <a:latin typeface="Courier"/>
              </a:rPr>
            </a:br>
            <a:r>
              <a:rPr>
                <a:latin typeface="Courier"/>
              </a:rPr>
              <a:t>## (Intercept) 315343  1  2815.2    &lt; 2e-16 ***</a:t>
            </a:r>
            <a:br>
              <a:rPr>
                <a:latin typeface="Courier"/>
              </a:rPr>
            </a:br>
            <a:r>
              <a:rPr>
                <a:latin typeface="Courier"/>
              </a:rPr>
              <a:t>## CatWeight     2835  1    25.3 0.00003097 ***</a:t>
            </a:r>
            <a:br>
              <a:rPr>
                <a:latin typeface="Courier"/>
              </a:rPr>
            </a:br>
            <a:r>
              <a:rPr>
                <a:latin typeface="Courier"/>
              </a:rPr>
              <a:t>## CatAge        3074  1    27.4 0.00001794 ***</a:t>
            </a:r>
            <a:br>
              <a:rPr>
                <a:latin typeface="Courier"/>
              </a:rPr>
            </a:br>
            <a:r>
              <a:rPr>
                <a:latin typeface="Courier"/>
              </a:rPr>
              <a:t>## dummy         4763  1    42.5 0.00000065 ***</a:t>
            </a:r>
            <a:br>
              <a:rPr>
                <a:latin typeface="Courier"/>
              </a:rPr>
            </a:br>
            <a:r>
              <a:rPr>
                <a:latin typeface="Courier"/>
              </a:rPr>
              <a:t>## Residuals     2912 26                       </a:t>
            </a:r>
            <a:br>
              <a:rPr>
                <a:latin typeface="Courier"/>
              </a:rPr>
            </a:br>
            <a:r>
              <a:rPr>
                <a:latin typeface="Courier"/>
              </a:rPr>
              <a:t>## ---</a:t>
            </a:r>
            <a:br>
              <a:rPr>
                <a:latin typeface="Courier"/>
              </a:rPr>
            </a:br>
            <a:r>
              <a:rPr>
                <a:latin typeface="Courier"/>
              </a:rPr>
              <a:t>## Signif. codes:  0 '***' 0.001 '**' 0.01 '*' 0.05 '.' 0.1 ' ' 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What does a model with a dummy variable and a covariate look like?</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For simplicity, let’s use a model that just has CatWeight and the dummy variable:</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6464" y="640555"/>
          <a:ext cx="5259128" cy="3647621"/>
        </p:xfrm>
        <a:graphic>
          <a:graphicData uri="http://schemas.openxmlformats.org/drawingml/2006/table">
            <a:tbl>
              <a:tblPr firstRow="1" firstCol="0" lastRow="0" lastCol="0" bandRow="1" bandCol="0"/>
              <a:tblGrid>
                <a:gridCol w="1350000"/>
                <a:gridCol w="1080000"/>
                <a:gridCol w="725477"/>
                <a:gridCol w="1051825"/>
                <a:gridCol w="1051825"/>
              </a:tblGrid>
              <a:tr h="918255">
                <a:tc>
                  <a:txBody>
                    <a:bodyPr/>
                    <a:p>
                      <a:pPr>
                        <a:defRPr/>
                      </a:pPr>
                      <a:endParaRPr sz="2000"/>
                    </a:p>
                  </a:txBody>
                  <a:tcPr/>
                </a:tc>
                <a:tc>
                  <a:txBody>
                    <a:bodyPr/>
                    <a:p>
                      <a:pPr marL="0" lvl="0" indent="0" algn="r">
                        <a:buNone/>
                        <a:defRPr/>
                      </a:pPr>
                      <a:r>
                        <a:rPr sz="2000"/>
                        <a:t>Estimate</a:t>
                      </a:r>
                      <a:endParaRPr sz="2000"/>
                    </a:p>
                  </a:txBody>
                  <a:tcPr/>
                </a:tc>
                <a:tc>
                  <a:txBody>
                    <a:bodyPr/>
                    <a:p>
                      <a:pPr marL="0" lvl="0" indent="0" algn="r">
                        <a:buNone/>
                        <a:defRPr/>
                      </a:pPr>
                      <a:r>
                        <a:rPr sz="2000"/>
                        <a:t>Std. Error</a:t>
                      </a:r>
                      <a:endParaRPr sz="2000"/>
                    </a:p>
                  </a:txBody>
                  <a:tcPr/>
                </a:tc>
                <a:tc>
                  <a:txBody>
                    <a:bodyPr/>
                    <a:p>
                      <a:pPr marL="0" lvl="0" indent="0" algn="r">
                        <a:buNone/>
                        <a:defRPr/>
                      </a:pPr>
                      <a:r>
                        <a:rPr sz="2000"/>
                        <a:t>t value</a:t>
                      </a:r>
                      <a:endParaRPr sz="2000"/>
                    </a:p>
                  </a:txBody>
                  <a:tcPr/>
                </a:tc>
                <a:tc>
                  <a:txBody>
                    <a:bodyPr/>
                    <a:p>
                      <a:pPr marL="0" lvl="0" indent="0" algn="r">
                        <a:buNone/>
                        <a:defRPr/>
                      </a:pPr>
                      <a:r>
                        <a:rPr sz="2000"/>
                        <a:t>Pr(&gt;|t|)</a:t>
                      </a:r>
                      <a:endParaRPr sz="2000"/>
                    </a:p>
                  </a:txBody>
                  <a:tcPr/>
                </a:tc>
              </a:tr>
              <a:tr h="918255">
                <a:tc>
                  <a:txBody>
                    <a:bodyPr/>
                    <a:p>
                      <a:pPr marL="0" lvl="0" indent="0" algn="l">
                        <a:buNone/>
                        <a:defRPr/>
                      </a:pPr>
                      <a:r>
                        <a:rPr sz="2000"/>
                        <a:t>(Intercept)</a:t>
                      </a:r>
                      <a:endParaRPr sz="2000"/>
                    </a:p>
                  </a:txBody>
                  <a:tcPr/>
                </a:tc>
                <a:tc>
                  <a:txBody>
                    <a:bodyPr/>
                    <a:p>
                      <a:pPr marL="0" lvl="0" indent="0" algn="r">
                        <a:buNone/>
                        <a:defRPr/>
                      </a:pPr>
                      <a:r>
                        <a:rPr sz="2000"/>
                        <a:t>102.5</a:t>
                      </a:r>
                      <a:endParaRPr sz="2000"/>
                    </a:p>
                  </a:txBody>
                  <a:tcPr/>
                </a:tc>
                <a:tc>
                  <a:txBody>
                    <a:bodyPr/>
                    <a:p>
                      <a:pPr marL="0" lvl="0" indent="0" algn="r">
                        <a:buNone/>
                        <a:defRPr/>
                      </a:pPr>
                      <a:r>
                        <a:rPr sz="2000"/>
                        <a:t>2.72</a:t>
                      </a:r>
                      <a:endParaRPr sz="2000"/>
                    </a:p>
                  </a:txBody>
                  <a:tcPr/>
                </a:tc>
                <a:tc>
                  <a:txBody>
                    <a:bodyPr/>
                    <a:p>
                      <a:pPr marL="0" lvl="0" indent="0" algn="r">
                        <a:buNone/>
                        <a:defRPr/>
                      </a:pPr>
                      <a:r>
                        <a:rPr sz="2000"/>
                        <a:t>37.71</a:t>
                      </a:r>
                      <a:endParaRPr sz="2000"/>
                    </a:p>
                  </a:txBody>
                  <a:tcPr/>
                </a:tc>
                <a:tc>
                  <a:txBody>
                    <a:bodyPr/>
                    <a:p>
                      <a:pPr marL="0" lvl="0" indent="0" algn="r">
                        <a:buNone/>
                        <a:defRPr/>
                      </a:pPr>
                      <a:r>
                        <a:rPr sz="2000"/>
                        <a:t>0.000</a:t>
                      </a:r>
                      <a:endParaRPr sz="2000"/>
                    </a:p>
                  </a:txBody>
                  <a:tcPr/>
                </a:tc>
              </a:tr>
              <a:tr h="918255">
                <a:tc>
                  <a:txBody>
                    <a:bodyPr/>
                    <a:p>
                      <a:pPr marL="0" lvl="0" indent="0" algn="l">
                        <a:buNone/>
                        <a:defRPr/>
                      </a:pPr>
                      <a:r>
                        <a:rPr sz="2000"/>
                        <a:t>CatWeight</a:t>
                      </a:r>
                      <a:endParaRPr sz="2000"/>
                    </a:p>
                  </a:txBody>
                  <a:tcPr/>
                </a:tc>
                <a:tc>
                  <a:txBody>
                    <a:bodyPr/>
                    <a:p>
                      <a:pPr marL="0" lvl="0" indent="0" algn="r">
                        <a:buNone/>
                        <a:defRPr/>
                      </a:pPr>
                      <a:r>
                        <a:rPr sz="2000"/>
                        <a:t>10.8</a:t>
                      </a:r>
                      <a:endParaRPr sz="2000"/>
                    </a:p>
                  </a:txBody>
                  <a:tcPr/>
                </a:tc>
                <a:tc>
                  <a:txBody>
                    <a:bodyPr/>
                    <a:p>
                      <a:pPr marL="0" lvl="0" indent="0" algn="r">
                        <a:buNone/>
                        <a:defRPr/>
                      </a:pPr>
                      <a:r>
                        <a:rPr sz="2000"/>
                        <a:t>4.61</a:t>
                      </a:r>
                      <a:endParaRPr sz="2000"/>
                    </a:p>
                  </a:txBody>
                  <a:tcPr/>
                </a:tc>
                <a:tc>
                  <a:txBody>
                    <a:bodyPr/>
                    <a:p>
                      <a:pPr marL="0" lvl="0" indent="0" algn="r">
                        <a:buNone/>
                        <a:defRPr/>
                      </a:pPr>
                      <a:r>
                        <a:rPr sz="2000"/>
                        <a:t>2.34</a:t>
                      </a:r>
                      <a:endParaRPr sz="2000"/>
                    </a:p>
                  </a:txBody>
                  <a:tcPr/>
                </a:tc>
                <a:tc>
                  <a:txBody>
                    <a:bodyPr/>
                    <a:p>
                      <a:pPr marL="0" lvl="0" indent="0" algn="r">
                        <a:buNone/>
                        <a:defRPr/>
                      </a:pPr>
                      <a:r>
                        <a:rPr sz="2000"/>
                        <a:t>0.027</a:t>
                      </a:r>
                      <a:endParaRPr sz="2000"/>
                    </a:p>
                  </a:txBody>
                  <a:tcPr/>
                </a:tc>
              </a:tr>
              <a:tr h="918255">
                <a:tc>
                  <a:txBody>
                    <a:bodyPr/>
                    <a:p>
                      <a:pPr marL="0" lvl="0" indent="0" algn="l">
                        <a:buNone/>
                        <a:defRPr/>
                      </a:pPr>
                      <a:r>
                        <a:rPr sz="2000"/>
                        <a:t>dummy</a:t>
                      </a:r>
                      <a:endParaRPr sz="2000"/>
                    </a:p>
                  </a:txBody>
                  <a:tcPr/>
                </a:tc>
                <a:tc>
                  <a:txBody>
                    <a:bodyPr/>
                    <a:p>
                      <a:pPr marL="0" lvl="0" indent="0" algn="r">
                        <a:buNone/>
                        <a:defRPr/>
                      </a:pPr>
                      <a:r>
                        <a:rPr sz="2000"/>
                        <a:t>17.3</a:t>
                      </a:r>
                      <a:endParaRPr sz="2000"/>
                    </a:p>
                  </a:txBody>
                  <a:tcPr/>
                </a:tc>
                <a:tc>
                  <a:txBody>
                    <a:bodyPr/>
                    <a:p>
                      <a:pPr marL="0" lvl="0" indent="0" algn="r">
                        <a:buNone/>
                        <a:defRPr/>
                      </a:pPr>
                      <a:r>
                        <a:rPr sz="2000"/>
                        <a:t>2.74</a:t>
                      </a:r>
                      <a:endParaRPr sz="2000"/>
                    </a:p>
                  </a:txBody>
                  <a:tcPr/>
                </a:tc>
                <a:tc>
                  <a:txBody>
                    <a:bodyPr/>
                    <a:p>
                      <a:pPr marL="0" lvl="0" indent="0" algn="r">
                        <a:buNone/>
                        <a:defRPr/>
                      </a:pPr>
                      <a:r>
                        <a:rPr sz="2000"/>
                        <a:t>6.32</a:t>
                      </a:r>
                      <a:endParaRPr sz="2000"/>
                    </a:p>
                  </a:txBody>
                  <a:tcPr/>
                </a:tc>
                <a:tc>
                  <a:txBody>
                    <a:bodyPr/>
                    <a:p>
                      <a:pPr marL="0" lvl="0" indent="0" algn="r">
                        <a:buNone/>
                        <a:defRPr/>
                      </a:pPr>
                      <a:r>
                        <a:rPr sz="2000"/>
                        <a:t>0.000</a:t>
                      </a:r>
                      <a:endParaRPr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Plot for a model with a dummy variable and a covariate</a:t>
            </a:r>
            <a:endParaRPr/>
          </a:p>
        </p:txBody>
      </p:sp>
      <p:pic>
        <p:nvPicPr>
          <p:cNvPr id="5" name="Picture 1" descr="7-The-General-Linear-Model_powerpoint_files/figure-pptx/unnamed-chunk-11-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Fitting a line for all points</a:t>
            </a:r>
            <a:endParaRPr/>
          </a:p>
        </p:txBody>
      </p:sp>
      <p:pic>
        <p:nvPicPr>
          <p:cNvPr id="5" name="Picture 1" descr="7-The-General-Linear-Model_powerpoint_files/figure-pptx/unnamed-chunk-12-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Fitting different regression lines for each group (1)</a:t>
            </a:r>
            <a:endParaRPr/>
          </a:p>
        </p:txBody>
      </p:sp>
      <p:sp>
        <p:nvSpPr>
          <p:cNvPr id="5" name="Content Placeholder 2" hidden="0"/>
          <p:cNvSpPr>
            <a:spLocks noGrp="1"/>
          </p:cNvSpPr>
          <p:nvPr isPhoto="0" userDrawn="0">
            <p:ph idx="1" hasCustomPrompt="0"/>
          </p:nvPr>
        </p:nvSpPr>
        <p:spPr bwMode="auto"/>
        <p:txBody>
          <a:bodyPr/>
          <a:lstStyle/>
          <a:p>
            <a:pPr lvl="0">
              <a:defRPr/>
            </a:pPr>
            <a:r>
              <a:rPr/>
              <a:t>Let’s use -1 and 1 as the dummy variable again</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We can write our regression equations separately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m:sty m:val="p"/>
                        </m:rPr>
                        <a:rPr/>
                        <m:t>−</m:t>
                      </m:r>
                      <m:r>
                        <m:rPr/>
                        <a:rPr/>
                        <m:t>1</m:t>
                      </m:r>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1</m:t>
                      </m:r>
                    </m:oMath>
                  </m:oMathPara>
                </a14:m>
              </mc:Choice>
              <mc:Fallback/>
            </mc:AlternateContent>
            <a:r>
              <a:rPr/>
              <a:t>:</a:t>
            </a:r>
            <a:endParaRPr/>
          </a:p>
          <a:p>
            <a:pPr lvl="0">
              <a:defRPr/>
            </a:pPr>
            <a:r>
              <a:rPr/>
              <a:t>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m:sty m:val="p"/>
                        </m:rPr>
                        <a:rPr/>
                        <m:t>−</m:t>
                      </m:r>
                      <m:r>
                        <m:rPr/>
                        <a:rPr/>
                        <m:t>1</m:t>
                      </m:r>
                    </m:oMath>
                  </m:oMathPara>
                </a14:m>
              </mc:Choice>
              <mc:Fallback/>
            </mc:AlternateContent>
            <a:r>
              <a:rPr/>
              <a:t> (shorthair cats):</a:t>
            </a:r>
            <a:endParaRPr/>
          </a:p>
          <a:p>
            <a:pPr marL="0" lvl="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r>
                        <m:rPr>
                          <m:sty m:val="p"/>
                        </m:rPr>
                        <a:rPr/>
                        <m:t>−</m:t>
                      </m:r>
                      <m:r>
                        <m:rPr/>
                        <a:rPr/>
                        <m:t>1</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So here we have an intercept of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and a slope of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Fitting different regression lines for each group (2)</a:t>
            </a:r>
            <a:endParaRPr/>
          </a:p>
        </p:txBody>
      </p:sp>
      <p:sp>
        <p:nvSpPr>
          <p:cNvPr id="5" name="Content Placeholder 2" hidden="0"/>
          <p:cNvSpPr>
            <a:spLocks noGrp="1"/>
          </p:cNvSpPr>
          <p:nvPr isPhoto="0" userDrawn="0">
            <p:ph idx="1" hasCustomPrompt="0"/>
          </p:nvPr>
        </p:nvSpPr>
        <p:spPr bwMode="auto"/>
        <p:txBody>
          <a:bodyPr/>
          <a:lstStyle/>
          <a:p>
            <a:pPr lvl="0">
              <a:defRPr/>
            </a:pPr>
            <a:r>
              <a:rPr/>
              <a:t>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r>
                        <m:rPr>
                          <m:sty m:val="p"/>
                        </m:rPr>
                        <a:rPr/>
                        <m:t>=</m:t>
                      </m:r>
                      <m:r>
                        <m:rPr/>
                        <a:rPr/>
                        <m:t>1</m:t>
                      </m:r>
                    </m:oMath>
                  </m:oMathPara>
                </a14:m>
              </mc:Choice>
              <mc:Fallback/>
            </mc:AlternateContent>
            <a:r>
              <a:rPr/>
              <a:t> (manx cats):</a:t>
            </a:r>
            <a:endParaRPr/>
          </a:p>
          <a:p>
            <a:pPr marL="0" lvl="0" indent="0">
              <a:buNone/>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r>
                        <m:rPr/>
                        <a:rPr/>
                        <m:t>1</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So here we have an intercept of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and a slope of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Fitting different regression lines for each group (2)</a:t>
            </a:r>
            <a:endParaRPr/>
          </a:p>
        </p:txBody>
      </p:sp>
      <p:sp>
        <p:nvSpPr>
          <p:cNvPr id="5" name="Content Placeholder 2" hidden="0"/>
          <p:cNvSpPr>
            <a:spLocks noGrp="1"/>
          </p:cNvSpPr>
          <p:nvPr isPhoto="0" userDrawn="0">
            <p:ph idx="1" hasCustomPrompt="0"/>
          </p:nvPr>
        </p:nvSpPr>
        <p:spPr bwMode="auto"/>
        <p:txBody>
          <a:bodyPr/>
          <a:lstStyle/>
          <a:p>
            <a:pPr lvl="0">
              <a:defRPr/>
            </a:pPr>
            <a:r>
              <a:rPr/>
              <a:t>So, the intercept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of the model will be the overall mean of all observations</a:t>
            </a:r>
            <a:endParaRPr/>
          </a:p>
          <a:p>
            <a:pPr lvl="0">
              <a:defRPr/>
            </a:pPr>
            <a:r>
              <a:rPr/>
              <a:t>The coefficient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will be </a:t>
            </a:r>
            <a:r>
              <a:rPr b="1"/>
              <a:t>half</a:t>
            </a:r>
            <a:r>
              <a:rPr/>
              <a:t> of the difference between the mean of the observations for shorthair cats and the mean of the observations for manx cats.</a:t>
            </a:r>
            <a:endParaRPr/>
          </a:p>
          <a:p>
            <a:pPr lvl="0">
              <a:defRPr/>
            </a:pPr>
            <a:r>
              <a:rPr/>
              <a:t>The slope of both regression lines will be exactly the same, namely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 The lines should be </a:t>
            </a:r>
            <a:r>
              <a:rPr b="1"/>
              <a:t>parallel</a:t>
            </a:r>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Plotting the effect of the dummy variable</a:t>
            </a:r>
            <a:endParaRPr/>
          </a:p>
        </p:txBody>
      </p:sp>
      <p:pic>
        <p:nvPicPr>
          <p:cNvPr id="5" name="Picture 1" descr="7-The-General-Linear-Model_powerpoint_files/figure-pptx/unnamed-chunk-13-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Interactions: Allowing different slopes</a:t>
            </a:r>
            <a:endParaRPr/>
          </a:p>
        </p:txBody>
      </p:sp>
      <p:sp>
        <p:nvSpPr>
          <p:cNvPr id="5" name="Content Placeholder 2" hidden="0"/>
          <p:cNvSpPr>
            <a:spLocks noGrp="1"/>
          </p:cNvSpPr>
          <p:nvPr isPhoto="0" userDrawn="0">
            <p:ph idx="1" hasCustomPrompt="0"/>
          </p:nvPr>
        </p:nvSpPr>
        <p:spPr bwMode="auto"/>
        <p:txBody>
          <a:bodyPr/>
          <a:lstStyle/>
          <a:p>
            <a:pPr lvl="0">
              <a:defRPr/>
            </a:pPr>
            <a:r>
              <a:rPr/>
              <a:t>What if the effect of CatWeight differs between Shorthair and Manx cats?</a:t>
            </a:r>
            <a:endParaRPr/>
          </a:p>
          <a:p>
            <a:pPr lvl="0">
              <a:defRPr/>
            </a:pPr>
            <a:r>
              <a:rPr/>
              <a:t>If we constrain the slope to be the same for both breeds, we won’t be able to tell if that is the case.</a:t>
            </a:r>
            <a:endParaRPr/>
          </a:p>
          <a:p>
            <a:pPr lvl="0">
              <a:defRPr/>
            </a:pPr>
            <a:r>
              <a:rPr/>
              <a:t>Here is a model that allows for an interaction between one dummy variable and one continuous variable:</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δ</m:t>
                          </m:r>
                        </m:e>
                        <m:sub>
                          <m:r>
                            <m:rPr/>
                            <a:rPr/>
                            <m:t>1</m:t>
                          </m:r>
                        </m:sub>
                      </m:sSub>
                      <m:d>
                        <m:dPr>
                          <m:begChr m:val="("/>
                          <m:endChr m:val=")"/>
                          <m:sepChr m:val=""/>
                          <m:ctrlPr>
                            <a:rPr/>
                          </m:ctrlPr>
                        </m:dPr>
                        <m:e>
                          <m:sSub>
                            <m:sSubPr>
                              <m:ctrlPr>
                                <a:rPr/>
                              </m:ctrlPr>
                            </m:sSubPr>
                            <m:e>
                              <m:r>
                                <m:rPr/>
                                <a:rPr/>
                                <m:t>X</m:t>
                              </m:r>
                            </m:e>
                            <m:sub>
                              <m:r>
                                <m:rPr/>
                                <a:rPr/>
                                <m:t>i</m:t>
                              </m:r>
                            </m:sub>
                          </m:sSub>
                          <m:sSub>
                            <m:sSubPr>
                              <m:ctrlPr>
                                <a:rPr/>
                              </m:ctrlPr>
                            </m:sSubPr>
                            <m:e>
                              <m:r>
                                <m:rPr/>
                                <a:rPr/>
                                <m:t>D</m:t>
                              </m:r>
                            </m:e>
                            <m:sub>
                              <m:r>
                                <m:rPr/>
                                <a:rPr/>
                                <m:t>i</m:t>
                              </m:r>
                            </m:sub>
                          </m:sSub>
                        </m:e>
                      </m:d>
                      <m:r>
                        <m:rPr>
                          <m:sty m:val="p"/>
                        </m:rPr>
                        <a:rPr/>
                        <m:t>+</m:t>
                      </m:r>
                      <m:sSub>
                        <m:sSubPr>
                          <m:ctrlPr>
                            <a:rPr/>
                          </m:ctrlPr>
                        </m:sSubPr>
                        <m:e>
                          <m:r>
                            <m:rPr/>
                            <a:rPr/>
                            <m:t>ε</m:t>
                          </m:r>
                        </m:e>
                        <m:sub>
                          <m:r>
                            <m:rPr/>
                            <a:rPr/>
                            <m:t>i</m:t>
                          </m:r>
                        </m:sub>
                      </m:sSub>
                    </m:oMath>
                  </m:oMathPara>
                </a14:m>
              </mc:Choice>
              <mc:Fallback/>
            </mc:AlternateContent>
            <a:endParaRPr/>
          </a:p>
          <a:p>
            <a:pPr lvl="0">
              <a:defRPr/>
            </a:pPr>
            <a:r>
              <a:rPr/>
              <a:t>Note that the interaction coefficient is called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δ</m:t>
                          </m:r>
                        </m:e>
                        <m:sub>
                          <m:r>
                            <m:rPr/>
                            <a:rPr/>
                            <m:t>1</m:t>
                          </m:r>
                        </m:sub>
                      </m:sSub>
                    </m:oMath>
                  </m:oMathPara>
                </a14:m>
              </mc:Choice>
              <mc:Fallback/>
            </mc:AlternateContent>
            <a:r>
              <a:rPr/>
              <a:t> (delta) here. This is just a name to remind you of what it’s there for – to the model, it’s just another coefficient.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Two regression equations with different slopes</a:t>
            </a:r>
            <a:endParaRPr/>
          </a:p>
        </p:txBody>
      </p:sp>
      <p:sp>
        <p:nvSpPr>
          <p:cNvPr id="5" name="Content Placeholder 2" hidden="0"/>
          <p:cNvSpPr>
            <a:spLocks noGrp="1"/>
          </p:cNvSpPr>
          <p:nvPr isPhoto="0" userDrawn="0">
            <p:ph idx="1" hasCustomPrompt="0"/>
          </p:nvPr>
        </p:nvSpPr>
        <p:spPr bwMode="auto">
          <a:xfrm flipH="0" flipV="0">
            <a:off x="457200" y="1200150"/>
            <a:ext cx="8229600" cy="3603170"/>
          </a:xfrm>
        </p:spPr>
        <p:txBody>
          <a:bodyPr vertOverflow="overflow" horzOverflow="clip" vert="horz" wrap="square" lIns="91440" tIns="45720" rIns="91440" bIns="45720" numCol="1" spcCol="0" rtlCol="0" fromWordArt="0" anchor="t" anchorCtr="0" forceAA="0" upright="0" compatLnSpc="0">
            <a:normAutofit fontScale="85000" lnSpcReduction="3000"/>
          </a:bodyPr>
          <a:lstStyle/>
          <a:p>
            <a:pPr lvl="0">
              <a:defRPr/>
            </a:pPr>
            <a:r>
              <a:rPr/>
              <a:t>We’re still using </a:t>
            </a:r>
            <a:r>
              <a:rPr>
                <a:latin typeface="Courier"/>
              </a:rPr>
              <a:t>-1</a:t>
            </a:r>
            <a:r>
              <a:rPr/>
              <a:t> as the dummy variable for Shorthair and </a:t>
            </a:r>
            <a:r>
              <a:rPr>
                <a:latin typeface="Courier"/>
              </a:rPr>
              <a:t>1</a:t>
            </a:r>
            <a:r>
              <a:rPr/>
              <a:t> as the dummy variable for Manx</a:t>
            </a:r>
            <a:endParaRPr/>
          </a:p>
          <a:p>
            <a:pPr lvl="1">
              <a:defRPr/>
            </a:pPr>
            <a:r>
              <a:rPr/>
              <a:t>If you want to see the same thing with </a:t>
            </a:r>
            <a:r>
              <a:rPr>
                <a:latin typeface="Courier"/>
              </a:rPr>
              <a:t>0</a:t>
            </a:r>
            <a:r>
              <a:rPr/>
              <a:t> and </a:t>
            </a:r>
            <a:r>
              <a:rPr>
                <a:latin typeface="Courier"/>
              </a:rPr>
              <a:t>1</a:t>
            </a:r>
            <a:r>
              <a:rPr/>
              <a:t>, look on page 142 of Fox (2015).</a:t>
            </a:r>
            <a:endParaRPr/>
          </a:p>
          <a:p>
            <a:pPr lvl="0">
              <a:defRPr/>
            </a:pPr>
            <a:r>
              <a:rPr/>
              <a:t>For Shorthair cats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oMath>
                  </m:oMathPara>
                </a14:m>
              </mc:Choice>
              <mc:Fallback/>
            </mc:AlternateContent>
            <a:r>
              <a:rPr/>
              <a:t> = -1):</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γ</m:t>
                          </m:r>
                        </m:e>
                        <m:sub>
                          <m:r>
                            <m:rPr/>
                            <a:rPr/>
                            <m:t>1</m:t>
                          </m:r>
                        </m:sub>
                      </m:sSub>
                      <m:r>
                        <m:rPr>
                          <m:sty m:val="p"/>
                        </m:rPr>
                        <a:rPr/>
                        <m:t>×</m:t>
                      </m:r>
                      <m:r>
                        <m:rPr>
                          <m:sty m:val="p"/>
                        </m:rPr>
                        <a:rPr/>
                        <m:t>−</m:t>
                      </m:r>
                      <m:r>
                        <m:rPr/>
                        <a:rPr/>
                        <m:t>1</m:t>
                      </m:r>
                      <m:r>
                        <m:rPr>
                          <m:sty m:val="p"/>
                        </m:rPr>
                        <a:rPr/>
                        <m:t>+</m:t>
                      </m:r>
                      <m:sSub>
                        <m:sSubPr>
                          <m:ctrlPr>
                            <a:rPr/>
                          </m:ctrlPr>
                        </m:sSubPr>
                        <m:e>
                          <m:r>
                            <m:rPr/>
                            <a:rPr/>
                            <m:t>δ</m:t>
                          </m:r>
                        </m:e>
                        <m:sub>
                          <m:r>
                            <m:rPr/>
                            <a:rPr/>
                            <m:t>1</m:t>
                          </m:r>
                        </m:sub>
                      </m:sSub>
                      <m:d>
                        <m:dPr>
                          <m:begChr m:val="("/>
                          <m:endChr m:val=")"/>
                          <m:sepChr m:val=""/>
                          <m:ctrlPr>
                            <a:rPr/>
                          </m:ctrlPr>
                        </m:dPr>
                        <m:e>
                          <m:sSub>
                            <m:sSubPr>
                              <m:ctrlPr>
                                <a:rPr/>
                              </m:ctrlPr>
                            </m:sSubPr>
                            <m:e>
                              <m:r>
                                <m:rPr/>
                                <a:rPr/>
                                <m:t>X</m:t>
                              </m:r>
                            </m:e>
                            <m:sub>
                              <m:r>
                                <m:rPr/>
                                <a:rPr/>
                                <m:t>i</m:t>
                              </m:r>
                            </m:sub>
                          </m:sSub>
                          <m:r>
                            <m:rPr>
                              <m:sty m:val="p"/>
                            </m:rPr>
                            <a:rPr/>
                            <m:t>×</m:t>
                          </m:r>
                          <m:r>
                            <m:rPr>
                              <m:sty m:val="p"/>
                            </m:rPr>
                            <a:rPr/>
                            <m:t>−</m:t>
                          </m:r>
                          <m:r>
                            <m:rPr/>
                            <a:rPr/>
                            <m:t>1</m:t>
                          </m:r>
                        </m:e>
                      </m:d>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d>
                        <m:dPr>
                          <m:begChr m:val="("/>
                          <m:endChr m:val=")"/>
                          <m:sepChr m:val=""/>
                          <m:ctrlPr>
                            <a:rPr/>
                          </m:ctrlPr>
                        </m:dPr>
                        <m:e>
                          <m:sSub>
                            <m:sSubPr>
                              <m:ctrlPr>
                                <a:rPr/>
                              </m:ctrlPr>
                            </m:sSubPr>
                            <m:e>
                              <m:r>
                                <m:rPr/>
                                <a:rPr/>
                                <m:t>β</m:t>
                              </m:r>
                            </m:e>
                            <m:sub>
                              <m:r>
                                <m:rPr/>
                                <a:rPr/>
                                <m:t>1</m:t>
                              </m:r>
                            </m:sub>
                          </m:sSub>
                          <m:r>
                            <m:rPr>
                              <m:sty m:val="p"/>
                            </m:rPr>
                            <a:rPr/>
                            <m:t>−</m:t>
                          </m:r>
                          <m:sSub>
                            <m:sSubPr>
                              <m:ctrlPr>
                                <a:rPr/>
                              </m:ctrlPr>
                            </m:sSubPr>
                            <m:e>
                              <m:r>
                                <m:rPr/>
                                <a:rPr/>
                                <m:t>δ</m:t>
                              </m:r>
                            </m:e>
                            <m:sub>
                              <m:r>
                                <m:rPr/>
                                <a:rPr/>
                                <m:t>1</m:t>
                              </m:r>
                            </m:sub>
                          </m:sSub>
                        </m:e>
                      </m:d>
                      <m:sSub>
                        <m:sSubPr>
                          <m:ctrlPr>
                            <a:rPr/>
                          </m:ctrlPr>
                        </m:sSubPr>
                        <m:e>
                          <m:r>
                            <m:rPr/>
                            <a:rPr/>
                            <m:t>X</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So the 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and the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r>
                        <m:rPr>
                          <m:sty m:val="p"/>
                        </m:rPr>
                        <a:rPr/>
                        <m:t>−</m:t>
                      </m:r>
                      <m:sSub>
                        <m:sSubPr>
                          <m:ctrlPr>
                            <a:rPr/>
                          </m:ctrlPr>
                        </m:sSubPr>
                        <m:e>
                          <m:r>
                            <m:rPr/>
                            <a:rPr/>
                            <m:t>δ</m:t>
                          </m:r>
                        </m:e>
                        <m:sub>
                          <m:r>
                            <m:rPr/>
                            <a:rPr/>
                            <m:t>1</m:t>
                          </m:r>
                        </m:sub>
                      </m:sSub>
                    </m:oMath>
                  </m:oMathPara>
                </a14:m>
              </mc:Choice>
              <mc:Fallback/>
            </mc:AlternateContent>
            <a:endParaRPr/>
          </a:p>
          <a:p>
            <a:pPr lvl="0">
              <a:defRPr/>
            </a:pPr>
            <a:r>
              <a:rPr/>
              <a:t>For Manx cats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oMath>
                  </m:oMathPara>
                </a14:m>
              </mc:Choice>
              <mc:Fallback/>
            </mc:AlternateContent>
            <a:r>
              <a:rPr/>
              <a:t> = 1):</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γ</m:t>
                          </m:r>
                        </m:e>
                        <m:sub>
                          <m:r>
                            <m:rPr/>
                            <a:rPr/>
                            <m:t>1</m:t>
                          </m:r>
                        </m:sub>
                      </m:sSub>
                      <m:r>
                        <m:rPr>
                          <m:sty m:val="p"/>
                        </m:rPr>
                        <a:rPr/>
                        <m:t>×</m:t>
                      </m:r>
                      <m:r>
                        <m:rPr/>
                        <a:rPr/>
                        <m:t>1</m:t>
                      </m:r>
                      <m:r>
                        <m:rPr>
                          <m:sty m:val="p"/>
                        </m:rPr>
                        <a:rPr/>
                        <m:t>+</m:t>
                      </m:r>
                      <m:sSub>
                        <m:sSubPr>
                          <m:ctrlPr>
                            <a:rPr/>
                          </m:ctrlPr>
                        </m:sSubPr>
                        <m:e>
                          <m:r>
                            <m:rPr/>
                            <a:rPr/>
                            <m:t>δ</m:t>
                          </m:r>
                        </m:e>
                        <m:sub>
                          <m:r>
                            <m:rPr/>
                            <a:rPr/>
                            <m:t>1</m:t>
                          </m:r>
                        </m:sub>
                      </m:sSub>
                      <m:d>
                        <m:dPr>
                          <m:begChr m:val="("/>
                          <m:endChr m:val=")"/>
                          <m:sepChr m:val=""/>
                          <m:ctrlPr>
                            <a:rPr/>
                          </m:ctrlPr>
                        </m:dPr>
                        <m:e>
                          <m:sSub>
                            <m:sSubPr>
                              <m:ctrlPr>
                                <a:rPr/>
                              </m:ctrlPr>
                            </m:sSubPr>
                            <m:e>
                              <m:r>
                                <m:rPr/>
                                <a:rPr/>
                                <m:t>X</m:t>
                              </m:r>
                            </m:e>
                            <m:sub>
                              <m:r>
                                <m:rPr/>
                                <a:rPr/>
                                <m:t>i</m:t>
                              </m:r>
                            </m:sub>
                          </m:sSub>
                          <m:r>
                            <m:rPr>
                              <m:sty m:val="p"/>
                            </m:rPr>
                            <a:rPr/>
                            <m:t>×</m:t>
                          </m:r>
                          <m:r>
                            <m:rPr/>
                            <a:rPr/>
                            <m:t>1</m:t>
                          </m:r>
                        </m:e>
                      </m:d>
                      <m:r>
                        <m:rPr>
                          <m:sty m:val="p"/>
                        </m:rPr>
                        <a:rPr/>
                        <m:t>+</m:t>
                      </m:r>
                      <m:sSub>
                        <m:sSubPr>
                          <m:ctrlPr>
                            <a:rPr/>
                          </m:ctrlPr>
                        </m:sSubPr>
                        <m:e>
                          <m:r>
                            <m:rPr/>
                            <a:rPr/>
                            <m:t>ε</m:t>
                          </m:r>
                        </m:e>
                        <m:sub>
                          <m:r>
                            <m:rPr/>
                            <a:rPr/>
                            <m:t>i</m:t>
                          </m:r>
                        </m:sub>
                      </m:sSub>
                      <m:r>
                        <m:rPr>
                          <m:sty m:val="p"/>
                        </m:rPr>
                        <a:rPr/>
                        <m:t>=</m:t>
                      </m:r>
                      <m:r>
                        <m:rPr/>
                        <a:rPr/>
                        <m:t>α</m:t>
                      </m:r>
                      <m:r>
                        <m:rPr>
                          <m:sty m:val="p"/>
                        </m:rPr>
                        <a:rPr/>
                        <m:t>+</m:t>
                      </m:r>
                      <m:sSub>
                        <m:sSubPr>
                          <m:ctrlPr>
                            <a:rPr/>
                          </m:ctrlPr>
                        </m:sSubPr>
                        <m:e>
                          <m:r>
                            <m:rPr/>
                            <a:rPr/>
                            <m:t>γ</m:t>
                          </m:r>
                        </m:e>
                        <m:sub>
                          <m:r>
                            <m:rPr/>
                            <a:rPr/>
                            <m:t>1</m:t>
                          </m:r>
                        </m:sub>
                      </m:sSub>
                      <m:r>
                        <m:rPr>
                          <m:sty m:val="p"/>
                        </m:rPr>
                        <a:rPr/>
                        <m:t>+</m:t>
                      </m:r>
                      <m:d>
                        <m:dPr>
                          <m:begChr m:val="("/>
                          <m:endChr m:val=")"/>
                          <m:sepChr m:val=""/>
                          <m:ctrlPr>
                            <a:rPr/>
                          </m:ctrlPr>
                        </m:dPr>
                        <m:e>
                          <m:sSub>
                            <m:sSubPr>
                              <m:ctrlPr>
                                <a:rPr/>
                              </m:ctrlPr>
                            </m:sSubPr>
                            <m:e>
                              <m:r>
                                <m:rPr/>
                                <a:rPr/>
                                <m:t>β</m:t>
                              </m:r>
                            </m:e>
                            <m:sub>
                              <m:r>
                                <m:rPr/>
                                <a:rPr/>
                                <m:t>1</m:t>
                              </m:r>
                            </m:sub>
                          </m:sSub>
                          <m:r>
                            <m:rPr>
                              <m:sty m:val="p"/>
                            </m:rPr>
                            <a:rPr/>
                            <m:t>+</m:t>
                          </m:r>
                          <m:sSub>
                            <m:sSubPr>
                              <m:ctrlPr>
                                <a:rPr/>
                              </m:ctrlPr>
                            </m:sSubPr>
                            <m:e>
                              <m:r>
                                <m:rPr/>
                                <a:rPr/>
                                <m:t>δ</m:t>
                              </m:r>
                            </m:e>
                            <m:sub>
                              <m:r>
                                <m:rPr/>
                                <a:rPr/>
                                <m:t>1</m:t>
                              </m:r>
                            </m:sub>
                          </m:sSub>
                        </m:e>
                      </m:d>
                      <m:sSub>
                        <m:sSubPr>
                          <m:ctrlPr>
                            <a:rPr/>
                          </m:ctrlPr>
                        </m:sSubPr>
                        <m:e>
                          <m:r>
                            <m:rPr/>
                            <a:rPr/>
                            <m:t>X</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So the 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and the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r>
                        <m:rPr>
                          <m:sty m:val="p"/>
                        </m:rPr>
                        <a:rPr/>
                        <m:t>+</m:t>
                      </m:r>
                      <m:sSub>
                        <m:sSubPr>
                          <m:ctrlPr>
                            <a:rPr/>
                          </m:ctrlPr>
                        </m:sSubPr>
                        <m:e>
                          <m:r>
                            <m:rPr/>
                            <a:rPr/>
                            <m:t>δ</m:t>
                          </m:r>
                        </m:e>
                        <m:sub>
                          <m:r>
                            <m:rPr/>
                            <a:rPr/>
                            <m:t>1</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Discrete variables</a:t>
            </a:r>
            <a:endParaRPr/>
          </a:p>
        </p:txBody>
      </p:sp>
      <p:sp>
        <p:nvSpPr>
          <p:cNvPr id="5" name="Content Placeholder 2" hidden="0"/>
          <p:cNvSpPr>
            <a:spLocks noGrp="1"/>
          </p:cNvSpPr>
          <p:nvPr isPhoto="0" userDrawn="0">
            <p:ph idx="1" hasCustomPrompt="0"/>
          </p:nvPr>
        </p:nvSpPr>
        <p:spPr bwMode="auto"/>
        <p:txBody>
          <a:bodyPr/>
          <a:lstStyle/>
          <a:p>
            <a:pPr lvl="0">
              <a:defRPr/>
            </a:pPr>
            <a:r>
              <a:rPr/>
              <a:t>Is it possible to perform a regression analysis with discrete (instead of continuous) variables?</a:t>
            </a:r>
            <a:endParaRPr/>
          </a:p>
          <a:p>
            <a:pPr lvl="1">
              <a:defRPr/>
            </a:pPr>
            <a:r>
              <a:rPr b="1"/>
              <a:t>Yes!</a:t>
            </a:r>
            <a:endParaRPr/>
          </a:p>
          <a:p>
            <a:pPr lvl="1">
              <a:defRPr/>
            </a:pPr>
            <a:r>
              <a:rPr/>
              <a:t>In fact, when you ask your statistics software to perform an ANOVA, what it does behind the scenes is run a linear model and then do model comparisons using the F-Test</a:t>
            </a:r>
            <a:endParaRPr/>
          </a:p>
          <a:p>
            <a:pPr lvl="1">
              <a:defRPr/>
            </a:pPr>
            <a:r>
              <a:rPr/>
              <a:t>How can we put discrete (that is, non-numerical) variables into the regression model?</a:t>
            </a:r>
            <a:endParaRPr/>
          </a:p>
          <a:p>
            <a:pPr lvl="2">
              <a:defRPr/>
            </a:pPr>
            <a:r>
              <a:rPr/>
              <a:t>We can just replace the different values with (sensible) numbers.</a:t>
            </a:r>
            <a:endParaRPr/>
          </a:p>
          <a:p>
            <a:pPr lvl="2">
              <a:defRPr/>
            </a:pPr>
            <a:r>
              <a:rPr/>
              <a:t>This is called </a:t>
            </a:r>
            <a:r>
              <a:rPr i="1"/>
              <a:t>dummy coding</a:t>
            </a:r>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Plotting different slopes</a:t>
            </a:r>
            <a:endParaRPr/>
          </a:p>
        </p:txBody>
      </p:sp>
      <p:pic>
        <p:nvPicPr>
          <p:cNvPr id="5" name="Picture 1" descr="7-The-General-Linear-Model_powerpoint_files/figure-pptx/unnamed-chunk-14-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Interpreting the coefficients</a:t>
            </a:r>
            <a:endParaRPr/>
          </a:p>
        </p:txBody>
      </p:sp>
      <p:sp>
        <p:nvSpPr>
          <p:cNvPr id="5" name="Content Placeholder 2" hidden="0"/>
          <p:cNvSpPr>
            <a:spLocks noGrp="1"/>
          </p:cNvSpPr>
          <p:nvPr isPhoto="0" userDrawn="0">
            <p:ph idx="1" hasCustomPrompt="0"/>
          </p:nvPr>
        </p:nvSpPr>
        <p:spPr bwMode="auto"/>
        <p:txBody>
          <a:bodyPr/>
          <a:lstStyle/>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 is the average effect of CatWeight across breeds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δ</m:t>
                          </m:r>
                        </m:e>
                        <m:sub>
                          <m:r>
                            <m:rPr/>
                            <a:rPr/>
                            <m:t>1</m:t>
                          </m:r>
                        </m:sub>
                      </m:sSub>
                    </m:oMath>
                  </m:oMathPara>
                </a14:m>
              </mc:Choice>
              <mc:Fallback/>
            </mc:AlternateContent>
            <a:r>
              <a:rPr/>
              <a:t> is the slope difference between the two breeds (actually, </a:t>
            </a:r>
            <a:r>
              <a:rPr b="1"/>
              <a:t>half</a:t>
            </a:r>
            <a:r>
              <a:rPr/>
              <a:t> the difference, since we used -1 and 1 as dummy variables)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is the grand mean (the average FoodEaten across cats and CatWeights)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is the difference between the breeds when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r>
                        <m:rPr>
                          <m:sty m:val="p"/>
                        </m:rPr>
                        <a:rPr/>
                        <m:t>=</m:t>
                      </m:r>
                      <m:r>
                        <m:rPr/>
                        <a:rPr/>
                        <m:t>0</m:t>
                      </m:r>
                    </m:oMath>
                  </m:oMathPara>
                </a14:m>
              </mc:Choice>
              <mc:Fallback/>
            </mc:AlternateContent>
            <a:endParaRPr/>
          </a:p>
          <a:p>
            <a:pPr lvl="1">
              <a:defRPr/>
            </a:pPr>
            <a:r>
              <a:rPr/>
              <a:t>It’s </a:t>
            </a:r>
            <a:r>
              <a:rPr b="1"/>
              <a:t>not</a:t>
            </a:r>
            <a:r>
              <a:rPr/>
              <a:t> the overall difference between breeds</a:t>
            </a:r>
            <a:endParaRPr/>
          </a:p>
          <a:p>
            <a:pPr lvl="1">
              <a:defRPr/>
            </a:pPr>
            <a:r>
              <a:rPr/>
              <a:t>Often,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r>
                        <m:rPr>
                          <m:sty m:val="p"/>
                        </m:rPr>
                        <a:rPr/>
                        <m:t>=</m:t>
                      </m:r>
                      <m:r>
                        <m:rPr/>
                        <a:rPr/>
                        <m:t>0</m:t>
                      </m:r>
                    </m:oMath>
                  </m:oMathPara>
                </a14:m>
              </mc:Choice>
              <mc:Fallback/>
            </mc:AlternateContent>
            <a:r>
              <a:rPr/>
              <a:t> is not meaningful</a:t>
            </a:r>
            <a:endParaRPr/>
          </a:p>
          <a:p>
            <a:pPr lvl="1">
              <a:defRPr/>
            </a:pPr>
            <a:r>
              <a:rPr/>
              <a:t>Like here: A cat that weighs 0 kg does not exist.</a:t>
            </a:r>
            <a:endParaRPr/>
          </a:p>
          <a:p>
            <a:pPr lvl="2">
              <a:defRPr/>
            </a:pPr>
            <a:r>
              <a:rPr/>
              <a:t>Be </a:t>
            </a:r>
            <a:r>
              <a:rPr b="1"/>
              <a:t>very</a:t>
            </a:r>
            <a:r>
              <a:rPr/>
              <a:t> careful interpreting main effects in the presence of interactions!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Marginality</a:t>
            </a:r>
            <a:endParaRPr/>
          </a:p>
        </p:txBody>
      </p:sp>
      <p:sp>
        <p:nvSpPr>
          <p:cNvPr id="5" name="Content Placeholder 2" hidden="0"/>
          <p:cNvSpPr>
            <a:spLocks noGrp="1"/>
          </p:cNvSpPr>
          <p:nvPr isPhoto="0" userDrawn="0">
            <p:ph idx="1" hasCustomPrompt="0"/>
          </p:nvPr>
        </p:nvSpPr>
        <p:spPr bwMode="auto"/>
        <p:txBody>
          <a:bodyPr/>
          <a:lstStyle/>
          <a:p>
            <a:pPr lvl="0">
              <a:defRPr/>
            </a:pPr>
            <a:r>
              <a:rPr/>
              <a:t>If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is not interpretable, can we just leave it out of the model?</a:t>
            </a:r>
            <a:endParaRPr/>
          </a:p>
          <a:p>
            <a:pPr lvl="1">
              <a:defRPr/>
            </a:pPr>
            <a:r>
              <a:rPr/>
              <a:t>We could, but that would constrain our model so that Shorthair cats and Manx cats </a:t>
            </a:r>
            <a:r>
              <a:rPr b="1"/>
              <a:t>have</a:t>
            </a:r>
            <a:r>
              <a:rPr/>
              <a:t> to have the same intercept.</a:t>
            </a:r>
            <a:endParaRPr/>
          </a:p>
          <a:p>
            <a:pPr lvl="2">
              <a:defRPr/>
            </a:pPr>
            <a:r>
              <a:rPr/>
              <a:t>Why would we do that? Who knows!</a:t>
            </a:r>
            <a:endParaRPr/>
          </a:p>
          <a:p>
            <a:pPr lvl="2">
              <a:defRPr/>
            </a:pPr>
            <a:r>
              <a:rPr/>
              <a:t>Unless you have a specific hypothesis that says that they </a:t>
            </a:r>
            <a:r>
              <a:rPr i="1"/>
              <a:t>should</a:t>
            </a:r>
            <a:r>
              <a:rPr/>
              <a:t> have the same intercept, better leave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in the model.</a:t>
            </a:r>
            <a:endParaRPr/>
          </a:p>
          <a:p>
            <a:pPr lvl="0">
              <a:defRPr/>
            </a:pPr>
            <a:r>
              <a:rPr b="1"/>
              <a:t>In general:</a:t>
            </a:r>
            <a:r>
              <a:rPr/>
              <a:t> If you include </a:t>
            </a:r>
            <a:r>
              <a:rPr i="1"/>
              <a:t>high-order</a:t>
            </a:r>
            <a:r>
              <a:rPr/>
              <a:t> terms (e.g. interactions), you should also include the corresponding lower order terms (the main effects), </a:t>
            </a:r>
            <a:r>
              <a:rPr b="1"/>
              <a:t>unless you have a very good reason not to</a:t>
            </a:r>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How to fit a model with different slopes</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One slope per level of the dichotomous variable</a:t>
            </a:r>
            <a:endParaRPr/>
          </a:p>
          <a:p>
            <a:pPr lvl="0">
              <a:defRPr/>
            </a:pPr>
            <a:r>
              <a:rPr/>
              <a:t>Add the interaction between dummy and covariate to the model</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430392" y="203199"/>
          <a:ext cx="5079999" cy="3809999"/>
        </p:xfrm>
        <a:graphic>
          <a:graphicData uri="http://schemas.openxmlformats.org/drawingml/2006/table">
            <a:tbl>
              <a:tblPr firstRow="1" firstCol="0" lastRow="0" lastCol="0" bandRow="1" bandCol="0"/>
              <a:tblGrid>
                <a:gridCol w="1450044"/>
                <a:gridCol w="979955"/>
                <a:gridCol w="843878"/>
                <a:gridCol w="1091292"/>
                <a:gridCol w="1091292"/>
              </a:tblGrid>
              <a:tr h="133790">
                <a:tc>
                  <a:txBody>
                    <a:bodyPr/>
                    <a:p>
                      <a:pPr>
                        <a:defRPr/>
                      </a:pPr>
                      <a:endParaRPr sz="2000"/>
                    </a:p>
                  </a:txBody>
                  <a:tcPr/>
                </a:tc>
                <a:tc>
                  <a:txBody>
                    <a:bodyPr/>
                    <a:p>
                      <a:pPr marL="0" lvl="0" indent="0" algn="r">
                        <a:buNone/>
                        <a:defRPr/>
                      </a:pPr>
                      <a:r>
                        <a:rPr sz="2000"/>
                        <a:t>Estimate</a:t>
                      </a:r>
                      <a:endParaRPr sz="2000"/>
                    </a:p>
                  </a:txBody>
                  <a:tcPr/>
                </a:tc>
                <a:tc>
                  <a:txBody>
                    <a:bodyPr/>
                    <a:p>
                      <a:pPr marL="0" lvl="0" indent="0" algn="r">
                        <a:buNone/>
                        <a:defRPr/>
                      </a:pPr>
                      <a:r>
                        <a:rPr sz="2000"/>
                        <a:t>Std. Error</a:t>
                      </a:r>
                      <a:endParaRPr sz="2000"/>
                    </a:p>
                  </a:txBody>
                  <a:tcPr/>
                </a:tc>
                <a:tc>
                  <a:txBody>
                    <a:bodyPr/>
                    <a:p>
                      <a:pPr marL="0" lvl="0" indent="0" algn="r">
                        <a:buNone/>
                        <a:defRPr/>
                      </a:pPr>
                      <a:r>
                        <a:rPr sz="2000"/>
                        <a:t>t value</a:t>
                      </a:r>
                      <a:endParaRPr sz="2000"/>
                    </a:p>
                  </a:txBody>
                  <a:tcPr/>
                </a:tc>
                <a:tc>
                  <a:txBody>
                    <a:bodyPr/>
                    <a:p>
                      <a:pPr marL="0" lvl="0" indent="0" algn="r">
                        <a:buNone/>
                        <a:defRPr/>
                      </a:pPr>
                      <a:r>
                        <a:rPr sz="2000"/>
                        <a:t>Pr(&gt;|t|)</a:t>
                      </a:r>
                      <a:endParaRPr sz="2000"/>
                    </a:p>
                  </a:txBody>
                  <a:tcPr/>
                </a:tc>
              </a:tr>
              <a:tr h="133790">
                <a:tc>
                  <a:txBody>
                    <a:bodyPr/>
                    <a:p>
                      <a:pPr marL="0" lvl="0" indent="0" algn="l">
                        <a:buNone/>
                        <a:defRPr/>
                      </a:pPr>
                      <a:r>
                        <a:rPr sz="2000"/>
                        <a:t>(Intercept)</a:t>
                      </a:r>
                      <a:endParaRPr sz="2000"/>
                    </a:p>
                  </a:txBody>
                  <a:tcPr/>
                </a:tc>
                <a:tc>
                  <a:txBody>
                    <a:bodyPr/>
                    <a:p>
                      <a:pPr marL="0" lvl="0" indent="0" algn="r">
                        <a:buNone/>
                        <a:defRPr/>
                      </a:pPr>
                      <a:r>
                        <a:rPr sz="2000"/>
                        <a:t>102.94</a:t>
                      </a:r>
                      <a:endParaRPr sz="2000"/>
                    </a:p>
                  </a:txBody>
                  <a:tcPr/>
                </a:tc>
                <a:tc>
                  <a:txBody>
                    <a:bodyPr/>
                    <a:p>
                      <a:pPr marL="0" lvl="0" indent="0" algn="r">
                        <a:buNone/>
                        <a:defRPr/>
                      </a:pPr>
                      <a:r>
                        <a:rPr sz="2000"/>
                        <a:t>2.73</a:t>
                      </a:r>
                      <a:endParaRPr sz="2000"/>
                    </a:p>
                  </a:txBody>
                  <a:tcPr/>
                </a:tc>
                <a:tc>
                  <a:txBody>
                    <a:bodyPr/>
                    <a:p>
                      <a:pPr marL="0" lvl="0" indent="0" algn="r">
                        <a:buNone/>
                        <a:defRPr/>
                      </a:pPr>
                      <a:r>
                        <a:rPr sz="2000"/>
                        <a:t>37.69</a:t>
                      </a:r>
                      <a:endParaRPr sz="2000"/>
                    </a:p>
                  </a:txBody>
                  <a:tcPr/>
                </a:tc>
                <a:tc>
                  <a:txBody>
                    <a:bodyPr/>
                    <a:p>
                      <a:pPr marL="0" lvl="0" indent="0" algn="r">
                        <a:buNone/>
                        <a:defRPr/>
                      </a:pPr>
                      <a:r>
                        <a:rPr sz="2000"/>
                        <a:t>0.000</a:t>
                      </a:r>
                      <a:endParaRPr sz="2000"/>
                    </a:p>
                  </a:txBody>
                  <a:tcPr/>
                </a:tc>
              </a:tr>
              <a:tr h="133790">
                <a:tc>
                  <a:txBody>
                    <a:bodyPr/>
                    <a:p>
                      <a:pPr marL="0" lvl="0" indent="0" algn="l">
                        <a:buNone/>
                        <a:defRPr/>
                      </a:pPr>
                      <a:r>
                        <a:rPr sz="2000"/>
                        <a:t>CatWeight</a:t>
                      </a:r>
                      <a:endParaRPr sz="2000"/>
                    </a:p>
                  </a:txBody>
                  <a:tcPr/>
                </a:tc>
                <a:tc>
                  <a:txBody>
                    <a:bodyPr/>
                    <a:p>
                      <a:pPr marL="0" lvl="0" indent="0" algn="r">
                        <a:buNone/>
                        <a:defRPr/>
                      </a:pPr>
                      <a:r>
                        <a:rPr sz="2000"/>
                        <a:t>10.46</a:t>
                      </a:r>
                      <a:endParaRPr sz="2000"/>
                    </a:p>
                  </a:txBody>
                  <a:tcPr/>
                </a:tc>
                <a:tc>
                  <a:txBody>
                    <a:bodyPr/>
                    <a:p>
                      <a:pPr marL="0" lvl="0" indent="0" algn="r">
                        <a:buNone/>
                        <a:defRPr/>
                      </a:pPr>
                      <a:r>
                        <a:rPr sz="2000"/>
                        <a:t>4.60</a:t>
                      </a:r>
                      <a:endParaRPr sz="2000"/>
                    </a:p>
                  </a:txBody>
                  <a:tcPr/>
                </a:tc>
                <a:tc>
                  <a:txBody>
                    <a:bodyPr/>
                    <a:p>
                      <a:pPr marL="0" lvl="0" indent="0" algn="r">
                        <a:buNone/>
                        <a:defRPr/>
                      </a:pPr>
                      <a:r>
                        <a:rPr sz="2000"/>
                        <a:t>2.28</a:t>
                      </a:r>
                      <a:endParaRPr sz="2000"/>
                    </a:p>
                  </a:txBody>
                  <a:tcPr/>
                </a:tc>
                <a:tc>
                  <a:txBody>
                    <a:bodyPr/>
                    <a:p>
                      <a:pPr marL="0" lvl="0" indent="0" algn="r">
                        <a:buNone/>
                        <a:defRPr/>
                      </a:pPr>
                      <a:r>
                        <a:rPr sz="2000"/>
                        <a:t>0.031</a:t>
                      </a:r>
                      <a:endParaRPr sz="2000"/>
                    </a:p>
                  </a:txBody>
                  <a:tcPr/>
                </a:tc>
              </a:tr>
              <a:tr h="133790">
                <a:tc>
                  <a:txBody>
                    <a:bodyPr/>
                    <a:p>
                      <a:pPr marL="0" lvl="0" indent="0" algn="l">
                        <a:buNone/>
                        <a:defRPr/>
                      </a:pPr>
                      <a:r>
                        <a:rPr sz="2000"/>
                        <a:t>dummy</a:t>
                      </a:r>
                      <a:endParaRPr sz="2000"/>
                    </a:p>
                  </a:txBody>
                  <a:tcPr/>
                </a:tc>
                <a:tc>
                  <a:txBody>
                    <a:bodyPr/>
                    <a:p>
                      <a:pPr marL="0" lvl="0" indent="0" algn="r">
                        <a:buNone/>
                        <a:defRPr/>
                      </a:pPr>
                      <a:r>
                        <a:rPr sz="2000"/>
                        <a:t>17.31</a:t>
                      </a:r>
                      <a:endParaRPr sz="2000"/>
                    </a:p>
                  </a:txBody>
                  <a:tcPr/>
                </a:tc>
                <a:tc>
                  <a:txBody>
                    <a:bodyPr/>
                    <a:p>
                      <a:pPr marL="0" lvl="0" indent="0" algn="r">
                        <a:buNone/>
                        <a:defRPr/>
                      </a:pPr>
                      <a:r>
                        <a:rPr sz="2000"/>
                        <a:t>2.73</a:t>
                      </a:r>
                      <a:endParaRPr sz="2000"/>
                    </a:p>
                  </a:txBody>
                  <a:tcPr/>
                </a:tc>
                <a:tc>
                  <a:txBody>
                    <a:bodyPr/>
                    <a:p>
                      <a:pPr marL="0" lvl="0" indent="0" algn="r">
                        <a:buNone/>
                        <a:defRPr/>
                      </a:pPr>
                      <a:r>
                        <a:rPr sz="2000"/>
                        <a:t>6.34</a:t>
                      </a:r>
                      <a:endParaRPr sz="2000"/>
                    </a:p>
                  </a:txBody>
                  <a:tcPr/>
                </a:tc>
                <a:tc>
                  <a:txBody>
                    <a:bodyPr/>
                    <a:p>
                      <a:pPr marL="0" lvl="0" indent="0" algn="r">
                        <a:buNone/>
                        <a:defRPr/>
                      </a:pPr>
                      <a:r>
                        <a:rPr sz="2000"/>
                        <a:t>0.000</a:t>
                      </a:r>
                      <a:endParaRPr sz="2000"/>
                    </a:p>
                  </a:txBody>
                  <a:tcPr/>
                </a:tc>
              </a:tr>
              <a:tr h="133790">
                <a:tc>
                  <a:txBody>
                    <a:bodyPr/>
                    <a:p>
                      <a:pPr marL="0" lvl="0" indent="0" algn="l">
                        <a:buNone/>
                        <a:defRPr/>
                      </a:pPr>
                      <a:r>
                        <a:rPr sz="2000"/>
                        <a:t>CatWeight:dummy</a:t>
                      </a:r>
                      <a:endParaRPr sz="2000"/>
                    </a:p>
                  </a:txBody>
                  <a:tcPr/>
                </a:tc>
                <a:tc>
                  <a:txBody>
                    <a:bodyPr/>
                    <a:p>
                      <a:pPr marL="0" lvl="0" indent="0" algn="r">
                        <a:buNone/>
                        <a:defRPr/>
                      </a:pPr>
                      <a:r>
                        <a:rPr sz="2000"/>
                        <a:t>5.15</a:t>
                      </a:r>
                      <a:endParaRPr sz="2000"/>
                    </a:p>
                  </a:txBody>
                  <a:tcPr/>
                </a:tc>
                <a:tc>
                  <a:txBody>
                    <a:bodyPr/>
                    <a:p>
                      <a:pPr marL="0" lvl="0" indent="0" algn="r">
                        <a:buNone/>
                        <a:defRPr/>
                      </a:pPr>
                      <a:r>
                        <a:rPr sz="2000"/>
                        <a:t>4.60</a:t>
                      </a:r>
                      <a:endParaRPr sz="2000"/>
                    </a:p>
                  </a:txBody>
                  <a:tcPr/>
                </a:tc>
                <a:tc>
                  <a:txBody>
                    <a:bodyPr/>
                    <a:p>
                      <a:pPr marL="0" lvl="0" indent="0" algn="r">
                        <a:buNone/>
                        <a:defRPr/>
                      </a:pPr>
                      <a:r>
                        <a:rPr sz="2000"/>
                        <a:t>1.12</a:t>
                      </a:r>
                      <a:endParaRPr sz="2000"/>
                    </a:p>
                  </a:txBody>
                  <a:tcPr/>
                </a:tc>
                <a:tc>
                  <a:txBody>
                    <a:bodyPr/>
                    <a:p>
                      <a:pPr marL="0" lvl="0" indent="0" algn="r">
                        <a:buNone/>
                        <a:defRPr/>
                      </a:pPr>
                      <a:r>
                        <a:rPr sz="2000"/>
                        <a:t>0.273</a:t>
                      </a:r>
                      <a:endParaRPr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a:r>
              <a:rPr/>
              <a:t>In this case, the t-test of the coefficient indicates that the interaction is not significant. We can’t reject the null hypothesis that the slopes are the same for each level of the dichotomous variable (despite the slight trend in the data visible in the plot).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Factors with more than two levels</a:t>
            </a:r>
            <a:endParaRPr/>
          </a:p>
        </p:txBody>
      </p:sp>
      <p:sp>
        <p:nvSpPr>
          <p:cNvPr id="5" name="Content Placeholder 2" hidden="0"/>
          <p:cNvSpPr>
            <a:spLocks noGrp="1"/>
          </p:cNvSpPr>
          <p:nvPr isPhoto="0" userDrawn="0">
            <p:ph idx="1" hasCustomPrompt="0"/>
          </p:nvPr>
        </p:nvSpPr>
        <p:spPr bwMode="auto"/>
        <p:txBody>
          <a:bodyPr/>
          <a:lstStyle/>
          <a:p>
            <a:pPr lvl="0">
              <a:defRPr/>
            </a:pPr>
            <a:r>
              <a:rPr/>
              <a:t>What if we have three (or more) groups that we want to compare in our regression model?</a:t>
            </a:r>
            <a:endParaRPr/>
          </a:p>
          <a:p>
            <a:pPr lvl="1">
              <a:defRPr/>
            </a:pPr>
            <a:r>
              <a:rPr/>
              <a:t>Let’s start with three to keep things simple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Example</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Enough about cats, let’s talk about dogs!</a:t>
            </a:r>
            <a:endParaRPr/>
          </a:p>
          <a:p>
            <a:pPr lvl="0">
              <a:defRPr/>
            </a:pPr>
            <a:r>
              <a:rPr/>
              <a:t>In this ficticious example, let’s assume we are testing 45 dogs to see how many object names they know (e.g. when you tell them to bring you a “ball”, “stick”, etc., do they bring you the correct object or a random one?)</a:t>
            </a:r>
            <a:endParaRPr/>
          </a:p>
          <a:p>
            <a:pPr lvl="0">
              <a:defRPr/>
            </a:pPr>
            <a:r>
              <a:rPr/>
              <a:t>Our sample contains 15 beagles, 15 border collies, and 15 terriers.</a:t>
            </a:r>
            <a:endParaRPr/>
          </a:p>
          <a:p>
            <a:pPr lvl="0">
              <a:defRPr/>
            </a:pPr>
            <a:r>
              <a:rPr/>
              <a:t>Let’s assume that the true means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μ</m:t>
                          </m:r>
                        </m:e>
                        <m:sub>
                          <m:r>
                            <m:rPr/>
                            <a:rPr/>
                            <m:t>i</m:t>
                          </m:r>
                        </m:sub>
                      </m:sSub>
                    </m:oMath>
                  </m:oMathPara>
                </a14:m>
              </mc:Choice>
              <mc:Fallback/>
            </mc:AlternateContent>
            <a:r>
              <a:rPr/>
              <a:t> for each breed are:</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2552700"/>
                <a:gridCol w="2552700"/>
              </a:tblGrid>
              <a:tr h="133790">
                <a:tc>
                  <a:txBody>
                    <a:bodyPr/>
                    <a:p>
                      <a:pPr marL="0" lvl="0" indent="0" algn="r">
                        <a:buNone/>
                        <a:defRPr/>
                      </a:pPr>
                      <a:r>
                        <a:rPr/>
                        <a:t>Breed</a:t>
                      </a:r>
                      <a:endParaRPr/>
                    </a:p>
                  </a:txBody>
                  <a:tcPr/>
                </a:tc>
                <a:tc>
                  <a:txBody>
                    <a:bodyPr/>
                    <a:p>
                      <a:pPr marL="0" lvl="0" indent="0" algn="r">
                        <a:buNone/>
                        <a:defRPr/>
                      </a:pPr>
                      <a:r>
                        <a:rPr/>
                        <a:t>Number of object names known</a:t>
                      </a:r>
                      <a:endParaRPr/>
                    </a:p>
                  </a:txBody>
                  <a:tcPr/>
                </a:tc>
              </a:tr>
              <a:tr h="133790">
                <a:tc>
                  <a:txBody>
                    <a:bodyPr/>
                    <a:p>
                      <a:pPr marL="0" lvl="0" indent="0" algn="r">
                        <a:buNone/>
                        <a:defRPr/>
                      </a:pPr>
                      <a:r>
                        <a:rPr/>
                        <a:t>Beagle</a:t>
                      </a:r>
                      <a:endParaRPr/>
                    </a:p>
                  </a:txBody>
                  <a:tcPr/>
                </a:tc>
                <a:tc>
                  <a:txBody>
                    <a:bodyPr/>
                    <a:p>
                      <a:pPr marL="0" lvl="0" indent="0" algn="r">
                        <a:buNone/>
                        <a:defRPr/>
                      </a:pPr>
                      <a:r>
                        <a:rPr/>
                        <a:t>10</a:t>
                      </a:r>
                      <a:endParaRPr/>
                    </a:p>
                  </a:txBody>
                  <a:tcPr/>
                </a:tc>
              </a:tr>
              <a:tr h="133790">
                <a:tc>
                  <a:txBody>
                    <a:bodyPr/>
                    <a:p>
                      <a:pPr marL="0" lvl="0" indent="0" algn="r">
                        <a:buNone/>
                        <a:defRPr/>
                      </a:pPr>
                      <a:r>
                        <a:rPr/>
                        <a:t>Border Collie</a:t>
                      </a:r>
                      <a:endParaRPr/>
                    </a:p>
                  </a:txBody>
                  <a:tcPr/>
                </a:tc>
                <a:tc>
                  <a:txBody>
                    <a:bodyPr/>
                    <a:p>
                      <a:pPr marL="0" lvl="0" indent="0" algn="r">
                        <a:buNone/>
                        <a:defRPr/>
                      </a:pPr>
                      <a:r>
                        <a:rPr/>
                        <a:t>60</a:t>
                      </a:r>
                      <a:endParaRPr/>
                    </a:p>
                  </a:txBody>
                  <a:tcPr/>
                </a:tc>
              </a:tr>
              <a:tr h="133790">
                <a:tc>
                  <a:txBody>
                    <a:bodyPr/>
                    <a:p>
                      <a:pPr marL="0" lvl="0" indent="0" algn="r">
                        <a:buNone/>
                        <a:defRPr/>
                      </a:pPr>
                      <a:r>
                        <a:rPr/>
                        <a:t>Terrier</a:t>
                      </a:r>
                      <a:endParaRPr/>
                    </a:p>
                  </a:txBody>
                  <a:tcPr/>
                </a:tc>
                <a:tc>
                  <a:txBody>
                    <a:bodyPr/>
                    <a:p>
                      <a:pPr marL="0" lvl="0" indent="0" algn="r">
                        <a:buNone/>
                        <a:defRPr/>
                      </a:pPr>
                      <a:r>
                        <a:rPr/>
                        <a:t>15</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Example (2)</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In a regression model, we would want get three lines, one per group</a:t>
            </a:r>
            <a:endParaRPr/>
          </a:p>
          <a:p>
            <a:pPr lvl="1">
              <a:defRPr/>
            </a:pPr>
            <a:r>
              <a:rPr/>
              <a:t>Of course, there is no covariate in this model, so the lines should be horizontal</a:t>
            </a:r>
            <a:endParaRPr/>
          </a:p>
          <a:p>
            <a:pPr lvl="0">
              <a:defRPr/>
            </a:pPr>
            <a:r>
              <a:rPr/>
              <a:t>The lines should reflect the differences between the means:</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2552700"/>
                <a:gridCol w="2552700"/>
              </a:tblGrid>
              <a:tr h="133790">
                <a:tc>
                  <a:txBody>
                    <a:bodyPr/>
                    <a:p>
                      <a:pPr marL="0" lvl="0" indent="0" algn="r">
                        <a:buNone/>
                        <a:defRPr/>
                      </a:pPr>
                      <a:r>
                        <a:rPr/>
                        <a:t>Comparison</a:t>
                      </a:r>
                      <a:endParaRPr/>
                    </a:p>
                  </a:txBody>
                  <a:tcPr/>
                </a:tc>
                <a:tc>
                  <a:txBody>
                    <a:bodyPr/>
                    <a:p>
                      <a:pPr marL="0" lvl="0" indent="0" algn="r">
                        <a:buNone/>
                        <a:defRPr/>
                      </a:pPr>
                      <a:r>
                        <a:rPr/>
                        <a:t>Difference</a:t>
                      </a:r>
                      <a:endParaRPr/>
                    </a:p>
                  </a:txBody>
                  <a:tcPr/>
                </a:tc>
              </a:tr>
              <a:tr h="133790">
                <a:tc>
                  <a:txBody>
                    <a:bodyPr/>
                    <a:p>
                      <a:pPr marL="0" lvl="0" indent="0" algn="r">
                        <a:buNone/>
                        <a:defRPr/>
                      </a:pPr>
                      <a:r>
                        <a:rPr/>
                        <a:t>Border Collie – Beagle</a:t>
                      </a:r>
                      <a:endParaRPr/>
                    </a:p>
                  </a:txBody>
                  <a:tcPr/>
                </a:tc>
                <a:tc>
                  <a:txBody>
                    <a:bodyPr/>
                    <a:p>
                      <a:pPr marL="0" lvl="0" indent="0" algn="r">
                        <a:buNone/>
                        <a:defRPr/>
                      </a:pPr>
                      <a:r>
                        <a:rPr/>
                        <a:t>50</a:t>
                      </a:r>
                      <a:endParaRPr/>
                    </a:p>
                  </a:txBody>
                  <a:tcPr/>
                </a:tc>
              </a:tr>
              <a:tr h="133790">
                <a:tc>
                  <a:txBody>
                    <a:bodyPr/>
                    <a:p>
                      <a:pPr marL="0" lvl="0" indent="0" algn="r">
                        <a:buNone/>
                        <a:defRPr/>
                      </a:pPr>
                      <a:r>
                        <a:rPr/>
                        <a:t>Border Collie – Terrier</a:t>
                      </a:r>
                      <a:endParaRPr/>
                    </a:p>
                  </a:txBody>
                  <a:tcPr/>
                </a:tc>
                <a:tc>
                  <a:txBody>
                    <a:bodyPr/>
                    <a:p>
                      <a:pPr marL="0" lvl="0" indent="0" algn="r">
                        <a:buNone/>
                        <a:defRPr/>
                      </a:pPr>
                      <a:r>
                        <a:rPr/>
                        <a:t>35</a:t>
                      </a:r>
                      <a:endParaRPr/>
                    </a:p>
                  </a:txBody>
                  <a:tcPr/>
                </a:tc>
              </a:tr>
              <a:tr h="133790">
                <a:tc>
                  <a:txBody>
                    <a:bodyPr/>
                    <a:p>
                      <a:pPr marL="0" lvl="0" indent="0" algn="r">
                        <a:buNone/>
                        <a:defRPr/>
                      </a:pPr>
                      <a:r>
                        <a:rPr/>
                        <a:t>Terrier – Beagle</a:t>
                      </a:r>
                      <a:endParaRPr/>
                    </a:p>
                  </a:txBody>
                  <a:tcPr/>
                </a:tc>
                <a:tc>
                  <a:txBody>
                    <a:bodyPr/>
                    <a:p>
                      <a:pPr marL="0" lvl="0" indent="0" algn="r">
                        <a:buNone/>
                        <a:defRPr/>
                      </a:pPr>
                      <a:r>
                        <a:rPr/>
                        <a:t>5</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Dummy contrasts for three groups</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How do we make contrasts in this situation?</a:t>
            </a:r>
            <a:endParaRPr/>
          </a:p>
          <a:p>
            <a:pPr lvl="1">
              <a:defRPr/>
            </a:pPr>
            <a:r>
              <a:rPr/>
              <a:t>Remember, the dummy contrasts for two groups had one level coded as 0 (the baseline) and one coded as 1</a:t>
            </a:r>
            <a:endParaRPr/>
          </a:p>
          <a:p>
            <a:pPr lvl="1">
              <a:defRPr/>
            </a:pPr>
            <a:r>
              <a:rPr/>
              <a:t>The coefficient for the dummy contrasts then told us how the level coded as 1 differed from the baseline</a:t>
            </a:r>
            <a:endParaRPr/>
          </a:p>
          <a:p>
            <a:pPr lvl="1">
              <a:defRPr/>
            </a:pPr>
            <a:r>
              <a:rPr/>
              <a:t>We can apply the same scheme here. Let’s make Beagles the baseline, because they are fantastic dogs:</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701800"/>
                <a:gridCol w="1701800"/>
                <a:gridCol w="1701800"/>
              </a:tblGrid>
              <a:tr h="133790">
                <a:tc>
                  <a:txBody>
                    <a:bodyPr/>
                    <a:p>
                      <a:pPr marL="0" lvl="0" indent="0" algn="r">
                        <a:buNone/>
                        <a:defRPr/>
                      </a:pPr>
                      <a:r>
                        <a:rPr/>
                        <a:t>Breed</a:t>
                      </a:r>
                      <a:endParaRPr/>
                    </a:p>
                  </a:txBody>
                  <a:tcPr/>
                </a:tc>
                <a:tc>
                  <a:txBody>
                    <a:bodyPr/>
                    <a:p>
                      <a:pPr marL="0" lvl="0" indent="0" algn="r">
                        <a:buNone/>
                        <a:defRPr/>
                      </a:pPr>
                      <a:r>
                        <a:rPr/>
                        <a:t>X1</a:t>
                      </a:r>
                      <a:endParaRPr/>
                    </a:p>
                  </a:txBody>
                  <a:tcPr/>
                </a:tc>
                <a:tc>
                  <a:txBody>
                    <a:bodyPr/>
                    <a:p>
                      <a:pPr marL="0" lvl="0" indent="0" algn="r">
                        <a:buNone/>
                        <a:defRPr/>
                      </a:pPr>
                      <a:r>
                        <a:rPr/>
                        <a:t>X2</a:t>
                      </a:r>
                      <a:endParaRPr/>
                    </a:p>
                  </a:txBody>
                  <a:tcPr/>
                </a:tc>
              </a:tr>
              <a:tr h="133790">
                <a:tc>
                  <a:txBody>
                    <a:bodyPr/>
                    <a:p>
                      <a:pPr marL="0" lvl="0" indent="0" algn="r">
                        <a:buNone/>
                        <a:defRPr/>
                      </a:pPr>
                      <a:r>
                        <a:rPr/>
                        <a:t>Beagle</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r>
              <a:tr h="133790">
                <a:tc>
                  <a:txBody>
                    <a:bodyPr/>
                    <a:p>
                      <a:pPr marL="0" lvl="0" indent="0" algn="r">
                        <a:buNone/>
                        <a:defRPr/>
                      </a:pPr>
                      <a:r>
                        <a:rPr/>
                        <a:t>Border Collie</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r>
              <a:tr h="133790">
                <a:tc>
                  <a:txBody>
                    <a:bodyPr/>
                    <a:p>
                      <a:pPr marL="0" lvl="0" indent="0" algn="r">
                        <a:buNone/>
                        <a:defRPr/>
                      </a:pPr>
                      <a:r>
                        <a:rPr/>
                        <a:t>Terrier</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a:r>
              <a:rPr/>
              <a:t>Note that we need </a:t>
            </a:r>
            <a:r>
              <a:rPr b="1"/>
              <a:t>two</a:t>
            </a:r>
            <a:r>
              <a:rPr/>
              <a:t> contrasts here to describe </a:t>
            </a:r>
            <a:r>
              <a:rPr b="1"/>
              <a:t>three</a:t>
            </a:r>
            <a:r>
              <a:rPr/>
              <a:t> regression lines</a:t>
            </a:r>
            <a:endParaRPr/>
          </a:p>
          <a:p>
            <a:pPr lvl="1">
              <a:defRPr/>
            </a:pPr>
            <a:r>
              <a:rPr/>
              <a:t>The baseline is described by the intercept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Example</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Let’s just stay with the cat data for a little bit longer</a:t>
            </a:r>
            <a:endParaRPr/>
          </a:p>
          <a:p>
            <a:pPr lvl="0">
              <a:defRPr/>
            </a:pPr>
            <a:r>
              <a:rPr/>
              <a:t>Let’s say our cats came from two breeds, shorthair and manx.</a:t>
            </a:r>
            <a:endParaRPr/>
          </a:p>
          <a:p>
            <a:pPr lvl="1">
              <a:defRPr/>
            </a:pPr>
            <a:r>
              <a:rPr/>
              <a:t>Does breed have an influence on food eaten?</a:t>
            </a:r>
            <a:endParaRPr/>
          </a:p>
          <a:p>
            <a:pPr lvl="1">
              <a:defRPr/>
            </a:pPr>
            <a:r>
              <a:rPr/>
              <a:t>The corresponding file is on Brightspace (</a:t>
            </a:r>
            <a:r>
              <a:rPr>
                <a:latin typeface="Courier"/>
              </a:rPr>
              <a:t>catfood_breed.sav</a:t>
            </a:r>
            <a:r>
              <a:rPr/>
              <a:t>; first 6 rows of the table shown)</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270000"/>
                <a:gridCol w="1270000"/>
                <a:gridCol w="1270000"/>
                <a:gridCol w="1270000"/>
              </a:tblGrid>
              <a:tr h="133790">
                <a:tc>
                  <a:txBody>
                    <a:bodyPr/>
                    <a:p>
                      <a:pPr marL="0" lvl="0" indent="0" algn="r">
                        <a:buNone/>
                        <a:defRPr/>
                      </a:pPr>
                      <a:r>
                        <a:rPr sz="2000"/>
                        <a:t>CatWeight</a:t>
                      </a:r>
                      <a:endParaRPr sz="2000"/>
                    </a:p>
                  </a:txBody>
                  <a:tcPr/>
                </a:tc>
                <a:tc>
                  <a:txBody>
                    <a:bodyPr/>
                    <a:p>
                      <a:pPr marL="0" lvl="0" indent="0" algn="r">
                        <a:buNone/>
                        <a:defRPr/>
                      </a:pPr>
                      <a:r>
                        <a:rPr sz="2000"/>
                        <a:t>CatAge</a:t>
                      </a:r>
                      <a:endParaRPr sz="2000"/>
                    </a:p>
                  </a:txBody>
                  <a:tcPr/>
                </a:tc>
                <a:tc>
                  <a:txBody>
                    <a:bodyPr/>
                    <a:p>
                      <a:pPr marL="0" lvl="0" indent="0" algn="l">
                        <a:buNone/>
                        <a:defRPr/>
                      </a:pPr>
                      <a:r>
                        <a:rPr sz="2000"/>
                        <a:t>CatBreed</a:t>
                      </a:r>
                      <a:endParaRPr sz="2000"/>
                    </a:p>
                  </a:txBody>
                  <a:tcPr/>
                </a:tc>
                <a:tc>
                  <a:txBody>
                    <a:bodyPr/>
                    <a:p>
                      <a:pPr marL="0" lvl="0" indent="0" algn="r">
                        <a:buNone/>
                        <a:defRPr/>
                      </a:pPr>
                      <a:r>
                        <a:rPr sz="2000"/>
                        <a:t>FoodEaten</a:t>
                      </a:r>
                      <a:endParaRPr sz="2000"/>
                    </a:p>
                  </a:txBody>
                  <a:tcPr/>
                </a:tc>
              </a:tr>
              <a:tr h="133790">
                <a:tc>
                  <a:txBody>
                    <a:bodyPr/>
                    <a:p>
                      <a:pPr marL="0" lvl="0" indent="0" algn="r">
                        <a:buNone/>
                        <a:defRPr/>
                      </a:pPr>
                      <a:r>
                        <a:rPr sz="2000"/>
                        <a:t>0.432</a:t>
                      </a:r>
                      <a:endParaRPr sz="2000"/>
                    </a:p>
                  </a:txBody>
                  <a:tcPr/>
                </a:tc>
                <a:tc>
                  <a:txBody>
                    <a:bodyPr/>
                    <a:p>
                      <a:pPr marL="0" lvl="0" indent="0" algn="r">
                        <a:buNone/>
                        <a:defRPr/>
                      </a:pPr>
                      <a:r>
                        <a:rPr sz="2000"/>
                        <a:t>-29.7</a:t>
                      </a:r>
                      <a:endParaRPr sz="2000"/>
                    </a:p>
                  </a:txBody>
                  <a:tcPr/>
                </a:tc>
                <a:tc>
                  <a:txBody>
                    <a:bodyPr/>
                    <a:p>
                      <a:pPr marL="0" lvl="0" indent="0" algn="l">
                        <a:buNone/>
                        <a:defRPr/>
                      </a:pPr>
                      <a:r>
                        <a:rPr sz="2000"/>
                        <a:t>Shorthair</a:t>
                      </a:r>
                      <a:endParaRPr sz="2000"/>
                    </a:p>
                  </a:txBody>
                  <a:tcPr/>
                </a:tc>
                <a:tc>
                  <a:txBody>
                    <a:bodyPr/>
                    <a:p>
                      <a:pPr marL="0" lvl="0" indent="0" algn="r">
                        <a:buNone/>
                        <a:defRPr/>
                      </a:pPr>
                      <a:r>
                        <a:rPr sz="2000"/>
                        <a:t>81.8</a:t>
                      </a:r>
                      <a:endParaRPr sz="2000"/>
                    </a:p>
                  </a:txBody>
                  <a:tcPr/>
                </a:tc>
              </a:tr>
              <a:tr h="133790">
                <a:tc>
                  <a:txBody>
                    <a:bodyPr/>
                    <a:p>
                      <a:pPr marL="0" lvl="0" indent="0" algn="r">
                        <a:buNone/>
                        <a:defRPr/>
                      </a:pPr>
                      <a:r>
                        <a:rPr sz="2000"/>
                        <a:t>0.461</a:t>
                      </a:r>
                      <a:endParaRPr sz="2000"/>
                    </a:p>
                  </a:txBody>
                  <a:tcPr/>
                </a:tc>
                <a:tc>
                  <a:txBody>
                    <a:bodyPr/>
                    <a:p>
                      <a:pPr marL="0" lvl="0" indent="0" algn="r">
                        <a:buNone/>
                        <a:defRPr/>
                      </a:pPr>
                      <a:r>
                        <a:rPr sz="2000"/>
                        <a:t>-36.7</a:t>
                      </a:r>
                      <a:endParaRPr sz="2000"/>
                    </a:p>
                  </a:txBody>
                  <a:tcPr/>
                </a:tc>
                <a:tc>
                  <a:txBody>
                    <a:bodyPr/>
                    <a:p>
                      <a:pPr marL="0" lvl="0" indent="0" algn="l">
                        <a:buNone/>
                        <a:defRPr/>
                      </a:pPr>
                      <a:r>
                        <a:rPr sz="2000"/>
                        <a:t>Shorthair</a:t>
                      </a:r>
                      <a:endParaRPr sz="2000"/>
                    </a:p>
                  </a:txBody>
                  <a:tcPr/>
                </a:tc>
                <a:tc>
                  <a:txBody>
                    <a:bodyPr/>
                    <a:p>
                      <a:pPr marL="0" lvl="0" indent="0" algn="r">
                        <a:buNone/>
                        <a:defRPr/>
                      </a:pPr>
                      <a:r>
                        <a:rPr sz="2000"/>
                        <a:t>82.9</a:t>
                      </a:r>
                      <a:endParaRPr sz="2000"/>
                    </a:p>
                  </a:txBody>
                  <a:tcPr/>
                </a:tc>
              </a:tr>
              <a:tr h="133790">
                <a:tc>
                  <a:txBody>
                    <a:bodyPr/>
                    <a:p>
                      <a:pPr marL="0" lvl="0" indent="0" algn="r">
                        <a:buNone/>
                        <a:defRPr/>
                      </a:pPr>
                      <a:r>
                        <a:rPr sz="2000"/>
                        <a:t>-0.667</a:t>
                      </a:r>
                      <a:endParaRPr sz="2000"/>
                    </a:p>
                  </a:txBody>
                  <a:tcPr/>
                </a:tc>
                <a:tc>
                  <a:txBody>
                    <a:bodyPr/>
                    <a:p>
                      <a:pPr marL="0" lvl="0" indent="0" algn="r">
                        <a:buNone/>
                        <a:defRPr/>
                      </a:pPr>
                      <a:r>
                        <a:rPr sz="2000"/>
                        <a:t>6.9</a:t>
                      </a:r>
                      <a:endParaRPr sz="2000"/>
                    </a:p>
                  </a:txBody>
                  <a:tcPr/>
                </a:tc>
                <a:tc>
                  <a:txBody>
                    <a:bodyPr/>
                    <a:p>
                      <a:pPr marL="0" lvl="0" indent="0" algn="l">
                        <a:buNone/>
                        <a:defRPr/>
                      </a:pPr>
                      <a:r>
                        <a:rPr sz="2000"/>
                        <a:t>Shorthair</a:t>
                      </a:r>
                      <a:endParaRPr sz="2000"/>
                    </a:p>
                  </a:txBody>
                  <a:tcPr/>
                </a:tc>
                <a:tc>
                  <a:txBody>
                    <a:bodyPr/>
                    <a:p>
                      <a:pPr marL="0" lvl="0" indent="0" algn="r">
                        <a:buNone/>
                        <a:defRPr/>
                      </a:pPr>
                      <a:r>
                        <a:rPr sz="2000"/>
                        <a:t>81.7</a:t>
                      </a:r>
                      <a:endParaRPr sz="2000"/>
                    </a:p>
                  </a:txBody>
                  <a:tcPr/>
                </a:tc>
              </a:tr>
              <a:tr h="133790">
                <a:tc>
                  <a:txBody>
                    <a:bodyPr/>
                    <a:p>
                      <a:pPr marL="0" lvl="0" indent="0" algn="r">
                        <a:buNone/>
                        <a:defRPr/>
                      </a:pPr>
                      <a:r>
                        <a:rPr sz="2000"/>
                        <a:t>1.011</a:t>
                      </a:r>
                      <a:endParaRPr sz="2000"/>
                    </a:p>
                  </a:txBody>
                  <a:tcPr/>
                </a:tc>
                <a:tc>
                  <a:txBody>
                    <a:bodyPr/>
                    <a:p>
                      <a:pPr marL="0" lvl="0" indent="0" algn="r">
                        <a:buNone/>
                        <a:defRPr/>
                      </a:pPr>
                      <a:r>
                        <a:rPr sz="2000"/>
                        <a:t>-24.7</a:t>
                      </a:r>
                      <a:endParaRPr sz="2000"/>
                    </a:p>
                  </a:txBody>
                  <a:tcPr/>
                </a:tc>
                <a:tc>
                  <a:txBody>
                    <a:bodyPr/>
                    <a:p>
                      <a:pPr marL="0" lvl="0" indent="0" algn="l">
                        <a:buNone/>
                        <a:defRPr/>
                      </a:pPr>
                      <a:r>
                        <a:rPr sz="2000"/>
                        <a:t>Shorthair</a:t>
                      </a:r>
                      <a:endParaRPr sz="2000"/>
                    </a:p>
                  </a:txBody>
                  <a:tcPr/>
                </a:tc>
                <a:tc>
                  <a:txBody>
                    <a:bodyPr/>
                    <a:p>
                      <a:pPr marL="0" lvl="0" indent="0" algn="r">
                        <a:buNone/>
                        <a:defRPr/>
                      </a:pPr>
                      <a:r>
                        <a:rPr sz="2000"/>
                        <a:t>87.5</a:t>
                      </a:r>
                      <a:endParaRPr sz="2000"/>
                    </a:p>
                  </a:txBody>
                  <a:tcPr/>
                </a:tc>
              </a:tr>
              <a:tr h="133790">
                <a:tc>
                  <a:txBody>
                    <a:bodyPr/>
                    <a:p>
                      <a:pPr marL="0" lvl="0" indent="0" algn="r">
                        <a:buNone/>
                        <a:defRPr/>
                      </a:pPr>
                      <a:r>
                        <a:rPr sz="2000"/>
                        <a:t>-0.467</a:t>
                      </a:r>
                      <a:endParaRPr sz="2000"/>
                    </a:p>
                  </a:txBody>
                  <a:tcPr/>
                </a:tc>
                <a:tc>
                  <a:txBody>
                    <a:bodyPr/>
                    <a:p>
                      <a:pPr marL="0" lvl="0" indent="0" algn="r">
                        <a:buNone/>
                        <a:defRPr/>
                      </a:pPr>
                      <a:r>
                        <a:rPr sz="2000"/>
                        <a:t>-33.8</a:t>
                      </a:r>
                      <a:endParaRPr sz="2000"/>
                    </a:p>
                  </a:txBody>
                  <a:tcPr/>
                </a:tc>
                <a:tc>
                  <a:txBody>
                    <a:bodyPr/>
                    <a:p>
                      <a:pPr marL="0" lvl="0" indent="0" algn="l">
                        <a:buNone/>
                        <a:defRPr/>
                      </a:pPr>
                      <a:r>
                        <a:rPr sz="2000"/>
                        <a:t>Shorthair</a:t>
                      </a:r>
                      <a:endParaRPr sz="2000"/>
                    </a:p>
                  </a:txBody>
                  <a:tcPr/>
                </a:tc>
                <a:tc>
                  <a:txBody>
                    <a:bodyPr/>
                    <a:p>
                      <a:pPr marL="0" lvl="0" indent="0" algn="r">
                        <a:buNone/>
                        <a:defRPr/>
                      </a:pPr>
                      <a:r>
                        <a:rPr sz="2000"/>
                        <a:t>64.6</a:t>
                      </a:r>
                      <a:endParaRPr sz="2000"/>
                    </a:p>
                  </a:txBody>
                  <a:tcPr/>
                </a:tc>
              </a:tr>
              <a:tr h="133790">
                <a:tc>
                  <a:txBody>
                    <a:bodyPr/>
                    <a:p>
                      <a:pPr marL="0" lvl="0" indent="0" algn="r">
                        <a:buNone/>
                        <a:defRPr/>
                      </a:pPr>
                      <a:r>
                        <a:rPr sz="2000"/>
                        <a:t>-0.008</a:t>
                      </a:r>
                      <a:endParaRPr sz="2000"/>
                    </a:p>
                  </a:txBody>
                  <a:tcPr/>
                </a:tc>
                <a:tc>
                  <a:txBody>
                    <a:bodyPr/>
                    <a:p>
                      <a:pPr marL="0" lvl="0" indent="0" algn="r">
                        <a:buNone/>
                        <a:defRPr/>
                      </a:pPr>
                      <a:r>
                        <a:rPr sz="2000"/>
                        <a:t>-46.5</a:t>
                      </a:r>
                      <a:endParaRPr sz="2000"/>
                    </a:p>
                  </a:txBody>
                  <a:tcPr/>
                </a:tc>
                <a:tc>
                  <a:txBody>
                    <a:bodyPr/>
                    <a:p>
                      <a:pPr marL="0" lvl="0" indent="0" algn="l">
                        <a:buNone/>
                        <a:defRPr/>
                      </a:pPr>
                      <a:r>
                        <a:rPr sz="2000"/>
                        <a:t>Shorthair</a:t>
                      </a:r>
                      <a:endParaRPr sz="2000"/>
                    </a:p>
                  </a:txBody>
                  <a:tcPr/>
                </a:tc>
                <a:tc>
                  <a:txBody>
                    <a:bodyPr/>
                    <a:p>
                      <a:pPr marL="0" lvl="0" indent="0" algn="r">
                        <a:buNone/>
                        <a:defRPr/>
                      </a:pPr>
                      <a:r>
                        <a:rPr sz="2000"/>
                        <a:t>56.6</a:t>
                      </a:r>
                      <a:endParaRPr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The data</a:t>
            </a:r>
            <a:endParaRPr/>
          </a:p>
        </p:txBody>
      </p:sp>
      <p:sp>
        <p:nvSpPr>
          <p:cNvPr id="5" name="Content Placeholder 2" hidden="0"/>
          <p:cNvSpPr>
            <a:spLocks noGrp="1"/>
          </p:cNvSpPr>
          <p:nvPr isPhoto="0" userDrawn="0">
            <p:ph idx="1" hasCustomPrompt="0"/>
          </p:nvPr>
        </p:nvSpPr>
        <p:spPr bwMode="auto"/>
        <p:txBody>
          <a:bodyPr/>
          <a:lstStyle/>
          <a:p>
            <a:pPr lvl="0">
              <a:defRPr/>
            </a:pPr>
            <a:r>
              <a:rPr/>
              <a:t>We’re going to simulate getting a sample from the populations I just described.</a:t>
            </a:r>
            <a:endParaRPr/>
          </a:p>
          <a:p>
            <a:pPr lvl="1">
              <a:defRPr/>
            </a:pPr>
            <a:r>
              <a:rPr/>
              <a:t>Note that sample means are not neccessarily the same as the population means</a:t>
            </a:r>
            <a:endParaRPr/>
          </a:p>
          <a:p>
            <a:pPr lvl="2">
              <a:defRPr/>
            </a:pPr>
            <a:r>
              <a:rPr/>
              <a:t>Which is of course the reason why we do inferential statistics in the first place!</a:t>
            </a:r>
            <a:endParaRPr/>
          </a:p>
          <a:p>
            <a:pPr lvl="1">
              <a:defRPr/>
            </a:pPr>
            <a:r>
              <a:rPr/>
              <a:t>The data are in the file </a:t>
            </a:r>
            <a:r>
              <a:rPr>
                <a:latin typeface="Courier"/>
              </a:rPr>
              <a:t>dogs.sav</a:t>
            </a:r>
            <a:r>
              <a:rPr/>
              <a:t> on Brightspace</a:t>
            </a:r>
            <a:endParaRPr/>
          </a:p>
          <a:p>
            <a:pPr lvl="0">
              <a:defRPr/>
            </a:pPr>
            <a:r>
              <a:rPr/>
              <a:t>Let’s calculate the means: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Means table</a:t>
            </a:r>
            <a:endParaRPr/>
          </a:p>
        </p:txBody>
      </p:sp>
      <p:graphicFrame>
        <p:nvGraphicFramePr>
          <p:cNvPr id="5" name="Content Placeholder 5" hidden="0"/>
          <p:cNvGraphicFramePr>
            <a:graphicFrameLocks xmlns:a="http://schemas.openxmlformats.org/drawingml/2006/main" noGrp="1"/>
          </p:cNvGraphicFramePr>
          <p:nvPr isPhoto="0" userDrawn="0">
            <p:ph idx="1" hasCustomPrompt="0"/>
          </p:nvPr>
        </p:nvGraphicFramePr>
        <p:xfrm>
          <a:off x="457200" y="1193800"/>
          <a:ext cx="8229600" cy="3390900"/>
        </p:xfrm>
        <a:graphic>
          <a:graphicData uri="http://schemas.openxmlformats.org/drawingml/2006/table">
            <a:tbl>
              <a:tblPr firstRow="1" firstCol="0" lastRow="0" lastCol="0" bandRow="1" bandCol="0"/>
              <a:tblGrid>
                <a:gridCol w="4114800"/>
                <a:gridCol w="4114800"/>
              </a:tblGrid>
              <a:tr h="133790">
                <a:tc>
                  <a:txBody>
                    <a:bodyPr/>
                    <a:p>
                      <a:pPr>
                        <a:defRPr/>
                      </a:pPr>
                      <a:endParaRPr/>
                    </a:p>
                  </a:txBody>
                  <a:tcPr/>
                </a:tc>
                <a:tc>
                  <a:txBody>
                    <a:bodyPr/>
                    <a:p>
                      <a:pPr marL="0" lvl="0" indent="0" algn="r">
                        <a:buNone/>
                        <a:defRPr/>
                      </a:pPr>
                      <a:r>
                        <a:rPr/>
                        <a:t>Mean number of objects known</a:t>
                      </a:r>
                      <a:endParaRPr/>
                    </a:p>
                  </a:txBody>
                  <a:tcPr/>
                </a:tc>
              </a:tr>
              <a:tr h="133790">
                <a:tc>
                  <a:txBody>
                    <a:bodyPr/>
                    <a:p>
                      <a:pPr marL="0" lvl="0" indent="0" algn="l">
                        <a:buNone/>
                        <a:defRPr/>
                      </a:pPr>
                      <a:r>
                        <a:rPr/>
                        <a:t>Beagle</a:t>
                      </a:r>
                      <a:endParaRPr/>
                    </a:p>
                  </a:txBody>
                  <a:tcPr/>
                </a:tc>
                <a:tc>
                  <a:txBody>
                    <a:bodyPr/>
                    <a:p>
                      <a:pPr marL="0" lvl="0" indent="0" algn="r">
                        <a:buNone/>
                        <a:defRPr/>
                      </a:pPr>
                      <a:r>
                        <a:rPr/>
                        <a:t>8.93</a:t>
                      </a:r>
                      <a:endParaRPr/>
                    </a:p>
                  </a:txBody>
                  <a:tcPr/>
                </a:tc>
              </a:tr>
              <a:tr h="133790">
                <a:tc>
                  <a:txBody>
                    <a:bodyPr/>
                    <a:p>
                      <a:pPr marL="0" lvl="0" indent="0" algn="l">
                        <a:buNone/>
                        <a:defRPr/>
                      </a:pPr>
                      <a:r>
                        <a:rPr/>
                        <a:t>Border Collie</a:t>
                      </a:r>
                      <a:endParaRPr/>
                    </a:p>
                  </a:txBody>
                  <a:tcPr/>
                </a:tc>
                <a:tc>
                  <a:txBody>
                    <a:bodyPr/>
                    <a:p>
                      <a:pPr marL="0" lvl="0" indent="0" algn="r">
                        <a:buNone/>
                        <a:defRPr/>
                      </a:pPr>
                      <a:r>
                        <a:rPr/>
                        <a:t>59.80</a:t>
                      </a:r>
                      <a:endParaRPr/>
                    </a:p>
                  </a:txBody>
                  <a:tcPr/>
                </a:tc>
              </a:tr>
              <a:tr h="133790">
                <a:tc>
                  <a:txBody>
                    <a:bodyPr/>
                    <a:p>
                      <a:pPr marL="0" lvl="0" indent="0" algn="l">
                        <a:buNone/>
                        <a:defRPr/>
                      </a:pPr>
                      <a:r>
                        <a:rPr/>
                        <a:t>Terrier</a:t>
                      </a:r>
                      <a:endParaRPr/>
                    </a:p>
                  </a:txBody>
                  <a:tcPr/>
                </a:tc>
                <a:tc>
                  <a:txBody>
                    <a:bodyPr/>
                    <a:p>
                      <a:pPr marL="0" lvl="0" indent="0" algn="r">
                        <a:buNone/>
                        <a:defRPr/>
                      </a:pPr>
                      <a:r>
                        <a:rPr/>
                        <a:t>12.33</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Adding contrasts</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We can use </a:t>
            </a:r>
            <a:r>
              <a:rPr>
                <a:latin typeface="Courier"/>
              </a:rPr>
              <a:t>Transform -&gt; Recode into Different Variables...</a:t>
            </a:r>
            <a:r>
              <a:rPr/>
              <a:t> in SPSS to make the contrasts.</a:t>
            </a:r>
            <a:endParaRPr/>
          </a:p>
          <a:p>
            <a:pPr lvl="1">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1</m:t>
                          </m:r>
                        </m:sub>
                      </m:sSub>
                    </m:oMath>
                  </m:oMathPara>
                </a14:m>
              </mc:Choice>
              <mc:Fallback/>
            </mc:AlternateContent>
            <a:r>
              <a:rPr/>
              <a:t> will be 1 for all “Border Collie” cases, and 0 otherwise</a:t>
            </a:r>
            <a:endParaRPr/>
          </a:p>
          <a:p>
            <a:pPr lvl="1">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2</m:t>
                          </m:r>
                        </m:sub>
                      </m:sSub>
                    </m:oMath>
                  </m:oMathPara>
                </a14:m>
              </mc:Choice>
              <mc:Fallback/>
            </mc:AlternateContent>
            <a:r>
              <a:rPr/>
              <a:t> will be 1 for all “Terrier” cases, and 0 otherwise</a:t>
            </a:r>
            <a:endParaRPr/>
          </a:p>
          <a:p>
            <a:pPr lvl="1">
              <a:defRPr/>
            </a:pPr>
            <a:r>
              <a:rPr/>
              <a:t>This will make “Beagle” the baseline</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701800"/>
                <a:gridCol w="1701800"/>
                <a:gridCol w="1701800"/>
              </a:tblGrid>
              <a:tr h="133790">
                <a:tc>
                  <a:txBody>
                    <a:bodyPr/>
                    <a:p>
                      <a:pPr>
                        <a:defRPr/>
                      </a:pPr>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1</m:t>
                                    </m:r>
                                  </m:sub>
                                </m:sSub>
                              </m:oMath>
                            </m:oMathPara>
                          </a14:m>
                        </mc:Choice>
                        <mc:Fallback/>
                      </mc:AlternateContent>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2</m:t>
                                    </m:r>
                                  </m:sub>
                                </m:sSub>
                              </m:oMath>
                            </m:oMathPara>
                          </a14:m>
                        </mc:Choice>
                        <mc:Fallback/>
                      </mc:AlternateContent>
                      <a:endParaRPr/>
                    </a:p>
                  </a:txBody>
                  <a:tcPr/>
                </a:tc>
              </a:tr>
              <a:tr h="133790">
                <a:tc>
                  <a:txBody>
                    <a:bodyPr/>
                    <a:p>
                      <a:pPr marL="0" lvl="0" indent="0" algn="l">
                        <a:buNone/>
                        <a:defRPr/>
                      </a:pPr>
                      <a:r>
                        <a:rPr/>
                        <a:t>Beagle</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r>
              <a:tr h="133790">
                <a:tc>
                  <a:txBody>
                    <a:bodyPr/>
                    <a:p>
                      <a:pPr marL="0" lvl="0" indent="0" algn="l">
                        <a:buNone/>
                        <a:defRPr/>
                      </a:pPr>
                      <a:r>
                        <a:rPr/>
                        <a:t>Border Collie</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r>
              <a:tr h="133790">
                <a:tc>
                  <a:txBody>
                    <a:bodyPr/>
                    <a:p>
                      <a:pPr marL="0" lvl="0" indent="0" algn="l">
                        <a:buNone/>
                        <a:defRPr/>
                      </a:pPr>
                      <a:r>
                        <a:rPr/>
                        <a:t>Terrier</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How contrasts work</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Remember the linear regression equation:</a:t>
            </a:r>
            <a:endParaRPr/>
          </a:p>
          <a:p>
            <a:pPr lvl="1">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r>
                        <m:rPr>
                          <m:sty m:val="p"/>
                        </m:rPr>
                        <a:rPr/>
                        <m:t>+</m:t>
                      </m:r>
                      <m:sSub>
                        <m:sSubPr>
                          <m:ctrlPr>
                            <a:rPr/>
                          </m:ctrlPr>
                        </m:sSubPr>
                        <m:e>
                          <m:r>
                            <m:rPr/>
                            <a:rPr/>
                            <m:t>ε</m:t>
                          </m:r>
                        </m:e>
                        <m:sub>
                          <m:r>
                            <m:rPr/>
                            <a:rPr/>
                            <m:t>i</m:t>
                          </m:r>
                        </m:sub>
                      </m:sSub>
                    </m:oMath>
                  </m:oMathPara>
                </a14:m>
              </mc:Choice>
              <mc:Fallback/>
            </mc:AlternateContent>
            <a:endParaRPr/>
          </a:p>
          <a:p>
            <a:pPr lvl="1">
              <a:defRPr/>
            </a:pPr>
            <a:r>
              <a:rPr/>
              <a:t>i.e. the predicted value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Y</m:t>
                          </m:r>
                        </m:e>
                        <m:sub>
                          <m:r>
                            <m:rPr/>
                            <a:rPr/>
                            <m:t>i</m:t>
                          </m:r>
                        </m:sub>
                      </m:sSub>
                    </m:oMath>
                  </m:oMathPara>
                </a14:m>
              </mc:Choice>
              <mc:Fallback/>
            </mc:AlternateContent>
            <a:r>
              <a:rPr/>
              <a:t> is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oMath>
                  </m:oMathPara>
                </a14:m>
              </mc:Choice>
              <mc:Fallback/>
            </mc:AlternateContent>
            <a:endParaRPr/>
          </a:p>
          <a:p>
            <a:pPr lvl="0">
              <a:defRPr/>
            </a:pPr>
            <a:r>
              <a:rPr/>
              <a:t>Now let’s substitute in the values from the table if breed is “Beagle”:</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701800"/>
                <a:gridCol w="1701800"/>
                <a:gridCol w="1701800"/>
              </a:tblGrid>
              <a:tr h="133790">
                <a:tc>
                  <a:txBody>
                    <a:bodyPr/>
                    <a:p>
                      <a:pPr>
                        <a:defRPr/>
                      </a:pPr>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1</m:t>
                                    </m:r>
                                  </m:sub>
                                </m:sSub>
                              </m:oMath>
                            </m:oMathPara>
                          </a14:m>
                        </mc:Choice>
                        <mc:Fallback/>
                      </mc:AlternateContent>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2</m:t>
                                    </m:r>
                                  </m:sub>
                                </m:sSub>
                              </m:oMath>
                            </m:oMathPara>
                          </a14:m>
                        </mc:Choice>
                        <mc:Fallback/>
                      </mc:AlternateContent>
                      <a:endParaRPr/>
                    </a:p>
                  </a:txBody>
                  <a:tcPr/>
                </a:tc>
              </a:tr>
              <a:tr h="133790">
                <a:tc>
                  <a:txBody>
                    <a:bodyPr/>
                    <a:p>
                      <a:pPr marL="0" lvl="0" indent="0" algn="l">
                        <a:buNone/>
                        <a:defRPr/>
                      </a:pPr>
                      <a:r>
                        <a:rPr/>
                        <a:t>Beagle</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r>
              <a:tr h="133790">
                <a:tc>
                  <a:txBody>
                    <a:bodyPr/>
                    <a:p>
                      <a:pPr marL="0" lvl="0" indent="0" algn="l">
                        <a:buNone/>
                        <a:defRPr/>
                      </a:pPr>
                      <a:r>
                        <a:rPr/>
                        <a:t>Border Collie</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r>
              <a:tr h="133790">
                <a:tc>
                  <a:txBody>
                    <a:bodyPr/>
                    <a:p>
                      <a:pPr marL="0" lvl="0" indent="0" algn="l">
                        <a:buNone/>
                        <a:defRPr/>
                      </a:pPr>
                      <a:r>
                        <a:rPr/>
                        <a:t>Terrier</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γ</m:t>
                          </m:r>
                        </m:e>
                        <m:sub>
                          <m:r>
                            <m:rPr/>
                            <a:rPr/>
                            <m:t>1</m:t>
                          </m:r>
                        </m:sub>
                      </m:sSub>
                      <m:r>
                        <m:rPr>
                          <m:sty m:val="p"/>
                        </m:rPr>
                        <a:rPr/>
                        <m:t>×</m:t>
                      </m:r>
                      <m:r>
                        <m:rPr/>
                        <a:rPr/>
                        <m:t>0</m:t>
                      </m:r>
                      <m:r>
                        <m:rPr>
                          <m:sty m:val="p"/>
                        </m:rPr>
                        <a:rPr/>
                        <m:t>+</m:t>
                      </m:r>
                      <m:sSub>
                        <m:sSubPr>
                          <m:ctrlPr>
                            <a:rPr/>
                          </m:ctrlPr>
                        </m:sSubPr>
                        <m:e>
                          <m:r>
                            <m:rPr/>
                            <a:rPr/>
                            <m:t>γ</m:t>
                          </m:r>
                        </m:e>
                        <m:sub>
                          <m:r>
                            <m:rPr/>
                            <a:rPr/>
                            <m:t>2</m:t>
                          </m:r>
                        </m:sub>
                      </m:sSub>
                      <m:r>
                        <m:rPr>
                          <m:sty m:val="p"/>
                        </m:rPr>
                        <a:rPr/>
                        <m:t>×</m:t>
                      </m:r>
                      <m:r>
                        <m:rPr/>
                        <a:rPr/>
                        <m:t>0</m:t>
                      </m:r>
                      <m:r>
                        <m:rPr>
                          <m:sty m:val="p"/>
                        </m:rPr>
                        <a:rPr/>
                        <m:t>=</m:t>
                      </m:r>
                      <m:r>
                        <m:rPr/>
                        <a:rPr/>
                        <m:t>α</m:t>
                      </m:r>
                    </m:oMath>
                  </m:oMathPara>
                </a14:m>
              </mc:Choice>
              <mc:Fallback/>
            </mc:AlternateContent>
            <a:endParaRPr/>
          </a:p>
          <a:p>
            <a:pPr lvl="0">
              <a:defRPr/>
            </a:pPr>
            <a:r>
              <a:rPr/>
              <a:t>The predicted value for the Beagle group is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the intercept</a:t>
            </a:r>
            <a:endParaRPr/>
          </a:p>
          <a:p>
            <a:pPr lvl="0">
              <a:defRPr/>
            </a:pPr>
            <a:r>
              <a:rPr/>
              <a:t>That means that in this analysis, the intercept will reflect the mean for the Beagle group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How contrasts work (2)</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The predicted value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Y</m:t>
                          </m:r>
                        </m:e>
                        <m:sub>
                          <m:r>
                            <m:rPr/>
                            <a:rPr/>
                            <m:t>i</m:t>
                          </m:r>
                        </m:sub>
                      </m:sSub>
                    </m:oMath>
                  </m:oMathPara>
                </a14:m>
              </mc:Choice>
              <mc:Fallback/>
            </mc:AlternateContent>
            <a:r>
              <a:rPr/>
              <a:t> is still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oMath>
                  </m:oMathPara>
                </a14:m>
              </mc:Choice>
              <mc:Fallback/>
            </mc:AlternateContent>
            <a:endParaRPr/>
          </a:p>
          <a:p>
            <a:pPr lvl="0">
              <a:defRPr/>
            </a:pPr>
            <a:r>
              <a:rPr/>
              <a:t>Now let’s substitute in the values from the table if breed is “Border Collie”:</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701800"/>
                <a:gridCol w="1701800"/>
                <a:gridCol w="1701800"/>
              </a:tblGrid>
              <a:tr h="133790">
                <a:tc>
                  <a:txBody>
                    <a:bodyPr/>
                    <a:p>
                      <a:pPr>
                        <a:defRPr/>
                      </a:pPr>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1</m:t>
                                    </m:r>
                                  </m:sub>
                                </m:sSub>
                              </m:oMath>
                            </m:oMathPara>
                          </a14:m>
                        </mc:Choice>
                        <mc:Fallback/>
                      </mc:AlternateContent>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2</m:t>
                                    </m:r>
                                  </m:sub>
                                </m:sSub>
                              </m:oMath>
                            </m:oMathPara>
                          </a14:m>
                        </mc:Choice>
                        <mc:Fallback/>
                      </mc:AlternateContent>
                      <a:endParaRPr/>
                    </a:p>
                  </a:txBody>
                  <a:tcPr/>
                </a:tc>
              </a:tr>
              <a:tr h="133790">
                <a:tc>
                  <a:txBody>
                    <a:bodyPr/>
                    <a:p>
                      <a:pPr marL="0" lvl="0" indent="0" algn="l">
                        <a:buNone/>
                        <a:defRPr/>
                      </a:pPr>
                      <a:r>
                        <a:rPr/>
                        <a:t>Beagle</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r>
              <a:tr h="133790">
                <a:tc>
                  <a:txBody>
                    <a:bodyPr/>
                    <a:p>
                      <a:pPr marL="0" lvl="0" indent="0" algn="l">
                        <a:buNone/>
                        <a:defRPr/>
                      </a:pPr>
                      <a:r>
                        <a:rPr/>
                        <a:t>Border Collie</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r>
              <a:tr h="133790">
                <a:tc>
                  <a:txBody>
                    <a:bodyPr/>
                    <a:p>
                      <a:pPr marL="0" lvl="0" indent="0" algn="l">
                        <a:buNone/>
                        <a:defRPr/>
                      </a:pPr>
                      <a:r>
                        <a:rPr/>
                        <a:t>Terrier</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γ</m:t>
                          </m:r>
                        </m:e>
                        <m:sub>
                          <m:r>
                            <m:rPr/>
                            <a:rPr/>
                            <m:t>1</m:t>
                          </m:r>
                        </m:sub>
                      </m:sSub>
                      <m:r>
                        <m:rPr>
                          <m:sty m:val="p"/>
                        </m:rPr>
                        <a:rPr/>
                        <m:t>×</m:t>
                      </m:r>
                      <m:r>
                        <m:rPr/>
                        <a:rPr/>
                        <m:t>1</m:t>
                      </m:r>
                      <m:r>
                        <m:rPr>
                          <m:sty m:val="p"/>
                        </m:rPr>
                        <a:rPr/>
                        <m:t>+</m:t>
                      </m:r>
                      <m:sSub>
                        <m:sSubPr>
                          <m:ctrlPr>
                            <a:rPr/>
                          </m:ctrlPr>
                        </m:sSubPr>
                        <m:e>
                          <m:r>
                            <m:rPr/>
                            <a:rPr/>
                            <m:t>γ</m:t>
                          </m:r>
                        </m:e>
                        <m:sub>
                          <m:r>
                            <m:rPr/>
                            <a:rPr/>
                            <m:t>2</m:t>
                          </m:r>
                        </m:sub>
                      </m:sSub>
                      <m:r>
                        <m:rPr>
                          <m:sty m:val="p"/>
                        </m:rPr>
                        <a:rPr/>
                        <m:t>×</m:t>
                      </m:r>
                      <m:r>
                        <m:rPr/>
                        <a:rPr/>
                        <m:t>0</m:t>
                      </m:r>
                      <m:r>
                        <m:rPr>
                          <m:sty m:val="p"/>
                        </m:rPr>
                        <a:rPr/>
                        <m:t>=</m:t>
                      </m:r>
                      <m:r>
                        <m:rPr/>
                        <a:rPr/>
                        <m:t>α</m:t>
                      </m:r>
                      <m:r>
                        <m:rPr>
                          <m:sty m:val="p"/>
                        </m:rPr>
                        <a:rPr/>
                        <m:t>+</m:t>
                      </m:r>
                      <m:sSub>
                        <m:sSubPr>
                          <m:ctrlPr>
                            <a:rPr/>
                          </m:ctrlPr>
                        </m:sSubPr>
                        <m:e>
                          <m:r>
                            <m:rPr/>
                            <a:rPr/>
                            <m:t>γ</m:t>
                          </m:r>
                        </m:e>
                        <m:sub>
                          <m:r>
                            <m:rPr/>
                            <a:rPr/>
                            <m:t>1</m:t>
                          </m:r>
                        </m:sub>
                      </m:sSub>
                    </m:oMath>
                  </m:oMathPara>
                </a14:m>
              </mc:Choice>
              <mc:Fallback/>
            </mc:AlternateContent>
            <a:endParaRPr/>
          </a:p>
          <a:p>
            <a:pPr lvl="0">
              <a:defRPr/>
            </a:pPr>
            <a:r>
              <a:rPr/>
              <a:t>The predicted value for the Border Collie group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i.e. the sum of the intercept and the first slope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endParaRPr/>
          </a:p>
          <a:p>
            <a:pPr lvl="0">
              <a:defRPr/>
            </a:pPr>
            <a:r>
              <a:rPr/>
              <a:t>That means that in this analysis, the slope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will reflect the difference between the mean for the Border Collie group and the mean for the Beagle group (</a:t>
            </a:r>
            <mc:AlternateContent xmlns:mc="http://schemas.openxmlformats.org/markup-compatibility/2006" xmlns:m="http://schemas.openxmlformats.org/officeDocument/2006/math">
              <mc:Choice xmlns:a14="http://schemas.microsoft.com/office/drawing/2010/main" Requires="a14">
                <a14:m>
                  <m:oMathPara>
                    <m:oMathParaPr/>
                    <m:oMath>
                      <m:r>
                        <m:rPr/>
                        <a:rPr/>
                        <m:t>60</m:t>
                      </m:r>
                      <m:r>
                        <m:rPr>
                          <m:sty m:val="p"/>
                        </m:rPr>
                        <a:rPr/>
                        <m:t>−</m:t>
                      </m:r>
                      <m:r>
                        <m:rPr/>
                        <a:rPr/>
                        <m:t>10</m:t>
                      </m:r>
                      <m:r>
                        <m:rPr>
                          <m:sty m:val="p"/>
                        </m:rPr>
                        <a:rPr/>
                        <m:t>=</m:t>
                      </m:r>
                      <m:r>
                        <m:rPr/>
                        <a:rPr/>
                        <m:t>50</m:t>
                      </m:r>
                    </m:oMath>
                  </m:oMathPara>
                </a14:m>
              </mc:Choice>
              <mc:Fallback/>
            </mc:AlternateContent>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How contrasts work (3)</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The predicted value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Y</m:t>
                          </m:r>
                        </m:e>
                        <m:sub>
                          <m:r>
                            <m:rPr/>
                            <a:rPr/>
                            <m:t>i</m:t>
                          </m:r>
                        </m:sub>
                      </m:sSub>
                    </m:oMath>
                  </m:oMathPara>
                </a14:m>
              </mc:Choice>
              <mc:Fallback/>
            </mc:AlternateContent>
            <a:r>
              <a:rPr/>
              <a:t> is still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oMath>
                  </m:oMathPara>
                </a14:m>
              </mc:Choice>
              <mc:Fallback/>
            </mc:AlternateContent>
            <a:endParaRPr/>
          </a:p>
          <a:p>
            <a:pPr lvl="0">
              <a:defRPr/>
            </a:pPr>
            <a:r>
              <a:rPr/>
              <a:t>Now let’s substitute in the values from the table if breed is “Terrier”:</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701800"/>
                <a:gridCol w="1701800"/>
                <a:gridCol w="1701800"/>
              </a:tblGrid>
              <a:tr h="133790">
                <a:tc>
                  <a:txBody>
                    <a:bodyPr/>
                    <a:p>
                      <a:pPr>
                        <a:defRPr/>
                      </a:pPr>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1</m:t>
                                    </m:r>
                                  </m:sub>
                                </m:sSub>
                              </m:oMath>
                            </m:oMathPara>
                          </a14:m>
                        </mc:Choice>
                        <mc:Fallback/>
                      </mc:AlternateContent>
                      <a:endParaRPr/>
                    </a:p>
                  </a:txBody>
                  <a:tcPr/>
                </a:tc>
                <a:tc>
                  <a:txBody>
                    <a:bodyPr/>
                    <a:p>
                      <a:pPr marL="0" lvl="0" indent="0" algn="r">
                        <a:buNone/>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2</m:t>
                                    </m:r>
                                  </m:sub>
                                </m:sSub>
                              </m:oMath>
                            </m:oMathPara>
                          </a14:m>
                        </mc:Choice>
                        <mc:Fallback/>
                      </mc:AlternateContent>
                      <a:endParaRPr/>
                    </a:p>
                  </a:txBody>
                  <a:tcPr/>
                </a:tc>
              </a:tr>
              <a:tr h="133790">
                <a:tc>
                  <a:txBody>
                    <a:bodyPr/>
                    <a:p>
                      <a:pPr marL="0" lvl="0" indent="0" algn="l">
                        <a:buNone/>
                        <a:defRPr/>
                      </a:pPr>
                      <a:r>
                        <a:rPr/>
                        <a:t>Beagle</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r>
              <a:tr h="133790">
                <a:tc>
                  <a:txBody>
                    <a:bodyPr/>
                    <a:p>
                      <a:pPr marL="0" lvl="0" indent="0" algn="l">
                        <a:buNone/>
                        <a:defRPr/>
                      </a:pPr>
                      <a:r>
                        <a:rPr/>
                        <a:t>Border Collie</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r>
              <a:tr h="133790">
                <a:tc>
                  <a:txBody>
                    <a:bodyPr/>
                    <a:p>
                      <a:pPr marL="0" lvl="0" indent="0" algn="l">
                        <a:buNone/>
                        <a:defRPr/>
                      </a:pPr>
                      <a:r>
                        <a:rPr/>
                        <a:t>Terrier</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γ</m:t>
                          </m:r>
                        </m:e>
                        <m:sub>
                          <m:r>
                            <m:rPr/>
                            <a:rPr/>
                            <m:t>1</m:t>
                          </m:r>
                        </m:sub>
                      </m:sSub>
                      <m:r>
                        <m:rPr>
                          <m:sty m:val="p"/>
                        </m:rPr>
                        <a:rPr/>
                        <m:t>×</m:t>
                      </m:r>
                      <m:r>
                        <m:rPr/>
                        <a:rPr/>
                        <m:t>0</m:t>
                      </m:r>
                      <m:r>
                        <m:rPr>
                          <m:sty m:val="p"/>
                        </m:rPr>
                        <a:rPr/>
                        <m:t>+</m:t>
                      </m:r>
                      <m:sSub>
                        <m:sSubPr>
                          <m:ctrlPr>
                            <a:rPr/>
                          </m:ctrlPr>
                        </m:sSubPr>
                        <m:e>
                          <m:r>
                            <m:rPr/>
                            <a:rPr/>
                            <m:t>γ</m:t>
                          </m:r>
                        </m:e>
                        <m:sub>
                          <m:r>
                            <m:rPr/>
                            <a:rPr/>
                            <m:t>2</m:t>
                          </m:r>
                        </m:sub>
                      </m:sSub>
                      <m:r>
                        <m:rPr>
                          <m:sty m:val="p"/>
                        </m:rPr>
                        <a:rPr/>
                        <m:t>×</m:t>
                      </m:r>
                      <m:r>
                        <m:rPr/>
                        <a:rPr/>
                        <m:t>1</m:t>
                      </m:r>
                      <m:r>
                        <m:rPr>
                          <m:sty m:val="p"/>
                        </m:rPr>
                        <a:rPr/>
                        <m:t>=</m:t>
                      </m:r>
                      <m:r>
                        <m:rPr/>
                        <a:rPr/>
                        <m:t>α</m:t>
                      </m:r>
                      <m:r>
                        <m:rPr>
                          <m:sty m:val="p"/>
                        </m:rPr>
                        <a:rPr/>
                        <m:t>+</m:t>
                      </m:r>
                      <m:sSub>
                        <m:sSubPr>
                          <m:ctrlPr>
                            <a:rPr/>
                          </m:ctrlPr>
                        </m:sSubPr>
                        <m:e>
                          <m:r>
                            <m:rPr/>
                            <a:rPr/>
                            <m:t>γ</m:t>
                          </m:r>
                        </m:e>
                        <m:sub>
                          <m:r>
                            <m:rPr/>
                            <a:rPr/>
                            <m:t>2</m:t>
                          </m:r>
                        </m:sub>
                      </m:sSub>
                    </m:oMath>
                  </m:oMathPara>
                </a14:m>
              </mc:Choice>
              <mc:Fallback/>
            </mc:AlternateContent>
            <a:endParaRPr/>
          </a:p>
          <a:p>
            <a:pPr lvl="0">
              <a:defRPr/>
            </a:pPr>
            <a:r>
              <a:rPr/>
              <a:t>The predicted value for the Terrier group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2</m:t>
                          </m:r>
                        </m:sub>
                      </m:sSub>
                    </m:oMath>
                  </m:oMathPara>
                </a14:m>
              </mc:Choice>
              <mc:Fallback/>
            </mc:AlternateContent>
            <a:r>
              <a:rPr/>
              <a:t>, i.e. the sum of the intercept and the second slope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2</m:t>
                          </m:r>
                        </m:sub>
                      </m:sSub>
                    </m:oMath>
                  </m:oMathPara>
                </a14:m>
              </mc:Choice>
              <mc:Fallback/>
            </mc:AlternateContent>
            <a:endParaRPr/>
          </a:p>
          <a:p>
            <a:pPr lvl="0">
              <a:defRPr/>
            </a:pPr>
            <a:r>
              <a:rPr/>
              <a:t>That means that in this analysis, the slope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2</m:t>
                          </m:r>
                        </m:sub>
                      </m:sSub>
                    </m:oMath>
                  </m:oMathPara>
                </a14:m>
              </mc:Choice>
              <mc:Fallback/>
            </mc:AlternateContent>
            <a:r>
              <a:rPr/>
              <a:t> will reflect the difference between the mean for the Terrier group and the mean for the Beagle group (</a:t>
            </a:r>
            <mc:AlternateContent xmlns:mc="http://schemas.openxmlformats.org/markup-compatibility/2006" xmlns:m="http://schemas.openxmlformats.org/officeDocument/2006/math">
              <mc:Choice xmlns:a14="http://schemas.microsoft.com/office/drawing/2010/main" Requires="a14">
                <a14:m>
                  <m:oMathPara>
                    <m:oMathParaPr/>
                    <m:oMath>
                      <m:r>
                        <m:rPr/>
                        <a:rPr/>
                        <m:t>15</m:t>
                      </m:r>
                      <m:r>
                        <m:rPr>
                          <m:sty m:val="p"/>
                        </m:rPr>
                        <a:rPr/>
                        <m:t>−</m:t>
                      </m:r>
                      <m:r>
                        <m:rPr/>
                        <a:rPr/>
                        <m:t>10</m:t>
                      </m:r>
                      <m:r>
                        <m:rPr>
                          <m:sty m:val="p"/>
                        </m:rPr>
                        <a:rPr/>
                        <m:t>=</m:t>
                      </m:r>
                      <m:r>
                        <m:rPr/>
                        <a:rPr/>
                        <m:t>5</m:t>
                      </m:r>
                    </m:oMath>
                  </m:oMathPara>
                </a14:m>
              </mc:Choice>
              <mc:Fallback/>
            </mc:AlternateContent>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Why only two contrasts and not three?</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Why can’t we use three contrasts like this?</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270000"/>
                <a:gridCol w="1270000"/>
                <a:gridCol w="1270000"/>
                <a:gridCol w="1270000"/>
              </a:tblGrid>
              <a:tr h="133790">
                <a:tc>
                  <a:txBody>
                    <a:bodyPr/>
                    <a:p>
                      <a:pPr marL="0" lvl="0" indent="0" algn="r">
                        <a:buNone/>
                        <a:defRPr/>
                      </a:pPr>
                      <a:r>
                        <a:rPr/>
                        <a:t>Breed</a:t>
                      </a:r>
                      <a:endParaRPr/>
                    </a:p>
                  </a:txBody>
                  <a:tcPr/>
                </a:tc>
                <a:tc>
                  <a:txBody>
                    <a:bodyPr/>
                    <a:p>
                      <a:pPr marL="0" lvl="0" indent="0" algn="r">
                        <a:buNone/>
                        <a:defRPr/>
                      </a:pPr>
                      <a:r>
                        <a:rPr/>
                        <a:t>Beagle</a:t>
                      </a:r>
                      <a:endParaRPr/>
                    </a:p>
                  </a:txBody>
                  <a:tcPr/>
                </a:tc>
                <a:tc>
                  <a:txBody>
                    <a:bodyPr/>
                    <a:p>
                      <a:pPr marL="0" lvl="0" indent="0" algn="r">
                        <a:buNone/>
                        <a:defRPr/>
                      </a:pPr>
                      <a:r>
                        <a:rPr/>
                        <a:t>Border Collie</a:t>
                      </a:r>
                      <a:endParaRPr/>
                    </a:p>
                  </a:txBody>
                  <a:tcPr/>
                </a:tc>
                <a:tc>
                  <a:txBody>
                    <a:bodyPr/>
                    <a:p>
                      <a:pPr marL="0" lvl="0" indent="0" algn="r">
                        <a:buNone/>
                        <a:defRPr/>
                      </a:pPr>
                      <a:r>
                        <a:rPr/>
                        <a:t>Terrier</a:t>
                      </a:r>
                      <a:endParaRPr/>
                    </a:p>
                  </a:txBody>
                  <a:tcPr/>
                </a:tc>
              </a:tr>
              <a:tr h="133790">
                <a:tc>
                  <a:txBody>
                    <a:bodyPr/>
                    <a:p>
                      <a:pPr marL="0" lvl="0" indent="0" algn="r">
                        <a:buNone/>
                        <a:defRPr/>
                      </a:pPr>
                      <a:r>
                        <a:rPr/>
                        <a:t>Beagle</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r>
              <a:tr h="133790">
                <a:tc>
                  <a:txBody>
                    <a:bodyPr/>
                    <a:p>
                      <a:pPr marL="0" lvl="0" indent="0" algn="r">
                        <a:buNone/>
                        <a:defRPr/>
                      </a:pPr>
                      <a:r>
                        <a:rPr/>
                        <a:t>Border Collie</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c>
                  <a:txBody>
                    <a:bodyPr/>
                    <a:p>
                      <a:pPr marL="0" lvl="0" indent="0" algn="r">
                        <a:buNone/>
                        <a:defRPr/>
                      </a:pPr>
                      <a:r>
                        <a:rPr/>
                        <a:t>0</a:t>
                      </a:r>
                      <a:endParaRPr/>
                    </a:p>
                  </a:txBody>
                  <a:tcPr/>
                </a:tc>
              </a:tr>
              <a:tr h="133790">
                <a:tc>
                  <a:txBody>
                    <a:bodyPr/>
                    <a:p>
                      <a:pPr marL="0" lvl="0" indent="0" algn="r">
                        <a:buNone/>
                        <a:defRPr/>
                      </a:pPr>
                      <a:r>
                        <a:rPr/>
                        <a:t>Terrier</a:t>
                      </a:r>
                      <a:endParaRPr/>
                    </a:p>
                  </a:txBody>
                  <a:tcPr/>
                </a:tc>
                <a:tc>
                  <a:txBody>
                    <a:bodyPr/>
                    <a:p>
                      <a:pPr marL="0" lvl="0" indent="0" algn="r">
                        <a:buNone/>
                        <a:defRPr/>
                      </a:pPr>
                      <a:r>
                        <a:rPr/>
                        <a:t>0</a:t>
                      </a:r>
                      <a:endParaRPr/>
                    </a:p>
                  </a:txBody>
                  <a:tcPr/>
                </a:tc>
                <a:tc>
                  <a:txBody>
                    <a:bodyPr/>
                    <a:p>
                      <a:pPr marL="0" lvl="0" indent="0" algn="r">
                        <a:buNone/>
                        <a:defRPr/>
                      </a:pPr>
                      <a:r>
                        <a:rPr/>
                        <a:t>0</a:t>
                      </a:r>
                      <a:endParaRPr/>
                    </a:p>
                  </a:txBody>
                  <a:tcPr/>
                </a:tc>
                <a:tc>
                  <a:txBody>
                    <a:bodyPr/>
                    <a:p>
                      <a:pPr marL="0" lvl="0" indent="0" algn="r">
                        <a:buNone/>
                        <a:defRPr/>
                      </a:pPr>
                      <a:r>
                        <a:rPr/>
                        <a:t>1</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We could do a t-test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a:r>
              <a:rPr/>
              <a:t>We would have too many parameters: There are only three group means, but we would represent them using four parameters, namely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2</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3</m:t>
                          </m:r>
                        </m:sub>
                      </m:sSub>
                    </m:oMath>
                  </m:oMathPara>
                </a14:m>
              </mc:Choice>
              <mc:Fallback/>
            </mc:AlternateContent>
            <a:r>
              <a:rPr/>
              <a:t>.</a:t>
            </a:r>
            <a:endParaRPr/>
          </a:p>
          <a:p>
            <a:pPr lvl="0">
              <a:defRPr/>
            </a:pPr>
            <a:r>
              <a:rPr/>
              <a:t>Also, the dummy variable for Terrier is completely dependent on the other two: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3</m:t>
                          </m:r>
                        </m:sub>
                      </m:sSub>
                      <m:r>
                        <m:rPr>
                          <m:sty m:val="p"/>
                        </m:rPr>
                        <a:rPr/>
                        <m:t>=</m:t>
                      </m:r>
                      <m:r>
                        <m:rPr/>
                        <a:rPr/>
                        <m:t>1</m:t>
                      </m:r>
                      <m:r>
                        <m:rPr>
                          <m:sty m:val="p"/>
                        </m:rPr>
                        <a:rPr/>
                        <m:t>−</m:t>
                      </m:r>
                      <m:sSub>
                        <m:sSubPr>
                          <m:ctrlPr>
                            <a:rPr/>
                          </m:ctrlPr>
                        </m:sSubPr>
                        <m:e>
                          <m:r>
                            <m:rPr/>
                            <a:rPr/>
                            <m:t>D</m:t>
                          </m:r>
                        </m:e>
                        <m:sub>
                          <m:r>
                            <m:rPr/>
                            <a:rPr/>
                            <m:t>1</m:t>
                          </m:r>
                        </m:sub>
                      </m:sSub>
                      <m:r>
                        <m:rPr>
                          <m:sty m:val="p"/>
                        </m:rPr>
                        <a:rPr/>
                        <m:t>−</m:t>
                      </m:r>
                      <m:sSub>
                        <m:sSubPr>
                          <m:ctrlPr>
                            <a:rPr/>
                          </m:ctrlPr>
                        </m:sSubPr>
                        <m:e>
                          <m:r>
                            <m:rPr/>
                            <a:rPr/>
                            <m:t>D</m:t>
                          </m:r>
                        </m:e>
                        <m:sub>
                          <m:r>
                            <m:rPr/>
                            <a:rPr/>
                            <m:t>2</m:t>
                          </m:r>
                        </m:sub>
                      </m:sSub>
                    </m:oMath>
                  </m:oMathPara>
                </a14:m>
              </mc:Choice>
              <mc:Fallback/>
            </mc:AlternateContent>
            <a:r>
              <a:rPr/>
              <a:t>.</a:t>
            </a:r>
            <a:endParaRPr/>
          </a:p>
          <a:p>
            <a:pPr lvl="0">
              <a:defRPr/>
            </a:pPr>
            <a:r>
              <a:rPr/>
              <a:t>This means that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3</m:t>
                          </m:r>
                        </m:sub>
                      </m:sSub>
                    </m:oMath>
                  </m:oMathPara>
                </a14:m>
              </mc:Choice>
              <mc:Fallback/>
            </mc:AlternateContent>
            <a:r>
              <a:rPr/>
              <a:t> is perfectly correlated with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1</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2</m:t>
                          </m:r>
                        </m:sub>
                      </m:sSub>
                    </m:oMath>
                  </m:oMathPara>
                </a14:m>
              </mc:Choice>
              <mc:Fallback/>
            </mc:AlternateContent>
            <a:r>
              <a:rPr/>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e>
                        <m:sub>
                          <m:r>
                            <m:rPr/>
                            <a:rPr/>
                            <m:t>2</m:t>
                          </m:r>
                        </m:sub>
                      </m:sSub>
                      <m:r>
                        <m:rPr>
                          <m:sty m:val="p"/>
                        </m:rPr>
                        <a:rPr/>
                        <m:t>=</m:t>
                      </m:r>
                      <m:r>
                        <m:rPr/>
                        <a:rPr/>
                        <m:t>1</m:t>
                      </m:r>
                    </m:oMath>
                  </m:oMathPara>
                </a14:m>
              </mc:Choice>
              <mc:Fallback/>
            </mc:AlternateContent>
            <a:r>
              <a:rPr/>
              <a:t>), making it impossible to fit a least-squares model.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Let’s run the regression analysis</a:t>
            </a:r>
            <a:endParaRPr/>
          </a:p>
        </p:txBody>
      </p:sp>
      <p:sp>
        <p:nvSpPr>
          <p:cNvPr id="5" name="Content Placeholder 2" hidden="0"/>
          <p:cNvSpPr>
            <a:spLocks noGrp="1"/>
          </p:cNvSpPr>
          <p:nvPr isPhoto="0" userDrawn="0">
            <p:ph idx="1" hasCustomPrompt="0"/>
          </p:nvPr>
        </p:nvSpPr>
        <p:spPr bwMode="auto"/>
        <p:txBody>
          <a:bodyPr/>
          <a:lstStyle/>
          <a:p>
            <a:pPr lvl="0">
              <a:defRPr/>
            </a:pPr>
            <a:r>
              <a:rPr/>
              <a:t>In jamovi: </a:t>
            </a:r>
            <a:r>
              <a:rPr>
                <a:latin typeface="Courier"/>
              </a:rPr>
              <a:t>Regression -&gt; Linear Regression</a:t>
            </a:r>
            <a:r>
              <a:rPr/>
              <a:t>, then add </a:t>
            </a:r>
            <a:r>
              <a:rPr>
                <a:latin typeface="Courier"/>
              </a:rPr>
              <a:t>D_1</a:t>
            </a:r>
            <a:r>
              <a:rPr/>
              <a:t> and </a:t>
            </a:r>
            <a:r>
              <a:rPr>
                <a:latin typeface="Courier"/>
              </a:rPr>
              <a:t>D_2</a:t>
            </a:r>
            <a:r>
              <a:rPr/>
              <a:t> as covariates.</a:t>
            </a:r>
            <a:endParaRPr/>
          </a:p>
          <a:p>
            <a:pPr lvl="1">
              <a:defRPr/>
            </a:pPr>
            <a:r>
              <a:rPr b="1"/>
              <a:t>OR</a:t>
            </a:r>
            <a:r>
              <a:rPr/>
              <a:t> </a:t>
            </a:r>
            <a:r>
              <a:rPr>
                <a:latin typeface="Courier"/>
              </a:rPr>
              <a:t>Regression -&gt; Linear Regression</a:t>
            </a:r>
            <a:r>
              <a:rPr/>
              <a:t>, then add </a:t>
            </a:r>
            <a:r>
              <a:rPr>
                <a:latin typeface="Courier"/>
              </a:rPr>
              <a:t>breed</a:t>
            </a:r>
            <a:r>
              <a:rPr/>
              <a:t> as a factor</a:t>
            </a:r>
            <a:endParaRPr/>
          </a:p>
          <a:p>
            <a:pPr lvl="1">
              <a:defRPr/>
            </a:pPr>
            <a:r>
              <a:rPr b="1"/>
              <a:t>OR</a:t>
            </a:r>
            <a:r>
              <a:rPr/>
              <a:t> install </a:t>
            </a:r>
            <a:r>
              <a:rPr>
                <a:latin typeface="Courier"/>
              </a:rPr>
              <a:t>gamlj</a:t>
            </a:r>
            <a:r>
              <a:rPr/>
              <a:t> (in </a:t>
            </a:r>
            <a:r>
              <a:rPr>
                <a:latin typeface="Courier"/>
              </a:rPr>
              <a:t>Modules</a:t>
            </a:r>
            <a:r>
              <a:rPr/>
              <a:t>), then </a:t>
            </a:r>
            <a:r>
              <a:rPr>
                <a:latin typeface="Courier"/>
              </a:rPr>
              <a:t>Linear Models -&gt; General Linear Model</a:t>
            </a:r>
            <a:r>
              <a:rPr/>
              <a:t>, then add </a:t>
            </a:r>
            <a:r>
              <a:rPr>
                <a:latin typeface="Courier"/>
              </a:rPr>
              <a:t>breed</a:t>
            </a:r>
            <a:r>
              <a:rPr/>
              <a:t> as a factor</a:t>
            </a:r>
            <a:endParaRPr/>
          </a:p>
          <a:p>
            <a:pPr lvl="2">
              <a:defRPr/>
            </a:pPr>
            <a:r>
              <a:rPr/>
              <a:t>Advantage: you have many more built-in contrast schemes to choose from (under </a:t>
            </a:r>
            <a:r>
              <a:rPr>
                <a:latin typeface="Courier"/>
              </a:rPr>
              <a:t>Factors Coding</a:t>
            </a:r>
            <a:r>
              <a:rPr/>
              <a:t>, the one we want is </a:t>
            </a:r>
            <a:r>
              <a:rPr>
                <a:latin typeface="Courier"/>
              </a:rPr>
              <a:t>dummy</a:t>
            </a:r>
            <a:r>
              <a:rPr/>
              <a:t>)</a:t>
            </a:r>
            <a:endParaRPr/>
          </a:p>
          <a:p>
            <a:pPr lvl="0">
              <a:defRPr/>
            </a:pPr>
            <a:r>
              <a:rPr/>
              <a:t>In SPSS: </a:t>
            </a:r>
            <a:r>
              <a:rPr>
                <a:latin typeface="Courier"/>
              </a:rPr>
              <a:t>Analyze -&gt; Regression -&gt; Linear...</a:t>
            </a:r>
            <a:r>
              <a:rPr/>
              <a:t>, then add </a:t>
            </a:r>
            <a:r>
              <a:rPr>
                <a:latin typeface="Courier"/>
              </a:rPr>
              <a:t>D_1</a:t>
            </a:r>
            <a:r>
              <a:rPr/>
              <a:t> and </a:t>
            </a:r>
            <a:r>
              <a:rPr>
                <a:latin typeface="Courier"/>
              </a:rPr>
              <a:t>D_2</a:t>
            </a:r>
            <a:r>
              <a:rPr/>
              <a:t> as predictors.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Results</a:t>
            </a:r>
            <a:endParaRPr/>
          </a:p>
        </p:txBody>
      </p:sp>
      <p:graphicFrame>
        <p:nvGraphicFramePr>
          <p:cNvPr id="5" name="Content Placeholder 5" hidden="0"/>
          <p:cNvGraphicFramePr>
            <a:graphicFrameLocks xmlns:a="http://schemas.openxmlformats.org/drawingml/2006/main" noGrp="1"/>
          </p:cNvGraphicFramePr>
          <p:nvPr isPhoto="0" userDrawn="0">
            <p:ph idx="1" hasCustomPrompt="0"/>
          </p:nvPr>
        </p:nvGraphicFramePr>
        <p:xfrm>
          <a:off x="457200" y="1193800"/>
          <a:ext cx="8229600" cy="3390900"/>
        </p:xfrm>
        <a:graphic>
          <a:graphicData uri="http://schemas.openxmlformats.org/drawingml/2006/table">
            <a:tbl>
              <a:tblPr firstRow="1" firstCol="0" lastRow="0" lastCol="0" bandRow="1" bandCol="0"/>
              <a:tblGrid>
                <a:gridCol w="1638300"/>
                <a:gridCol w="1638300"/>
                <a:gridCol w="1638300"/>
                <a:gridCol w="1638300"/>
                <a:gridCol w="1638300"/>
              </a:tblGrid>
              <a:tr h="133790">
                <a:tc>
                  <a:txBody>
                    <a:bodyPr/>
                    <a:p>
                      <a:pPr>
                        <a:defRPr/>
                      </a:pPr>
                      <a:endParaRPr/>
                    </a:p>
                  </a:txBody>
                  <a:tcPr/>
                </a:tc>
                <a:tc>
                  <a:txBody>
                    <a:bodyPr/>
                    <a:p>
                      <a:pPr marL="0" lvl="0" indent="0" algn="r">
                        <a:buNone/>
                        <a:defRPr/>
                      </a:pPr>
                      <a:r>
                        <a:rPr/>
                        <a:t>Estimate</a:t>
                      </a:r>
                      <a:endParaRPr/>
                    </a:p>
                  </a:txBody>
                  <a:tcPr/>
                </a:tc>
                <a:tc>
                  <a:txBody>
                    <a:bodyPr/>
                    <a:p>
                      <a:pPr marL="0" lvl="0" indent="0" algn="r">
                        <a:buNone/>
                        <a:defRPr/>
                      </a:pPr>
                      <a:r>
                        <a:rPr/>
                        <a:t>Std. Error</a:t>
                      </a:r>
                      <a:endParaRPr/>
                    </a:p>
                  </a:txBody>
                  <a:tcPr/>
                </a:tc>
                <a:tc>
                  <a:txBody>
                    <a:bodyPr/>
                    <a:p>
                      <a:pPr marL="0" lvl="0" indent="0" algn="r">
                        <a:buNone/>
                        <a:defRPr/>
                      </a:pPr>
                      <a:r>
                        <a:rPr/>
                        <a:t>t value</a:t>
                      </a:r>
                      <a:endParaRPr/>
                    </a:p>
                  </a:txBody>
                  <a:tcPr/>
                </a:tc>
                <a:tc>
                  <a:txBody>
                    <a:bodyPr/>
                    <a:p>
                      <a:pPr marL="0" lvl="0" indent="0" algn="r">
                        <a:buNone/>
                        <a:defRPr/>
                      </a:pPr>
                      <a:r>
                        <a:rPr/>
                        <a:t>Pr(&gt;|t|)</a:t>
                      </a:r>
                      <a:endParaRPr/>
                    </a:p>
                  </a:txBody>
                  <a:tcPr/>
                </a:tc>
              </a:tr>
              <a:tr h="133790">
                <a:tc>
                  <a:txBody>
                    <a:bodyPr/>
                    <a:p>
                      <a:pPr marL="0" lvl="0" indent="0" algn="l">
                        <a:buNone/>
                        <a:defRPr/>
                      </a:pPr>
                      <a:r>
                        <a:rPr/>
                        <a:t>(Intercept)</a:t>
                      </a:r>
                      <a:endParaRPr/>
                    </a:p>
                  </a:txBody>
                  <a:tcPr/>
                </a:tc>
                <a:tc>
                  <a:txBody>
                    <a:bodyPr/>
                    <a:p>
                      <a:pPr marL="0" lvl="0" indent="0" algn="r">
                        <a:buNone/>
                        <a:defRPr/>
                      </a:pPr>
                      <a:r>
                        <a:rPr/>
                        <a:t>8.93</a:t>
                      </a:r>
                      <a:endParaRPr/>
                    </a:p>
                  </a:txBody>
                  <a:tcPr/>
                </a:tc>
                <a:tc>
                  <a:txBody>
                    <a:bodyPr/>
                    <a:p>
                      <a:pPr marL="0" lvl="0" indent="0" algn="r">
                        <a:buNone/>
                        <a:defRPr/>
                      </a:pPr>
                      <a:r>
                        <a:rPr/>
                        <a:t>1.52</a:t>
                      </a:r>
                      <a:endParaRPr/>
                    </a:p>
                  </a:txBody>
                  <a:tcPr/>
                </a:tc>
                <a:tc>
                  <a:txBody>
                    <a:bodyPr/>
                    <a:p>
                      <a:pPr marL="0" lvl="0" indent="0" algn="r">
                        <a:buNone/>
                        <a:defRPr/>
                      </a:pPr>
                      <a:r>
                        <a:rPr/>
                        <a:t>5.86</a:t>
                      </a:r>
                      <a:endParaRPr/>
                    </a:p>
                  </a:txBody>
                  <a:tcPr/>
                </a:tc>
                <a:tc>
                  <a:txBody>
                    <a:bodyPr/>
                    <a:p>
                      <a:pPr marL="0" lvl="0" indent="0" algn="r">
                        <a:buNone/>
                        <a:defRPr/>
                      </a:pPr>
                      <a:r>
                        <a:rPr/>
                        <a:t>0.000</a:t>
                      </a:r>
                      <a:endParaRPr/>
                    </a:p>
                  </a:txBody>
                  <a:tcPr/>
                </a:tc>
              </a:tr>
              <a:tr h="133790">
                <a:tc>
                  <a:txBody>
                    <a:bodyPr/>
                    <a:p>
                      <a:pPr marL="0" lvl="0" indent="0" algn="l">
                        <a:buNone/>
                        <a:defRPr/>
                      </a:pPr>
                      <a:r>
                        <a:rPr/>
                        <a:t>breedBorder Collie</a:t>
                      </a:r>
                      <a:endParaRPr/>
                    </a:p>
                  </a:txBody>
                  <a:tcPr/>
                </a:tc>
                <a:tc>
                  <a:txBody>
                    <a:bodyPr/>
                    <a:p>
                      <a:pPr marL="0" lvl="0" indent="0" algn="r">
                        <a:buNone/>
                        <a:defRPr/>
                      </a:pPr>
                      <a:r>
                        <a:rPr/>
                        <a:t>50.87</a:t>
                      </a:r>
                      <a:endParaRPr/>
                    </a:p>
                  </a:txBody>
                  <a:tcPr/>
                </a:tc>
                <a:tc>
                  <a:txBody>
                    <a:bodyPr/>
                    <a:p>
                      <a:pPr marL="0" lvl="0" indent="0" algn="r">
                        <a:buNone/>
                        <a:defRPr/>
                      </a:pPr>
                      <a:r>
                        <a:rPr/>
                        <a:t>2.16</a:t>
                      </a:r>
                      <a:endParaRPr/>
                    </a:p>
                  </a:txBody>
                  <a:tcPr/>
                </a:tc>
                <a:tc>
                  <a:txBody>
                    <a:bodyPr/>
                    <a:p>
                      <a:pPr marL="0" lvl="0" indent="0" algn="r">
                        <a:buNone/>
                        <a:defRPr/>
                      </a:pPr>
                      <a:r>
                        <a:rPr/>
                        <a:t>23.59</a:t>
                      </a:r>
                      <a:endParaRPr/>
                    </a:p>
                  </a:txBody>
                  <a:tcPr/>
                </a:tc>
                <a:tc>
                  <a:txBody>
                    <a:bodyPr/>
                    <a:p>
                      <a:pPr marL="0" lvl="0" indent="0" algn="r">
                        <a:buNone/>
                        <a:defRPr/>
                      </a:pPr>
                      <a:r>
                        <a:rPr/>
                        <a:t>0.000</a:t>
                      </a:r>
                      <a:endParaRPr/>
                    </a:p>
                  </a:txBody>
                  <a:tcPr/>
                </a:tc>
              </a:tr>
              <a:tr h="133790">
                <a:tc>
                  <a:txBody>
                    <a:bodyPr/>
                    <a:p>
                      <a:pPr marL="0" lvl="0" indent="0" algn="l">
                        <a:buNone/>
                        <a:defRPr/>
                      </a:pPr>
                      <a:r>
                        <a:rPr/>
                        <a:t>breedTerrier</a:t>
                      </a:r>
                      <a:endParaRPr/>
                    </a:p>
                  </a:txBody>
                  <a:tcPr/>
                </a:tc>
                <a:tc>
                  <a:txBody>
                    <a:bodyPr/>
                    <a:p>
                      <a:pPr marL="0" lvl="0" indent="0" algn="r">
                        <a:buNone/>
                        <a:defRPr/>
                      </a:pPr>
                      <a:r>
                        <a:rPr/>
                        <a:t>3.40</a:t>
                      </a:r>
                      <a:endParaRPr/>
                    </a:p>
                  </a:txBody>
                  <a:tcPr/>
                </a:tc>
                <a:tc>
                  <a:txBody>
                    <a:bodyPr/>
                    <a:p>
                      <a:pPr marL="0" lvl="0" indent="0" algn="r">
                        <a:buNone/>
                        <a:defRPr/>
                      </a:pPr>
                      <a:r>
                        <a:rPr/>
                        <a:t>2.16</a:t>
                      </a:r>
                      <a:endParaRPr/>
                    </a:p>
                  </a:txBody>
                  <a:tcPr/>
                </a:tc>
                <a:tc>
                  <a:txBody>
                    <a:bodyPr/>
                    <a:p>
                      <a:pPr marL="0" lvl="0" indent="0" algn="r">
                        <a:buNone/>
                        <a:defRPr/>
                      </a:pPr>
                      <a:r>
                        <a:rPr/>
                        <a:t>1.58</a:t>
                      </a:r>
                      <a:endParaRPr/>
                    </a:p>
                  </a:txBody>
                  <a:tcPr/>
                </a:tc>
                <a:tc>
                  <a:txBody>
                    <a:bodyPr/>
                    <a:p>
                      <a:pPr marL="0" lvl="0" indent="0" algn="r">
                        <a:buNone/>
                        <a:defRPr/>
                      </a:pPr>
                      <a:r>
                        <a:rPr/>
                        <a:t>0.122</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p:txBody>
          <a:bodyPr/>
          <a:lstStyle/>
          <a:p>
            <a:pPr lvl="0">
              <a:defRPr/>
            </a:pPr>
            <a:r>
              <a:rPr/>
              <a:t>Note that </a:t>
            </a:r>
            <a:r>
              <a:rPr>
                <a:latin typeface="Courier"/>
              </a:rPr>
              <a:t>D_1</a:t>
            </a:r>
            <a:r>
              <a:rPr/>
              <a:t> is called </a:t>
            </a:r>
            <a:r>
              <a:rPr>
                <a:latin typeface="Courier"/>
              </a:rPr>
              <a:t>breedBorder Collie</a:t>
            </a:r>
            <a:r>
              <a:rPr/>
              <a:t> here and </a:t>
            </a:r>
            <a:r>
              <a:rPr>
                <a:latin typeface="Courier"/>
              </a:rPr>
              <a:t>D_2</a:t>
            </a:r>
            <a:r>
              <a:rPr/>
              <a:t> is called </a:t>
            </a:r>
            <a:r>
              <a:rPr>
                <a:latin typeface="Courier"/>
              </a:rPr>
              <a:t>breedTerrier</a:t>
            </a:r>
            <a:r>
              <a:rPr/>
              <a:t> as a reminder of what they stand for</a:t>
            </a:r>
            <a:endParaRPr/>
          </a:p>
          <a:p>
            <a:pPr lvl="0">
              <a:defRPr/>
            </a:pPr>
            <a:r>
              <a:rPr/>
              <a:t>Looks just about right in terms of the intercept and the differences (remember, the means differ from the true population means because this is a (simulated) sample and contains random error)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Adding a covariate</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Let’s assume that we have done a “Doggy IQ” test on each dog (no idea how that would work, but bear with me), and that there are no differences in “Doggy IQ” between breeds</a:t>
            </a:r>
            <a:endParaRPr/>
          </a:p>
          <a:p>
            <a:pPr lvl="0">
              <a:defRPr/>
            </a:pPr>
            <a:r>
              <a:rPr/>
              <a:t>Let’s fit a model that tests the effect of “Doggy IQ” and breed, assuming that the effect of “Doggy IQ” is the same across breeds (i.e. no interactions).</a:t>
            </a:r>
            <a:endParaRPr/>
          </a:p>
          <a:p>
            <a:pPr lvl="1">
              <a:defRPr/>
            </a:pPr>
            <a:r>
              <a:rPr/>
              <a:t>For our convenience, </a:t>
            </a:r>
            <a:r>
              <a:rPr>
                <a:latin typeface="Courier"/>
              </a:rPr>
              <a:t>dog_iq</a:t>
            </a:r>
            <a:r>
              <a:rPr/>
              <a:t> is centred already.</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016000"/>
                <a:gridCol w="1016000"/>
                <a:gridCol w="1016000"/>
                <a:gridCol w="1016000"/>
                <a:gridCol w="1016000"/>
              </a:tblGrid>
              <a:tr h="133790">
                <a:tc>
                  <a:txBody>
                    <a:bodyPr/>
                    <a:p>
                      <a:pPr>
                        <a:defRPr/>
                      </a:pPr>
                      <a:endParaRPr/>
                    </a:p>
                  </a:txBody>
                  <a:tcPr/>
                </a:tc>
                <a:tc>
                  <a:txBody>
                    <a:bodyPr/>
                    <a:p>
                      <a:pPr marL="0" lvl="0" indent="0" algn="r">
                        <a:buNone/>
                        <a:defRPr/>
                      </a:pPr>
                      <a:r>
                        <a:rPr/>
                        <a:t>Estimate</a:t>
                      </a:r>
                      <a:endParaRPr/>
                    </a:p>
                  </a:txBody>
                  <a:tcPr/>
                </a:tc>
                <a:tc>
                  <a:txBody>
                    <a:bodyPr/>
                    <a:p>
                      <a:pPr marL="0" lvl="0" indent="0" algn="r">
                        <a:buNone/>
                        <a:defRPr/>
                      </a:pPr>
                      <a:r>
                        <a:rPr/>
                        <a:t>Std. Error</a:t>
                      </a:r>
                      <a:endParaRPr/>
                    </a:p>
                  </a:txBody>
                  <a:tcPr/>
                </a:tc>
                <a:tc>
                  <a:txBody>
                    <a:bodyPr/>
                    <a:p>
                      <a:pPr marL="0" lvl="0" indent="0" algn="r">
                        <a:buNone/>
                        <a:defRPr/>
                      </a:pPr>
                      <a:r>
                        <a:rPr/>
                        <a:t>t value</a:t>
                      </a:r>
                      <a:endParaRPr/>
                    </a:p>
                  </a:txBody>
                  <a:tcPr/>
                </a:tc>
                <a:tc>
                  <a:txBody>
                    <a:bodyPr/>
                    <a:p>
                      <a:pPr marL="0" lvl="0" indent="0" algn="r">
                        <a:buNone/>
                        <a:defRPr/>
                      </a:pPr>
                      <a:r>
                        <a:rPr/>
                        <a:t>Pr(&gt;|t|)</a:t>
                      </a:r>
                      <a:endParaRPr/>
                    </a:p>
                  </a:txBody>
                  <a:tcPr/>
                </a:tc>
              </a:tr>
              <a:tr h="133790">
                <a:tc>
                  <a:txBody>
                    <a:bodyPr/>
                    <a:p>
                      <a:pPr marL="0" lvl="0" indent="0" algn="l">
                        <a:buNone/>
                        <a:defRPr/>
                      </a:pPr>
                      <a:r>
                        <a:rPr/>
                        <a:t>(Intercept)</a:t>
                      </a:r>
                      <a:endParaRPr/>
                    </a:p>
                  </a:txBody>
                  <a:tcPr/>
                </a:tc>
                <a:tc>
                  <a:txBody>
                    <a:bodyPr/>
                    <a:p>
                      <a:pPr marL="0" lvl="0" indent="0" algn="r">
                        <a:buNone/>
                        <a:defRPr/>
                      </a:pPr>
                      <a:r>
                        <a:rPr/>
                        <a:t>9.161</a:t>
                      </a:r>
                      <a:endParaRPr/>
                    </a:p>
                  </a:txBody>
                  <a:tcPr/>
                </a:tc>
                <a:tc>
                  <a:txBody>
                    <a:bodyPr/>
                    <a:p>
                      <a:pPr marL="0" lvl="0" indent="0" algn="r">
                        <a:buNone/>
                        <a:defRPr/>
                      </a:pPr>
                      <a:r>
                        <a:rPr/>
                        <a:t>1.432</a:t>
                      </a:r>
                      <a:endParaRPr/>
                    </a:p>
                  </a:txBody>
                  <a:tcPr/>
                </a:tc>
                <a:tc>
                  <a:txBody>
                    <a:bodyPr/>
                    <a:p>
                      <a:pPr marL="0" lvl="0" indent="0" algn="r">
                        <a:buNone/>
                        <a:defRPr/>
                      </a:pPr>
                      <a:r>
                        <a:rPr/>
                        <a:t>6.40</a:t>
                      </a:r>
                      <a:endParaRPr/>
                    </a:p>
                  </a:txBody>
                  <a:tcPr/>
                </a:tc>
                <a:tc>
                  <a:txBody>
                    <a:bodyPr/>
                    <a:p>
                      <a:pPr marL="0" lvl="0" indent="0" algn="r">
                        <a:buNone/>
                        <a:defRPr/>
                      </a:pPr>
                      <a:r>
                        <a:rPr/>
                        <a:t>0.000</a:t>
                      </a:r>
                      <a:endParaRPr/>
                    </a:p>
                  </a:txBody>
                  <a:tcPr/>
                </a:tc>
              </a:tr>
              <a:tr h="133790">
                <a:tc>
                  <a:txBody>
                    <a:bodyPr/>
                    <a:p>
                      <a:pPr marL="0" lvl="0" indent="0" algn="l">
                        <a:buNone/>
                        <a:defRPr/>
                      </a:pPr>
                      <a:r>
                        <a:rPr/>
                        <a:t>breedBorder Collie</a:t>
                      </a:r>
                      <a:endParaRPr/>
                    </a:p>
                  </a:txBody>
                  <a:tcPr/>
                </a:tc>
                <a:tc>
                  <a:txBody>
                    <a:bodyPr/>
                    <a:p>
                      <a:pPr marL="0" lvl="0" indent="0" algn="r">
                        <a:buNone/>
                        <a:defRPr/>
                      </a:pPr>
                      <a:r>
                        <a:rPr/>
                        <a:t>51.063</a:t>
                      </a:r>
                      <a:endParaRPr/>
                    </a:p>
                  </a:txBody>
                  <a:tcPr/>
                </a:tc>
                <a:tc>
                  <a:txBody>
                    <a:bodyPr/>
                    <a:p>
                      <a:pPr marL="0" lvl="0" indent="0" algn="r">
                        <a:buNone/>
                        <a:defRPr/>
                      </a:pPr>
                      <a:r>
                        <a:rPr/>
                        <a:t>2.022</a:t>
                      </a:r>
                      <a:endParaRPr/>
                    </a:p>
                  </a:txBody>
                  <a:tcPr/>
                </a:tc>
                <a:tc>
                  <a:txBody>
                    <a:bodyPr/>
                    <a:p>
                      <a:pPr marL="0" lvl="0" indent="0" algn="r">
                        <a:buNone/>
                        <a:defRPr/>
                      </a:pPr>
                      <a:r>
                        <a:rPr/>
                        <a:t>25.25</a:t>
                      </a:r>
                      <a:endParaRPr/>
                    </a:p>
                  </a:txBody>
                  <a:tcPr/>
                </a:tc>
                <a:tc>
                  <a:txBody>
                    <a:bodyPr/>
                    <a:p>
                      <a:pPr marL="0" lvl="0" indent="0" algn="r">
                        <a:buNone/>
                        <a:defRPr/>
                      </a:pPr>
                      <a:r>
                        <a:rPr/>
                        <a:t>0.000</a:t>
                      </a:r>
                      <a:endParaRPr/>
                    </a:p>
                  </a:txBody>
                  <a:tcPr/>
                </a:tc>
              </a:tr>
              <a:tr h="133790">
                <a:tc>
                  <a:txBody>
                    <a:bodyPr/>
                    <a:p>
                      <a:pPr marL="0" lvl="0" indent="0" algn="l">
                        <a:buNone/>
                        <a:defRPr/>
                      </a:pPr>
                      <a:r>
                        <a:rPr/>
                        <a:t>breedTerrier</a:t>
                      </a:r>
                      <a:endParaRPr/>
                    </a:p>
                  </a:txBody>
                  <a:tcPr/>
                </a:tc>
                <a:tc>
                  <a:txBody>
                    <a:bodyPr/>
                    <a:p>
                      <a:pPr marL="0" lvl="0" indent="0" algn="r">
                        <a:buNone/>
                        <a:defRPr/>
                      </a:pPr>
                      <a:r>
                        <a:rPr/>
                        <a:t>3.303</a:t>
                      </a:r>
                      <a:endParaRPr/>
                    </a:p>
                  </a:txBody>
                  <a:tcPr/>
                </a:tc>
                <a:tc>
                  <a:txBody>
                    <a:bodyPr/>
                    <a:p>
                      <a:pPr marL="0" lvl="0" indent="0" algn="r">
                        <a:buNone/>
                        <a:defRPr/>
                      </a:pPr>
                      <a:r>
                        <a:rPr/>
                        <a:t>2.021</a:t>
                      </a:r>
                      <a:endParaRPr/>
                    </a:p>
                  </a:txBody>
                  <a:tcPr/>
                </a:tc>
                <a:tc>
                  <a:txBody>
                    <a:bodyPr/>
                    <a:p>
                      <a:pPr marL="0" lvl="0" indent="0" algn="r">
                        <a:buNone/>
                        <a:defRPr/>
                      </a:pPr>
                      <a:r>
                        <a:rPr/>
                        <a:t>1.63</a:t>
                      </a:r>
                      <a:endParaRPr/>
                    </a:p>
                  </a:txBody>
                  <a:tcPr/>
                </a:tc>
                <a:tc>
                  <a:txBody>
                    <a:bodyPr/>
                    <a:p>
                      <a:pPr marL="0" lvl="0" indent="0" algn="r">
                        <a:buNone/>
                        <a:defRPr/>
                      </a:pPr>
                      <a:r>
                        <a:rPr/>
                        <a:t>0.110</a:t>
                      </a:r>
                      <a:endParaRPr/>
                    </a:p>
                  </a:txBody>
                  <a:tcPr/>
                </a:tc>
              </a:tr>
              <a:tr h="133790">
                <a:tc>
                  <a:txBody>
                    <a:bodyPr/>
                    <a:p>
                      <a:pPr marL="0" lvl="0" indent="0" algn="l">
                        <a:buNone/>
                        <a:defRPr/>
                      </a:pPr>
                      <a:r>
                        <a:rPr/>
                        <a:t>dog_iq</a:t>
                      </a:r>
                      <a:endParaRPr/>
                    </a:p>
                  </a:txBody>
                  <a:tcPr/>
                </a:tc>
                <a:tc>
                  <a:txBody>
                    <a:bodyPr/>
                    <a:p>
                      <a:pPr marL="0" lvl="0" indent="0" algn="r">
                        <a:buNone/>
                        <a:defRPr/>
                      </a:pPr>
                      <a:r>
                        <a:rPr/>
                        <a:t>0.143</a:t>
                      </a:r>
                      <a:endParaRPr/>
                    </a:p>
                  </a:txBody>
                  <a:tcPr/>
                </a:tc>
                <a:tc>
                  <a:txBody>
                    <a:bodyPr/>
                    <a:p>
                      <a:pPr marL="0" lvl="0" indent="0" algn="r">
                        <a:buNone/>
                        <a:defRPr/>
                      </a:pPr>
                      <a:r>
                        <a:rPr/>
                        <a:t>0.055</a:t>
                      </a:r>
                      <a:endParaRPr/>
                    </a:p>
                  </a:txBody>
                  <a:tcPr/>
                </a:tc>
                <a:tc>
                  <a:txBody>
                    <a:bodyPr/>
                    <a:p>
                      <a:pPr marL="0" lvl="0" indent="0" algn="r">
                        <a:buNone/>
                        <a:defRPr/>
                      </a:pPr>
                      <a:r>
                        <a:rPr/>
                        <a:t>2.61</a:t>
                      </a:r>
                      <a:endParaRPr/>
                    </a:p>
                  </a:txBody>
                  <a:tcPr/>
                </a:tc>
                <a:tc>
                  <a:txBody>
                    <a:bodyPr/>
                    <a:p>
                      <a:pPr marL="0" lvl="0" indent="0" algn="r">
                        <a:buNone/>
                        <a:defRPr/>
                      </a:pPr>
                      <a:r>
                        <a:rPr/>
                        <a:t>0.013</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Regression equations</a:t>
            </a:r>
            <a:endParaRPr/>
          </a:p>
        </p:txBody>
      </p:sp>
      <p:sp>
        <p:nvSpPr>
          <p:cNvPr id="5" name="Content Placeholder 2" hidden="0"/>
          <p:cNvSpPr>
            <a:spLocks noGrp="1"/>
          </p:cNvSpPr>
          <p:nvPr isPhoto="0" userDrawn="0">
            <p:ph idx="1" hasCustomPrompt="0"/>
          </p:nvPr>
        </p:nvSpPr>
        <p:spPr bwMode="auto">
          <a:xfrm flipH="0" flipV="0">
            <a:off x="457200" y="1200150"/>
            <a:ext cx="8229600" cy="3603170"/>
          </a:xfrm>
        </p:spPr>
        <p:txBody>
          <a:bodyPr vertOverflow="overflow" horzOverflow="clip" vert="horz" wrap="square" lIns="91440" tIns="45720" rIns="91440" bIns="45720" numCol="1" spcCol="0" rtlCol="0" fromWordArt="0" anchor="t" anchorCtr="0" forceAA="0" upright="0" compatLnSpc="0">
            <a:normAutofit fontScale="80000" lnSpcReduction="4000"/>
          </a:bodyPr>
          <a:lstStyle/>
          <a:p>
            <a:pPr lvl="0">
              <a:defRPr/>
            </a:pPr>
            <a:r>
              <a:rPr/>
              <a:t>This time, our general equation is (note the difference between this and using -1 and 1 for contrasts):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r>
                        <m:rPr>
                          <m:sty m:val="p"/>
                        </m:rPr>
                        <a:rPr/>
                        <m:t>+</m:t>
                      </m:r>
                      <m:sSub>
                        <m:sSubPr>
                          <m:ctrlPr>
                            <a:rPr/>
                          </m:ctrlPr>
                        </m:sSubPr>
                        <m:e>
                          <m:r>
                            <m:rPr/>
                            <a:rPr/>
                            <m:t>γ</m:t>
                          </m:r>
                        </m:e>
                        <m:sub>
                          <m:r>
                            <m:rPr/>
                            <a:rPr/>
                            <m:t>1</m:t>
                          </m:r>
                        </m:sub>
                      </m:sSub>
                      <m:r>
                        <m:rPr>
                          <m:sty m:val="p"/>
                        </m:rPr>
                        <a:rPr/>
                        <m:t>×</m:t>
                      </m:r>
                      <m:sSub>
                        <m:sSubPr>
                          <m:ctrlPr>
                            <a:rPr/>
                          </m:ctrlPr>
                        </m:sSubPr>
                        <m:e>
                          <m:r>
                            <m:rPr/>
                            <a:rPr/>
                            <m:t>D</m:t>
                          </m:r>
                        </m:e>
                        <m:sub>
                          <m:r>
                            <m:rPr/>
                            <a:rPr/>
                            <m:t>1</m:t>
                          </m:r>
                        </m:sub>
                      </m:sSub>
                      <m:r>
                        <m:rPr>
                          <m:sty m:val="p"/>
                        </m:rPr>
                        <a:rPr/>
                        <m:t>+</m:t>
                      </m:r>
                      <m:sSub>
                        <m:sSubPr>
                          <m:ctrlPr>
                            <a:rPr/>
                          </m:ctrlPr>
                        </m:sSubPr>
                        <m:e>
                          <m:r>
                            <m:rPr/>
                            <a:rPr/>
                            <m:t>γ</m:t>
                          </m:r>
                        </m:e>
                        <m:sub>
                          <m:r>
                            <m:rPr/>
                            <a:rPr/>
                            <m:t>2</m:t>
                          </m:r>
                        </m:sub>
                      </m:sSub>
                      <m:r>
                        <m:rPr>
                          <m:sty m:val="p"/>
                        </m:rPr>
                        <a:rPr/>
                        <m:t>×</m:t>
                      </m:r>
                      <m:sSub>
                        <m:sSubPr>
                          <m:ctrlPr>
                            <a:rPr/>
                          </m:ctrlPr>
                        </m:sSubPr>
                        <m:e>
                          <m:r>
                            <m:rPr/>
                            <a:rPr/>
                            <m:t>D</m:t>
                          </m:r>
                        </m:e>
                        <m:sub>
                          <m:r>
                            <m:rPr/>
                            <a:rPr/>
                            <m:t>2</m:t>
                          </m:r>
                        </m:sub>
                      </m:sSub>
                    </m:oMath>
                  </m:oMathPara>
                </a14:m>
              </mc:Choice>
              <mc:Fallback/>
            </mc:AlternateContent>
            <a:endParaRPr/>
          </a:p>
          <a:p>
            <a:pPr lvl="0">
              <a:defRPr/>
            </a:pPr>
            <a:r>
              <a:rPr/>
              <a:t>Plugging in the dummy values for the Beagle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r>
                        <m:rPr>
                          <m:sty m:val="p"/>
                        </m:rPr>
                        <a:rPr/>
                        <m:t>+</m:t>
                      </m:r>
                      <m:sSub>
                        <m:sSubPr>
                          <m:ctrlPr>
                            <a:rPr/>
                          </m:ctrlPr>
                        </m:sSubPr>
                        <m:e>
                          <m:r>
                            <m:rPr/>
                            <a:rPr/>
                            <m:t>γ</m:t>
                          </m:r>
                        </m:e>
                        <m:sub>
                          <m:r>
                            <m:rPr/>
                            <a:rPr/>
                            <m:t>1</m:t>
                          </m:r>
                        </m:sub>
                      </m:sSub>
                      <m:r>
                        <m:rPr>
                          <m:sty m:val="p"/>
                        </m:rPr>
                        <a:rPr/>
                        <m:t>×</m:t>
                      </m:r>
                      <m:r>
                        <m:rPr/>
                        <a:rPr/>
                        <m:t>0</m:t>
                      </m:r>
                      <m:r>
                        <m:rPr>
                          <m:sty m:val="p"/>
                        </m:rPr>
                        <a:rPr/>
                        <m:t>+</m:t>
                      </m:r>
                      <m:sSub>
                        <m:sSubPr>
                          <m:ctrlPr>
                            <a:rPr/>
                          </m:ctrlPr>
                        </m:sSubPr>
                        <m:e>
                          <m:r>
                            <m:rPr/>
                            <a:rPr/>
                            <m:t>γ</m:t>
                          </m:r>
                        </m:e>
                        <m:sub>
                          <m:r>
                            <m:rPr/>
                            <a:rPr/>
                            <m:t>2</m:t>
                          </m:r>
                        </m:sub>
                      </m:sSub>
                      <m:r>
                        <m:rPr>
                          <m:sty m:val="p"/>
                        </m:rPr>
                        <a:rPr/>
                        <m:t>×</m:t>
                      </m:r>
                      <m:r>
                        <m:rPr/>
                        <a:rPr/>
                        <m:t>0</m:t>
                      </m:r>
                      <m:r>
                        <m:rPr>
                          <m:sty m:val="p"/>
                        </m:rPr>
                        <a:rPr/>
                        <m:t>=</m:t>
                      </m:r>
                      <m:r>
                        <m:rPr/>
                        <a:rPr/>
                        <m:t>α</m:t>
                      </m:r>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oMath>
                  </m:oMathPara>
                </a14:m>
              </mc:Choice>
              <mc:Fallback/>
            </mc:AlternateContent>
            <a:endParaRPr/>
          </a:p>
          <a:p>
            <a:pPr lvl="1">
              <a:defRPr/>
            </a:pPr>
            <a:r>
              <a:rPr/>
              <a:t>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and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endParaRPr/>
          </a:p>
          <a:p>
            <a:pPr lvl="0">
              <a:defRPr/>
            </a:pPr>
            <a:r>
              <a:rPr/>
              <a:t>Plugging in the dummy values for the Border Collie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r>
                        <m:rPr>
                          <m:sty m:val="p"/>
                        </m:rPr>
                        <a:rPr/>
                        <m:t>+</m:t>
                      </m:r>
                      <m:sSub>
                        <m:sSubPr>
                          <m:ctrlPr>
                            <a:rPr/>
                          </m:ctrlPr>
                        </m:sSubPr>
                        <m:e>
                          <m:r>
                            <m:rPr/>
                            <a:rPr/>
                            <m:t>γ</m:t>
                          </m:r>
                        </m:e>
                        <m:sub>
                          <m:r>
                            <m:rPr/>
                            <a:rPr/>
                            <m:t>1</m:t>
                          </m:r>
                        </m:sub>
                      </m:sSub>
                      <m:r>
                        <m:rPr>
                          <m:sty m:val="p"/>
                        </m:rPr>
                        <a:rPr/>
                        <m:t>×</m:t>
                      </m:r>
                      <m:r>
                        <m:rPr/>
                        <a:rPr/>
                        <m:t>1</m:t>
                      </m:r>
                      <m:r>
                        <m:rPr>
                          <m:sty m:val="p"/>
                        </m:rPr>
                        <a:rPr/>
                        <m:t>+</m:t>
                      </m:r>
                      <m:sSub>
                        <m:sSubPr>
                          <m:ctrlPr>
                            <a:rPr/>
                          </m:ctrlPr>
                        </m:sSubPr>
                        <m:e>
                          <m:r>
                            <m:rPr/>
                            <a:rPr/>
                            <m:t>γ</m:t>
                          </m:r>
                        </m:e>
                        <m:sub>
                          <m:r>
                            <m:rPr/>
                            <a:rPr/>
                            <m:t>2</m:t>
                          </m:r>
                        </m:sub>
                      </m:sSub>
                      <m:r>
                        <m:rPr>
                          <m:sty m:val="p"/>
                        </m:rPr>
                        <a:rPr/>
                        <m:t>×</m:t>
                      </m:r>
                      <m:r>
                        <m:rPr/>
                        <a:rPr/>
                        <m:t>0</m:t>
                      </m:r>
                      <m:r>
                        <m:rPr>
                          <m:sty m:val="p"/>
                        </m:rPr>
                        <a:rPr/>
                        <m:t>=</m:t>
                      </m:r>
                      <m:r>
                        <m:rPr/>
                        <a:rPr/>
                        <m:t>α</m:t>
                      </m:r>
                      <m:r>
                        <m:rPr>
                          <m:sty m:val="p"/>
                        </m:rPr>
                        <a:rPr/>
                        <m:t>+</m:t>
                      </m:r>
                      <m:sSub>
                        <m:sSubPr>
                          <m:ctrlPr>
                            <a:rPr/>
                          </m:ctrlPr>
                        </m:sSubPr>
                        <m:e>
                          <m:r>
                            <m:rPr/>
                            <a:rPr/>
                            <m:t>γ</m:t>
                          </m:r>
                        </m:e>
                        <m:sub>
                          <m:r>
                            <m:rPr/>
                            <a:rPr/>
                            <m:t>1</m:t>
                          </m:r>
                        </m:sub>
                      </m:sSub>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oMath>
                  </m:oMathPara>
                </a14:m>
              </mc:Choice>
              <mc:Fallback/>
            </mc:AlternateContent>
            <a:endParaRPr/>
          </a:p>
          <a:p>
            <a:pPr lvl="1">
              <a:defRPr/>
            </a:pPr>
            <a:r>
              <a:rPr/>
              <a:t>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and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endParaRPr/>
          </a:p>
          <a:p>
            <a:pPr lvl="0">
              <a:defRPr/>
            </a:pPr>
            <a:r>
              <a:rPr/>
              <a:t>Plugging in the dummy values for the Terrier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r>
                        <m:rPr>
                          <m:sty m:val="p"/>
                        </m:rPr>
                        <a:rPr/>
                        <m:t>+</m:t>
                      </m:r>
                      <m:sSub>
                        <m:sSubPr>
                          <m:ctrlPr>
                            <a:rPr/>
                          </m:ctrlPr>
                        </m:sSubPr>
                        <m:e>
                          <m:r>
                            <m:rPr/>
                            <a:rPr/>
                            <m:t>γ</m:t>
                          </m:r>
                        </m:e>
                        <m:sub>
                          <m:r>
                            <m:rPr/>
                            <a:rPr/>
                            <m:t>1</m:t>
                          </m:r>
                        </m:sub>
                      </m:sSub>
                      <m:r>
                        <m:rPr>
                          <m:sty m:val="p"/>
                        </m:rPr>
                        <a:rPr/>
                        <m:t>×</m:t>
                      </m:r>
                      <m:r>
                        <m:rPr/>
                        <a:rPr/>
                        <m:t>0</m:t>
                      </m:r>
                      <m:r>
                        <m:rPr>
                          <m:sty m:val="p"/>
                        </m:rPr>
                        <a:rPr/>
                        <m:t>+</m:t>
                      </m:r>
                      <m:sSub>
                        <m:sSubPr>
                          <m:ctrlPr>
                            <a:rPr/>
                          </m:ctrlPr>
                        </m:sSubPr>
                        <m:e>
                          <m:r>
                            <m:rPr/>
                            <a:rPr/>
                            <m:t>γ</m:t>
                          </m:r>
                        </m:e>
                        <m:sub>
                          <m:r>
                            <m:rPr/>
                            <a:rPr/>
                            <m:t>2</m:t>
                          </m:r>
                        </m:sub>
                      </m:sSub>
                      <m:r>
                        <m:rPr>
                          <m:sty m:val="p"/>
                        </m:rPr>
                        <a:rPr/>
                        <m:t>×</m:t>
                      </m:r>
                      <m:r>
                        <m:rPr/>
                        <a:rPr/>
                        <m:t>1</m:t>
                      </m:r>
                      <m:r>
                        <m:rPr>
                          <m:sty m:val="p"/>
                        </m:rPr>
                        <a:rPr/>
                        <m:t>=</m:t>
                      </m:r>
                      <m:r>
                        <m:rPr/>
                        <a:rPr/>
                        <m:t>α</m:t>
                      </m:r>
                      <m:r>
                        <m:rPr>
                          <m:sty m:val="p"/>
                        </m:rPr>
                        <a:rPr/>
                        <m:t>+</m:t>
                      </m:r>
                      <m:sSub>
                        <m:sSubPr>
                          <m:ctrlPr>
                            <a:rPr/>
                          </m:ctrlPr>
                        </m:sSubPr>
                        <m:e>
                          <m:r>
                            <m:rPr/>
                            <a:rPr/>
                            <m:t>γ</m:t>
                          </m:r>
                        </m:e>
                        <m:sub>
                          <m:r>
                            <m:rPr/>
                            <a:rPr/>
                            <m:t>2</m:t>
                          </m:r>
                        </m:sub>
                      </m:sSub>
                      <m:r>
                        <m:rPr>
                          <m:sty m:val="p"/>
                        </m:rPr>
                        <a:rPr/>
                        <m:t>+</m:t>
                      </m:r>
                      <m:sSub>
                        <m:sSubPr>
                          <m:ctrlPr>
                            <a:rPr/>
                          </m:ctrlPr>
                        </m:sSubPr>
                        <m:e>
                          <m:r>
                            <m:rPr/>
                            <a:rPr/>
                            <m:t>β</m:t>
                          </m:r>
                        </m:e>
                        <m:sub>
                          <m:r>
                            <m:rPr/>
                            <a:rPr/>
                            <m:t>1</m:t>
                          </m:r>
                        </m:sub>
                      </m:sSub>
                      <m:r>
                        <m:rPr>
                          <m:sty m:val="p"/>
                        </m:rPr>
                        <a:rPr/>
                        <m:t>×</m:t>
                      </m:r>
                      <m:sSub>
                        <m:sSubPr>
                          <m:ctrlPr>
                            <a:rPr/>
                          </m:ctrlPr>
                        </m:sSubPr>
                        <m:e>
                          <m:r>
                            <m:rPr/>
                            <a:rPr/>
                            <m:t>X</m:t>
                          </m:r>
                        </m:e>
                        <m:sub>
                          <m:r>
                            <m:rPr/>
                            <a:rPr/>
                            <m:t>1</m:t>
                          </m:r>
                        </m:sub>
                      </m:sSub>
                    </m:oMath>
                  </m:oMathPara>
                </a14:m>
              </mc:Choice>
              <mc:Fallback/>
            </mc:AlternateContent>
            <a:endParaRPr/>
          </a:p>
          <a:p>
            <a:pPr lvl="1">
              <a:defRPr/>
            </a:pPr>
            <a:r>
              <a:rPr/>
              <a:t>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2</m:t>
                          </m:r>
                        </m:sub>
                      </m:sSub>
                    </m:oMath>
                  </m:oMathPara>
                </a14:m>
              </mc:Choice>
              <mc:Fallback/>
            </mc:AlternateContent>
            <a:r>
              <a:rPr/>
              <a:t> and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Interpreting the coefficients</a:t>
            </a:r>
            <a:endParaRPr/>
          </a:p>
        </p:txBody>
      </p:sp>
      <p:sp>
        <p:nvSpPr>
          <p:cNvPr id="5" name="Content Placeholder 2" hidden="0"/>
          <p:cNvSpPr>
            <a:spLocks noGrp="1"/>
          </p:cNvSpPr>
          <p:nvPr isPhoto="0" userDrawn="0">
            <p:ph idx="1" hasCustomPrompt="0"/>
          </p:nvPr>
        </p:nvSpPr>
        <p:spPr bwMode="auto"/>
        <p:txBody>
          <a:bodyPr/>
          <a:lstStyle/>
          <a:p>
            <a:pPr lvl="0">
              <a:defRPr/>
            </a:pP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is the mean for the Beagle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is the difference between the mean for the Beagle group and the mean for the Border Collie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2</m:t>
                          </m:r>
                        </m:sub>
                      </m:sSub>
                    </m:oMath>
                  </m:oMathPara>
                </a14:m>
              </mc:Choice>
              <mc:Fallback/>
            </mc:AlternateContent>
            <a:r>
              <a:rPr/>
              <a:t> is the difference between the mean for the Beagle group and the mean for the Terrier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 is the slope, which is the same for all groups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Plotting this situation</a:t>
            </a:r>
            <a:endParaRPr/>
          </a:p>
        </p:txBody>
      </p:sp>
      <p:pic>
        <p:nvPicPr>
          <p:cNvPr id="5" name="Picture 1" descr="7-The-General-Linear-Model_powerpoint_files/figure-pptx/unnamed-chunk-24-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Allowing different slopes (interactions)</a:t>
            </a:r>
            <a:endParaRPr/>
          </a:p>
        </p:txBody>
      </p:sp>
      <p:sp>
        <p:nvSpPr>
          <p:cNvPr id="5" name="Content Placeholder 2" hidden="0"/>
          <p:cNvSpPr>
            <a:spLocks noGrp="1"/>
          </p:cNvSpPr>
          <p:nvPr isPhoto="0" userDrawn="0">
            <p:ph idx="1" hasCustomPrompt="0"/>
          </p:nvPr>
        </p:nvSpPr>
        <p:spPr bwMode="auto"/>
        <p:txBody>
          <a:bodyPr/>
          <a:lstStyle/>
          <a:p>
            <a:pPr lvl="0">
              <a:defRPr/>
            </a:pPr>
            <a:r>
              <a:rPr/>
              <a:t>Note that we’re using 0 vs. 1 dummy contrasts now! This affects the interpretation of the coefficients!</a:t>
            </a:r>
            <a:endParaRPr/>
          </a:p>
          <a:p>
            <a:pPr lvl="0">
              <a:defRPr/>
            </a:pPr>
            <a:r>
              <a:rPr/>
              <a:t>Now, our general equation is: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r>
                        <m:rPr>
                          <m:sty m:val="p"/>
                        </m:rPr>
                        <a:rPr/>
                        <m:t>+</m:t>
                      </m:r>
                      <m:sSub>
                        <m:sSubPr>
                          <m:ctrlPr>
                            <a:rPr/>
                          </m:ctrlPr>
                        </m:sSubPr>
                        <m:e>
                          <m:r>
                            <m:rPr/>
                            <a:rPr/>
                            <m:t>δ</m:t>
                          </m:r>
                        </m:e>
                        <m:sub>
                          <m:r>
                            <m:rPr/>
                            <a:rPr/>
                            <m:t>1</m:t>
                          </m:r>
                        </m:sub>
                      </m:sSub>
                      <m:d>
                        <m:dPr>
                          <m:begChr m:val="("/>
                          <m:endChr m:val=")"/>
                          <m:sepChr m:val=""/>
                          <m:ctrlPr>
                            <a:rPr/>
                          </m:ctrlPr>
                        </m:dPr>
                        <m:e>
                          <m:sSub>
                            <m:sSubPr>
                              <m:ctrlPr>
                                <a:rPr/>
                              </m:ctrlPr>
                            </m:sSubPr>
                            <m:e>
                              <m:r>
                                <m:rPr/>
                                <a:rPr/>
                                <m:t>X</m:t>
                              </m:r>
                            </m:e>
                            <m:sub>
                              <m:r>
                                <m:rPr/>
                                <a:rPr/>
                                <m:t>1</m:t>
                              </m:r>
                            </m:sub>
                          </m:sSub>
                          <m:sSub>
                            <m:sSubPr>
                              <m:ctrlPr>
                                <a:rPr/>
                              </m:ctrlPr>
                            </m:sSubPr>
                            <m:e>
                              <m:r>
                                <m:rPr/>
                                <a:rPr/>
                                <m:t>D</m:t>
                              </m:r>
                            </m:e>
                            <m:sub>
                              <m:r>
                                <m:rPr/>
                                <a:rPr/>
                                <m:t>1</m:t>
                              </m:r>
                            </m:sub>
                          </m:sSub>
                        </m:e>
                      </m:d>
                      <m:r>
                        <m:rPr>
                          <m:sty m:val="p"/>
                        </m:rPr>
                        <a:rPr/>
                        <m:t>+</m:t>
                      </m:r>
                      <m:sSub>
                        <m:sSubPr>
                          <m:ctrlPr>
                            <a:rPr/>
                          </m:ctrlPr>
                        </m:sSubPr>
                        <m:e>
                          <m:r>
                            <m:rPr/>
                            <a:rPr/>
                            <m:t>δ</m:t>
                          </m:r>
                        </m:e>
                        <m:sub>
                          <m:r>
                            <m:rPr/>
                            <a:rPr/>
                            <m:t>2</m:t>
                          </m:r>
                        </m:sub>
                      </m:sSub>
                      <m:d>
                        <m:dPr>
                          <m:begChr m:val="("/>
                          <m:endChr m:val=")"/>
                          <m:sepChr m:val=""/>
                          <m:ctrlPr>
                            <a:rPr/>
                          </m:ctrlPr>
                        </m:dPr>
                        <m:e>
                          <m:sSub>
                            <m:sSubPr>
                              <m:ctrlPr>
                                <a:rPr/>
                              </m:ctrlPr>
                            </m:sSubPr>
                            <m:e>
                              <m:r>
                                <m:rPr/>
                                <a:rPr/>
                                <m:t>X</m:t>
                              </m:r>
                            </m:e>
                            <m:sub>
                              <m:r>
                                <m:rPr/>
                                <a:rPr/>
                                <m:t>1</m:t>
                              </m:r>
                            </m:sub>
                          </m:sSub>
                          <m:sSub>
                            <m:sSubPr>
                              <m:ctrlPr>
                                <a:rPr/>
                              </m:ctrlPr>
                            </m:sSubPr>
                            <m:e>
                              <m:r>
                                <m:rPr/>
                                <a:rPr/>
                                <m:t>D</m:t>
                              </m:r>
                            </m:e>
                            <m:sub>
                              <m:r>
                                <m:rPr/>
                                <a:rPr/>
                                <m:t>2</m:t>
                              </m:r>
                            </m:sub>
                          </m:sSub>
                        </m:e>
                      </m:d>
                    </m:oMath>
                  </m:oMathPara>
                </a14:m>
              </mc:Choice>
              <mc:Fallback/>
            </mc:AlternateContent>
            <a:endParaRPr/>
          </a:p>
          <a:p>
            <a:pPr lvl="0">
              <a:defRPr/>
            </a:pPr>
            <a:r>
              <a:rPr/>
              <a:t>Plugging in the dummy values for the Beagle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oMath>
                  </m:oMathPara>
                </a14:m>
              </mc:Choice>
              <mc:Fallback/>
            </mc:AlternateContent>
            <a:endParaRPr/>
          </a:p>
          <a:p>
            <a:pPr lvl="1">
              <a:defRPr/>
            </a:pPr>
            <a:r>
              <a:rPr/>
              <a:t>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and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 since everything else is 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Allowing different slopes (interactions, 2)</a:t>
            </a:r>
            <a:endParaRPr/>
          </a:p>
        </p:txBody>
      </p:sp>
      <p:sp>
        <p:nvSpPr>
          <p:cNvPr id="5" name="Content Placeholder 2" hidden="0"/>
          <p:cNvSpPr>
            <a:spLocks noGrp="1"/>
          </p:cNvSpPr>
          <p:nvPr isPhoto="0" userDrawn="0">
            <p:ph idx="1" hasCustomPrompt="0"/>
          </p:nvPr>
        </p:nvSpPr>
        <p:spPr bwMode="auto"/>
        <p:txBody>
          <a:bodyPr/>
          <a:lstStyle/>
          <a:p>
            <a:pPr lvl="0">
              <a:defRPr/>
            </a:pPr>
            <a:r>
              <a:rPr/>
              <a:t>Plugging in the dummy values for the Border Collie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sSub>
                        <m:sSubPr>
                          <m:ctrlPr>
                            <a:rPr/>
                          </m:ctrlPr>
                        </m:sSubPr>
                        <m:e>
                          <m:r>
                            <m:rPr/>
                            <a:rPr/>
                            <m:t>γ</m:t>
                          </m:r>
                        </m:e>
                        <m:sub>
                          <m:r>
                            <m:rPr/>
                            <a:rPr/>
                            <m:t>1</m:t>
                          </m:r>
                        </m:sub>
                      </m:sSub>
                      <m:r>
                        <m:rPr>
                          <m:sty m:val="p"/>
                        </m:rPr>
                        <a:rPr/>
                        <m:t>+</m:t>
                      </m:r>
                      <m:sSub>
                        <m:sSubPr>
                          <m:ctrlPr>
                            <a:rPr/>
                          </m:ctrlPr>
                        </m:sSubPr>
                        <m:e>
                          <m:r>
                            <m:rPr/>
                            <a:rPr/>
                            <m:t>δ</m:t>
                          </m:r>
                        </m:e>
                        <m:sub>
                          <m:r>
                            <m:rPr/>
                            <a:rPr/>
                            <m:t>1</m:t>
                          </m:r>
                        </m:sub>
                      </m:sSub>
                      <m:sSub>
                        <m:sSubPr>
                          <m:ctrlPr>
                            <a:rPr/>
                          </m:ctrlPr>
                        </m:sSubPr>
                        <m:e>
                          <m:r>
                            <m:rPr/>
                            <a:rPr/>
                            <m:t>X</m:t>
                          </m:r>
                        </m:e>
                        <m:sub>
                          <m:r>
                            <m:rPr/>
                            <a:rPr/>
                            <m:t>1</m:t>
                          </m:r>
                        </m:sub>
                      </m:sSub>
                      <m:r>
                        <m:rPr>
                          <m:sty m:val="p"/>
                        </m:rPr>
                        <a:rPr/>
                        <m:t>=</m:t>
                      </m:r>
                      <m:r>
                        <m:rPr/>
                        <a:rPr/>
                        <m:t>α</m:t>
                      </m:r>
                      <m:r>
                        <m:rPr>
                          <m:sty m:val="p"/>
                        </m:rPr>
                        <a:rPr/>
                        <m:t>+</m:t>
                      </m:r>
                      <m:sSub>
                        <m:sSubPr>
                          <m:ctrlPr>
                            <a:rPr/>
                          </m:ctrlPr>
                        </m:sSubPr>
                        <m:e>
                          <m:r>
                            <m:rPr/>
                            <a:rPr/>
                            <m:t>γ</m:t>
                          </m:r>
                        </m:e>
                        <m:sub>
                          <m:r>
                            <m:rPr/>
                            <a:rPr/>
                            <m:t>1</m:t>
                          </m:r>
                        </m:sub>
                      </m:sSub>
                      <m:r>
                        <m:rPr>
                          <m:sty m:val="p"/>
                        </m:rPr>
                        <a:rPr/>
                        <m:t>+</m:t>
                      </m:r>
                      <m:d>
                        <m:dPr>
                          <m:begChr m:val="("/>
                          <m:endChr m:val=")"/>
                          <m:sepChr m:val=""/>
                          <m:ctrlPr>
                            <a:rPr/>
                          </m:ctrlPr>
                        </m:dPr>
                        <m:e>
                          <m:sSub>
                            <m:sSubPr>
                              <m:ctrlPr>
                                <a:rPr/>
                              </m:ctrlPr>
                            </m:sSubPr>
                            <m:e>
                              <m:r>
                                <m:rPr/>
                                <a:rPr/>
                                <m:t>β</m:t>
                              </m:r>
                            </m:e>
                            <m:sub>
                              <m:r>
                                <m:rPr/>
                                <a:rPr/>
                                <m:t>1</m:t>
                              </m:r>
                            </m:sub>
                          </m:sSub>
                          <m:r>
                            <m:rPr>
                              <m:sty m:val="p"/>
                            </m:rPr>
                            <a:rPr/>
                            <m:t>+</m:t>
                          </m:r>
                          <m:sSub>
                            <m:sSubPr>
                              <m:ctrlPr>
                                <a:rPr/>
                              </m:ctrlPr>
                            </m:sSubPr>
                            <m:e>
                              <m:r>
                                <m:rPr/>
                                <a:rPr/>
                                <m:t>δ</m:t>
                              </m:r>
                            </m:e>
                            <m:sub>
                              <m:r>
                                <m:rPr/>
                                <a:rPr/>
                                <m:t>1</m:t>
                              </m:r>
                            </m:sub>
                          </m:sSub>
                        </m:e>
                      </m:d>
                      <m:sSub>
                        <m:sSubPr>
                          <m:ctrlPr>
                            <a:rPr/>
                          </m:ctrlPr>
                        </m:sSubPr>
                        <m:e>
                          <m:r>
                            <m:rPr/>
                            <a:rPr/>
                            <m:t>X</m:t>
                          </m:r>
                        </m:e>
                        <m:sub>
                          <m:r>
                            <m:rPr/>
                            <a:rPr/>
                            <m:t>1</m:t>
                          </m:r>
                        </m:sub>
                      </m:sSub>
                    </m:oMath>
                  </m:oMathPara>
                </a14:m>
              </mc:Choice>
              <mc:Fallback/>
            </mc:AlternateContent>
            <a:endParaRPr/>
          </a:p>
          <a:p>
            <a:pPr lvl="1">
              <a:defRPr/>
            </a:pPr>
            <a:r>
              <a:rPr/>
              <a:t>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1</m:t>
                          </m:r>
                        </m:sub>
                      </m:sSub>
                    </m:oMath>
                  </m:oMathPara>
                </a14:m>
              </mc:Choice>
              <mc:Fallback/>
            </mc:AlternateContent>
            <a:r>
              <a:rPr/>
              <a:t> and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r>
                        <m:rPr>
                          <m:sty m:val="p"/>
                        </m:rPr>
                        <a:rPr/>
                        <m:t>+</m:t>
                      </m:r>
                      <m:sSub>
                        <m:sSubPr>
                          <m:ctrlPr>
                            <a:rPr/>
                          </m:ctrlPr>
                        </m:sSubPr>
                        <m:e>
                          <m:r>
                            <m:rPr/>
                            <a:rPr/>
                            <m:t>δ</m:t>
                          </m:r>
                        </m:e>
                        <m:sub>
                          <m:r>
                            <m:rPr/>
                            <a:rPr/>
                            <m:t>1</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Or we could assign dummy values and do a regression</a:t>
            </a:r>
            <a:endParaRPr/>
          </a:p>
        </p:txBody>
      </p:sp>
      <p:sp>
        <p:nvSpPr>
          <p:cNvPr id="5" name="Content Placeholder 2" hidden="0"/>
          <p:cNvSpPr>
            <a:spLocks noGrp="1"/>
          </p:cNvSpPr>
          <p:nvPr isPhoto="0" userDrawn="0">
            <p:ph idx="1" hasCustomPrompt="0"/>
          </p:nvPr>
        </p:nvSpPr>
        <p:spPr bwMode="auto"/>
        <p:txBody>
          <a:bodyPr/>
          <a:lstStyle/>
          <a:p>
            <a:pPr lvl="0">
              <a:defRPr/>
            </a:pPr>
            <a:r>
              <a:rPr/>
              <a:t>Let’s recode our variable and assign “0” to all Shorthairs and “1” to all Manxes</a:t>
            </a:r>
            <a:endParaRPr/>
          </a:p>
          <a:p>
            <a:pPr lvl="0">
              <a:defRPr/>
            </a:pPr>
            <a:r>
              <a:rPr/>
              <a:t>We can do that in jamovi under Variables –&gt; Transform –&gt; using transform –&gt; Create New Transform</a:t>
            </a:r>
            <a:endParaRPr/>
          </a:p>
          <a:p>
            <a:pPr lvl="1">
              <a:defRPr/>
            </a:pPr>
            <a:r>
              <a:rPr/>
              <a:t>Then click the </a:t>
            </a:r>
            <a:r>
              <a:rPr>
                <a:latin typeface="Courier"/>
              </a:rPr>
              <a:t>Add recode condition</a:t>
            </a:r>
            <a:r>
              <a:rPr/>
              <a:t> button</a:t>
            </a:r>
            <a:endParaRPr/>
          </a:p>
          <a:p>
            <a:pPr lvl="2">
              <a:defRPr/>
            </a:pPr>
            <a:r>
              <a:rPr/>
              <a:t>The first field should read: </a:t>
            </a:r>
            <a:r>
              <a:rPr>
                <a:latin typeface="Courier"/>
              </a:rPr>
              <a:t>if $source == "Shorthair" use 0</a:t>
            </a:r>
            <a:endParaRPr/>
          </a:p>
          <a:p>
            <a:pPr lvl="2">
              <a:defRPr/>
            </a:pPr>
            <a:r>
              <a:rPr/>
              <a:t>The second field should read: </a:t>
            </a:r>
            <a:r>
              <a:rPr>
                <a:latin typeface="Courier"/>
              </a:rPr>
              <a:t>else use 1</a:t>
            </a:r>
            <a:endParaRPr/>
          </a:p>
          <a:p>
            <a:pPr lvl="0">
              <a:defRPr/>
            </a:pPr>
            <a:r>
              <a:rPr/>
              <a:t>It’s a bit trickier in SPSS, but we can to it there too: </a:t>
            </a:r>
            <a:r>
              <a:rPr>
                <a:latin typeface="Courier"/>
              </a:rPr>
              <a:t>Data</a:t>
            </a:r>
            <a:r>
              <a:rPr/>
              <a:t> –&gt; </a:t>
            </a:r>
            <a:r>
              <a:rPr>
                <a:latin typeface="Courier"/>
              </a:rPr>
              <a:t>Recode into Different Variables...</a:t>
            </a:r>
            <a:r>
              <a:rPr/>
              <a:t>, and assign 0 to Shorthair and 1 to Manx</a:t>
            </a:r>
            <a:endParaRPr/>
          </a:p>
          <a:p>
            <a:pPr lvl="1">
              <a:defRPr/>
            </a:pPr>
            <a:r>
              <a:rPr/>
              <a:t>We recode our cat breed variable into a variable called </a:t>
            </a:r>
            <a:r>
              <a:rPr>
                <a:latin typeface="Courier"/>
              </a:rPr>
              <a:t>dummy</a:t>
            </a:r>
            <a:r>
              <a:rPr/>
              <a:t>, containing 0s and 1s</a:t>
            </a:r>
            <a:endParaRPr/>
          </a:p>
          <a:p>
            <a:pPr lvl="0">
              <a:defRPr/>
            </a:pPr>
            <a:r>
              <a:rPr/>
              <a:t>Or use Excel: for example, if your </a:t>
            </a:r>
            <a:r>
              <a:rPr>
                <a:latin typeface="Courier"/>
              </a:rPr>
              <a:t>Breed</a:t>
            </a:r>
            <a:r>
              <a:rPr/>
              <a:t> column is C and the first row is the column labels, make a new formula in D2 that reads </a:t>
            </a:r>
            <a:r>
              <a:rPr>
                <a:latin typeface="Courier"/>
              </a:rPr>
              <a:t>=IF(C2 = "Shorthair", 0, 1)</a:t>
            </a:r>
            <a:r>
              <a:rPr/>
              <a:t> and apply it to all rows below</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Allowing different slopes (interactions, 3)</a:t>
            </a:r>
            <a:endParaRPr/>
          </a:p>
        </p:txBody>
      </p:sp>
      <p:sp>
        <p:nvSpPr>
          <p:cNvPr id="5" name="Content Placeholder 2" hidden="0"/>
          <p:cNvSpPr>
            <a:spLocks noGrp="1"/>
          </p:cNvSpPr>
          <p:nvPr isPhoto="0" userDrawn="0">
            <p:ph idx="1" hasCustomPrompt="0"/>
          </p:nvPr>
        </p:nvSpPr>
        <p:spPr bwMode="auto"/>
        <p:txBody>
          <a:bodyPr/>
          <a:lstStyle/>
          <a:p>
            <a:pPr lvl="0">
              <a:defRPr/>
            </a:pPr>
            <a:r>
              <a:rPr/>
              <a:t>Plugging in the dummy values for the Terrier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sSub>
                        <m:sSubPr>
                          <m:ctrlPr>
                            <a:rPr/>
                          </m:ctrlPr>
                        </m:sSubPr>
                        <m:e>
                          <m:r>
                            <m:rPr/>
                            <a:rPr/>
                            <m:t>γ</m:t>
                          </m:r>
                        </m:e>
                        <m:sub>
                          <m:r>
                            <m:rPr/>
                            <a:rPr/>
                            <m:t>2</m:t>
                          </m:r>
                        </m:sub>
                      </m:sSub>
                      <m:r>
                        <m:rPr>
                          <m:sty m:val="p"/>
                        </m:rPr>
                        <a:rPr/>
                        <m:t>+</m:t>
                      </m:r>
                      <m:sSub>
                        <m:sSubPr>
                          <m:ctrlPr>
                            <a:rPr/>
                          </m:ctrlPr>
                        </m:sSubPr>
                        <m:e>
                          <m:r>
                            <m:rPr/>
                            <a:rPr/>
                            <m:t>δ</m:t>
                          </m:r>
                        </m:e>
                        <m:sub>
                          <m:r>
                            <m:rPr/>
                            <a:rPr/>
                            <m:t>2</m:t>
                          </m:r>
                        </m:sub>
                      </m:sSub>
                      <m:sSub>
                        <m:sSubPr>
                          <m:ctrlPr>
                            <a:rPr/>
                          </m:ctrlPr>
                        </m:sSubPr>
                        <m:e>
                          <m:r>
                            <m:rPr/>
                            <a:rPr/>
                            <m:t>X</m:t>
                          </m:r>
                        </m:e>
                        <m:sub>
                          <m:r>
                            <m:rPr/>
                            <a:rPr/>
                            <m:t>1</m:t>
                          </m:r>
                        </m:sub>
                      </m:sSub>
                      <m:r>
                        <m:rPr>
                          <m:sty m:val="p"/>
                        </m:rPr>
                        <a:rPr/>
                        <m:t>=</m:t>
                      </m:r>
                      <m:r>
                        <m:rPr/>
                        <a:rPr/>
                        <m:t>α</m:t>
                      </m:r>
                      <m:r>
                        <m:rPr>
                          <m:sty m:val="p"/>
                        </m:rPr>
                        <a:rPr/>
                        <m:t>+</m:t>
                      </m:r>
                      <m:sSub>
                        <m:sSubPr>
                          <m:ctrlPr>
                            <a:rPr/>
                          </m:ctrlPr>
                        </m:sSubPr>
                        <m:e>
                          <m:r>
                            <m:rPr/>
                            <a:rPr/>
                            <m:t>γ</m:t>
                          </m:r>
                        </m:e>
                        <m:sub>
                          <m:r>
                            <m:rPr/>
                            <a:rPr/>
                            <m:t>2</m:t>
                          </m:r>
                        </m:sub>
                      </m:sSub>
                      <m:r>
                        <m:rPr>
                          <m:sty m:val="p"/>
                        </m:rPr>
                        <a:rPr/>
                        <m:t>+</m:t>
                      </m:r>
                      <m:d>
                        <m:dPr>
                          <m:begChr m:val="("/>
                          <m:endChr m:val=")"/>
                          <m:sepChr m:val=""/>
                          <m:ctrlPr>
                            <a:rPr/>
                          </m:ctrlPr>
                        </m:dPr>
                        <m:e>
                          <m:sSub>
                            <m:sSubPr>
                              <m:ctrlPr>
                                <a:rPr/>
                              </m:ctrlPr>
                            </m:sSubPr>
                            <m:e>
                              <m:r>
                                <m:rPr/>
                                <a:rPr/>
                                <m:t>β</m:t>
                              </m:r>
                            </m:e>
                            <m:sub>
                              <m:r>
                                <m:rPr/>
                                <a:rPr/>
                                <m:t>1</m:t>
                              </m:r>
                            </m:sub>
                          </m:sSub>
                          <m:r>
                            <m:rPr>
                              <m:sty m:val="p"/>
                            </m:rPr>
                            <a:rPr/>
                            <m:t>+</m:t>
                          </m:r>
                          <m:sSub>
                            <m:sSubPr>
                              <m:ctrlPr>
                                <a:rPr/>
                              </m:ctrlPr>
                            </m:sSubPr>
                            <m:e>
                              <m:r>
                                <m:rPr/>
                                <a:rPr/>
                                <m:t>δ</m:t>
                              </m:r>
                            </m:e>
                            <m:sub>
                              <m:r>
                                <m:rPr/>
                                <a:rPr/>
                                <m:t>2</m:t>
                              </m:r>
                            </m:sub>
                          </m:sSub>
                        </m:e>
                      </m:d>
                      <m:sSub>
                        <m:sSubPr>
                          <m:ctrlPr>
                            <a:rPr/>
                          </m:ctrlPr>
                        </m:sSubPr>
                        <m:e>
                          <m:r>
                            <m:rPr/>
                            <a:rPr/>
                            <m:t>X</m:t>
                          </m:r>
                        </m:e>
                        <m:sub>
                          <m:r>
                            <m:rPr/>
                            <a:rPr/>
                            <m:t>1</m:t>
                          </m:r>
                        </m:sub>
                      </m:sSub>
                    </m:oMath>
                  </m:oMathPara>
                </a14:m>
              </mc:Choice>
              <mc:Fallback/>
            </mc:AlternateContent>
            <a:endParaRPr/>
          </a:p>
          <a:p>
            <a:pPr lvl="1">
              <a:defRPr/>
            </a:pPr>
            <a:r>
              <a:rPr/>
              <a:t>Intercept is </a:t>
            </a:r>
            <mc:AlternateContent xmlns:mc="http://schemas.openxmlformats.org/markup-compatibility/2006" xmlns:m="http://schemas.openxmlformats.org/officeDocument/2006/math">
              <mc:Choice xmlns:a14="http://schemas.microsoft.com/office/drawing/2010/main" Requires="a14">
                <a14:m>
                  <m:oMathPara>
                    <m:oMathParaPr/>
                    <m:oMath>
                      <m:r>
                        <m:rPr/>
                        <a:rPr/>
                        <m:t>α</m:t>
                      </m:r>
                      <m:r>
                        <m:rPr>
                          <m:sty m:val="p"/>
                        </m:rPr>
                        <a:rPr/>
                        <m:t>+</m:t>
                      </m:r>
                      <m:sSub>
                        <m:sSubPr>
                          <m:ctrlPr>
                            <a:rPr/>
                          </m:ctrlPr>
                        </m:sSubPr>
                        <m:e>
                          <m:r>
                            <m:rPr/>
                            <a:rPr/>
                            <m:t>γ</m:t>
                          </m:r>
                        </m:e>
                        <m:sub>
                          <m:r>
                            <m:rPr/>
                            <a:rPr/>
                            <m:t>2</m:t>
                          </m:r>
                        </m:sub>
                      </m:sSub>
                    </m:oMath>
                  </m:oMathPara>
                </a14:m>
              </mc:Choice>
              <mc:Fallback/>
            </mc:AlternateContent>
            <a:r>
              <a:rPr/>
              <a:t> and slope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r>
                        <m:rPr>
                          <m:sty m:val="p"/>
                        </m:rPr>
                        <a:rPr/>
                        <m:t>+</m:t>
                      </m:r>
                      <m:sSub>
                        <m:sSubPr>
                          <m:ctrlPr>
                            <a:rPr/>
                          </m:ctrlPr>
                        </m:sSubPr>
                        <m:e>
                          <m:r>
                            <m:rPr/>
                            <a:rPr/>
                            <m:t>δ</m:t>
                          </m:r>
                        </m:e>
                        <m:sub>
                          <m:r>
                            <m:rPr/>
                            <a:rPr/>
                            <m:t>2</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Interpreting the coefficients</a:t>
            </a:r>
            <a:endParaRPr/>
          </a:p>
        </p:txBody>
      </p:sp>
      <p:sp>
        <p:nvSpPr>
          <p:cNvPr id="5" name="Content Placeholder 2" hidden="0"/>
          <p:cNvSpPr>
            <a:spLocks noGrp="1"/>
          </p:cNvSpPr>
          <p:nvPr isPhoto="0" userDrawn="0">
            <p:ph idx="1" hasCustomPrompt="0"/>
          </p:nvPr>
        </p:nvSpPr>
        <p:spPr bwMode="auto">
          <a:xfrm flipH="0" flipV="0">
            <a:off x="457200" y="1200150"/>
            <a:ext cx="8229600" cy="3589563"/>
          </a:xfrm>
        </p:spPr>
        <p:txBody>
          <a:bodyPr vertOverflow="overflow" horzOverflow="clip" vert="horz" wrap="square" lIns="91440" tIns="45720" rIns="91440" bIns="45720" numCol="1" spcCol="0" rtlCol="0" fromWordArt="0" anchor="t" anchorCtr="0" forceAA="0" upright="0" compatLnSpc="0">
            <a:normAutofit fontScale="80000" lnSpcReduction="4000"/>
          </a:bodyPr>
          <a:lstStyle/>
          <a:p>
            <a:pPr lvl="0">
              <a:defRPr/>
            </a:pP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is the mean for the Beagle group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r>
                        <m:rPr>
                          <m:sty m:val="p"/>
                        </m:rPr>
                        <a:rPr/>
                        <m:t>=</m:t>
                      </m:r>
                      <m:r>
                        <m:rPr/>
                        <a:rPr/>
                        <m:t>0</m:t>
                      </m:r>
                    </m:oMath>
                  </m:oMathPara>
                </a14:m>
              </mc:Choice>
              <mc:Fallback/>
            </mc:AlternateContent>
            <a:r>
              <a:rPr/>
              <a:t> (remember, interactions! Here,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r>
                        <m:rPr>
                          <m:sty m:val="p"/>
                        </m:rPr>
                        <a:rPr/>
                        <m:t>=</m:t>
                      </m:r>
                      <m:r>
                        <m:rPr/>
                        <a:rPr/>
                        <m:t>0</m:t>
                      </m:r>
                    </m:oMath>
                  </m:oMathPara>
                </a14:m>
              </mc:Choice>
              <mc:Fallback/>
            </mc:AlternateContent>
            <a:r>
              <a:rPr/>
              <a:t> is actually meaningful since it is the mean of all “Doggie IQ” scores)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is the difference between the mean for the Beagle group and the mean for the Border Collie group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r>
                        <m:rPr>
                          <m:sty m:val="p"/>
                        </m:rPr>
                        <a:rPr/>
                        <m:t>=</m:t>
                      </m:r>
                      <m:r>
                        <m:rPr/>
                        <a:rPr/>
                        <m:t>0</m:t>
                      </m:r>
                    </m:oMath>
                  </m:oMathPara>
                </a14:m>
              </mc:Choice>
              <mc:Fallback/>
            </mc:AlternateContent>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2</m:t>
                          </m:r>
                        </m:sub>
                      </m:sSub>
                    </m:oMath>
                  </m:oMathPara>
                </a14:m>
              </mc:Choice>
              <mc:Fallback/>
            </mc:AlternateContent>
            <a:r>
              <a:rPr/>
              <a:t> is the difference between the mean for the Beagle group and the mean for the Terrier group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r>
                        <m:rPr>
                          <m:sty m:val="p"/>
                        </m:rPr>
                        <a:rPr/>
                        <m:t>=</m:t>
                      </m:r>
                      <m:r>
                        <m:rPr/>
                        <a:rPr/>
                        <m:t>0</m:t>
                      </m:r>
                    </m:oMath>
                  </m:oMathPara>
                </a14:m>
              </mc:Choice>
              <mc:Fallback/>
            </mc:AlternateContent>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 is the slope for the Beagle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δ</m:t>
                          </m:r>
                        </m:e>
                        <m:sub>
                          <m:r>
                            <m:rPr/>
                            <a:rPr/>
                            <m:t>1</m:t>
                          </m:r>
                        </m:sub>
                      </m:sSub>
                    </m:oMath>
                  </m:oMathPara>
                </a14:m>
              </mc:Choice>
              <mc:Fallback/>
            </mc:AlternateContent>
            <a:r>
              <a:rPr/>
              <a:t> is the difference between the slope for the Beagle group and the slope for the Border Collie group</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δ</m:t>
                          </m:r>
                        </m:e>
                        <m:sub>
                          <m:r>
                            <m:rPr/>
                            <a:rPr/>
                            <m:t>2</m:t>
                          </m:r>
                        </m:sub>
                      </m:sSub>
                    </m:oMath>
                  </m:oMathPara>
                </a14:m>
              </mc:Choice>
              <mc:Fallback/>
            </mc:AlternateContent>
            <a:r>
              <a:rPr/>
              <a:t> is the difference between the slope for the Beagle group and the slope for the Terrier group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Plotting this situation</a:t>
            </a:r>
            <a:endParaRPr/>
          </a:p>
        </p:txBody>
      </p:sp>
      <p:pic>
        <p:nvPicPr>
          <p:cNvPr id="5" name="Picture 1" descr="7-The-General-Linear-Model_powerpoint_files/figure-pptx/unnamed-chunk-25-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Let’s run the regression analysis</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In SPSS: Use </a:t>
            </a:r>
            <a:r>
              <a:rPr>
                <a:latin typeface="Courier"/>
              </a:rPr>
              <a:t>Compute Variable...</a:t>
            </a:r>
            <a:r>
              <a:rPr/>
              <a:t> to add interaction terms between </a:t>
            </a:r>
            <a:r>
              <a:rPr>
                <a:latin typeface="Courier"/>
              </a:rPr>
              <a:t>dog_iq</a:t>
            </a:r>
            <a:r>
              <a:rPr/>
              <a:t> and the dummy variables</a:t>
            </a:r>
            <a:endParaRPr/>
          </a:p>
          <a:p>
            <a:pPr lvl="1">
              <a:defRPr/>
            </a:pPr>
            <a:r>
              <a:rPr/>
              <a:t>Then </a:t>
            </a:r>
            <a:r>
              <a:rPr>
                <a:latin typeface="Courier"/>
              </a:rPr>
              <a:t>Analyze -&gt; Regression -&gt; Linear...</a:t>
            </a:r>
            <a:r>
              <a:rPr/>
              <a:t>, then add </a:t>
            </a:r>
            <a:r>
              <a:rPr>
                <a:latin typeface="Courier"/>
              </a:rPr>
              <a:t>dog_iq</a:t>
            </a:r>
            <a:r>
              <a:rPr/>
              <a:t>, </a:t>
            </a:r>
            <a:r>
              <a:rPr>
                <a:latin typeface="Courier"/>
              </a:rPr>
              <a:t>D_1</a:t>
            </a:r>
            <a:r>
              <a:rPr/>
              <a:t>, </a:t>
            </a:r>
            <a:r>
              <a:rPr>
                <a:latin typeface="Courier"/>
              </a:rPr>
              <a:t>D_2</a:t>
            </a:r>
            <a:r>
              <a:rPr/>
              <a:t> and the two interaction terms as predictors.</a:t>
            </a:r>
            <a:endParaRPr/>
          </a:p>
          <a:p>
            <a:pPr lvl="0">
              <a:defRPr/>
            </a:pPr>
            <a:r>
              <a:rPr/>
              <a:t>In jamovi: </a:t>
            </a:r>
            <a:r>
              <a:rPr>
                <a:latin typeface="Courier"/>
              </a:rPr>
              <a:t>Regression -&gt; Linear Regression</a:t>
            </a:r>
            <a:r>
              <a:rPr/>
              <a:t>, then add </a:t>
            </a:r>
            <a:r>
              <a:rPr>
                <a:latin typeface="Courier"/>
              </a:rPr>
              <a:t>breed</a:t>
            </a:r>
            <a:r>
              <a:rPr/>
              <a:t> as a factor and </a:t>
            </a:r>
            <a:r>
              <a:rPr>
                <a:latin typeface="Courier"/>
              </a:rPr>
              <a:t>dog_iq</a:t>
            </a:r>
            <a:r>
              <a:rPr/>
              <a:t> as a covariate</a:t>
            </a:r>
            <a:endParaRPr/>
          </a:p>
          <a:p>
            <a:pPr lvl="1">
              <a:defRPr/>
            </a:pPr>
            <a:r>
              <a:rPr b="1"/>
              <a:t>OR</a:t>
            </a:r>
            <a:r>
              <a:rPr/>
              <a:t> install </a:t>
            </a:r>
            <a:r>
              <a:rPr>
                <a:latin typeface="Courier"/>
              </a:rPr>
              <a:t>gamlj</a:t>
            </a:r>
            <a:r>
              <a:rPr/>
              <a:t> (in </a:t>
            </a:r>
            <a:r>
              <a:rPr>
                <a:latin typeface="Courier"/>
              </a:rPr>
              <a:t>Modules</a:t>
            </a:r>
            <a:r>
              <a:rPr/>
              <a:t>), then </a:t>
            </a:r>
            <a:r>
              <a:rPr>
                <a:latin typeface="Courier"/>
              </a:rPr>
              <a:t>Linear Models -&gt; General Linear Model</a:t>
            </a:r>
            <a:r>
              <a:rPr/>
              <a:t>, then add </a:t>
            </a:r>
            <a:r>
              <a:rPr>
                <a:latin typeface="Courier"/>
              </a:rPr>
              <a:t>breed</a:t>
            </a:r>
            <a:r>
              <a:rPr/>
              <a:t> as a factor and </a:t>
            </a:r>
            <a:r>
              <a:rPr>
                <a:latin typeface="Courier"/>
              </a:rPr>
              <a:t>dog_iq</a:t>
            </a:r>
            <a:r>
              <a:rPr/>
              <a:t> as a covariate (no need to calculate the interaction terms separately in jamovi)</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530000"/>
                <a:gridCol w="810000"/>
                <a:gridCol w="707999"/>
                <a:gridCol w="1015999"/>
                <a:gridCol w="1015999"/>
              </a:tblGrid>
              <a:tr h="133790">
                <a:tc>
                  <a:txBody>
                    <a:bodyPr/>
                    <a:p>
                      <a:pPr>
                        <a:defRPr/>
                      </a:pPr>
                      <a:endParaRPr sz="1400"/>
                    </a:p>
                  </a:txBody>
                  <a:tcPr/>
                </a:tc>
                <a:tc>
                  <a:txBody>
                    <a:bodyPr/>
                    <a:p>
                      <a:pPr marL="0" lvl="0" indent="0" algn="r">
                        <a:buNone/>
                        <a:defRPr/>
                      </a:pPr>
                      <a:r>
                        <a:rPr sz="1400"/>
                        <a:t>Estimate</a:t>
                      </a:r>
                      <a:endParaRPr sz="1400"/>
                    </a:p>
                  </a:txBody>
                  <a:tcPr/>
                </a:tc>
                <a:tc>
                  <a:txBody>
                    <a:bodyPr/>
                    <a:p>
                      <a:pPr marL="0" lvl="0" indent="0" algn="r">
                        <a:buNone/>
                        <a:defRPr/>
                      </a:pPr>
                      <a:r>
                        <a:rPr sz="1400"/>
                        <a:t>Std. Error</a:t>
                      </a:r>
                      <a:endParaRPr sz="1400"/>
                    </a:p>
                  </a:txBody>
                  <a:tcPr/>
                </a:tc>
                <a:tc>
                  <a:txBody>
                    <a:bodyPr/>
                    <a:p>
                      <a:pPr marL="0" lvl="0" indent="0" algn="r">
                        <a:buNone/>
                        <a:defRPr/>
                      </a:pPr>
                      <a:r>
                        <a:rPr sz="1400"/>
                        <a:t>t value</a:t>
                      </a:r>
                      <a:endParaRPr sz="1400"/>
                    </a:p>
                  </a:txBody>
                  <a:tcPr/>
                </a:tc>
                <a:tc>
                  <a:txBody>
                    <a:bodyPr/>
                    <a:p>
                      <a:pPr marL="0" lvl="0" indent="0" algn="r">
                        <a:buNone/>
                        <a:defRPr/>
                      </a:pPr>
                      <a:r>
                        <a:rPr sz="1400"/>
                        <a:t>Pr(&gt;|t|)</a:t>
                      </a:r>
                      <a:endParaRPr sz="1400"/>
                    </a:p>
                  </a:txBody>
                  <a:tcPr/>
                </a:tc>
              </a:tr>
              <a:tr h="133790">
                <a:tc>
                  <a:txBody>
                    <a:bodyPr/>
                    <a:p>
                      <a:pPr marL="0" lvl="0" indent="0" algn="l">
                        <a:buNone/>
                        <a:defRPr/>
                      </a:pPr>
                      <a:r>
                        <a:rPr sz="1400"/>
                        <a:t>(Intercept)</a:t>
                      </a:r>
                      <a:endParaRPr sz="1400"/>
                    </a:p>
                  </a:txBody>
                  <a:tcPr/>
                </a:tc>
                <a:tc>
                  <a:txBody>
                    <a:bodyPr/>
                    <a:p>
                      <a:pPr marL="0" lvl="0" indent="0" algn="r">
                        <a:buNone/>
                        <a:defRPr/>
                      </a:pPr>
                      <a:r>
                        <a:rPr sz="1400"/>
                        <a:t>9.070</a:t>
                      </a:r>
                      <a:endParaRPr sz="1400"/>
                    </a:p>
                  </a:txBody>
                  <a:tcPr/>
                </a:tc>
                <a:tc>
                  <a:txBody>
                    <a:bodyPr/>
                    <a:p>
                      <a:pPr marL="0" lvl="0" indent="0" algn="r">
                        <a:buNone/>
                        <a:defRPr/>
                      </a:pPr>
                      <a:r>
                        <a:rPr sz="1400"/>
                        <a:t>1.448</a:t>
                      </a:r>
                      <a:endParaRPr sz="1400"/>
                    </a:p>
                  </a:txBody>
                  <a:tcPr/>
                </a:tc>
                <a:tc>
                  <a:txBody>
                    <a:bodyPr/>
                    <a:p>
                      <a:pPr marL="0" lvl="0" indent="0" algn="r">
                        <a:buNone/>
                        <a:defRPr/>
                      </a:pPr>
                      <a:r>
                        <a:rPr sz="1400"/>
                        <a:t>6.265</a:t>
                      </a:r>
                      <a:endParaRPr sz="1400"/>
                    </a:p>
                  </a:txBody>
                  <a:tcPr/>
                </a:tc>
                <a:tc>
                  <a:txBody>
                    <a:bodyPr/>
                    <a:p>
                      <a:pPr marL="0" lvl="0" indent="0" algn="r">
                        <a:buNone/>
                        <a:defRPr/>
                      </a:pPr>
                      <a:r>
                        <a:rPr sz="1400"/>
                        <a:t>0.000</a:t>
                      </a:r>
                      <a:endParaRPr sz="1400"/>
                    </a:p>
                  </a:txBody>
                  <a:tcPr/>
                </a:tc>
              </a:tr>
              <a:tr h="133790">
                <a:tc>
                  <a:txBody>
                    <a:bodyPr/>
                    <a:p>
                      <a:pPr marL="0" lvl="0" indent="0" algn="l">
                        <a:buNone/>
                        <a:defRPr/>
                      </a:pPr>
                      <a:r>
                        <a:rPr sz="1400"/>
                        <a:t>breedBorder Collie</a:t>
                      </a:r>
                      <a:endParaRPr sz="1400"/>
                    </a:p>
                  </a:txBody>
                  <a:tcPr/>
                </a:tc>
                <a:tc>
                  <a:txBody>
                    <a:bodyPr/>
                    <a:p>
                      <a:pPr marL="0" lvl="0" indent="0" algn="r">
                        <a:buNone/>
                        <a:defRPr/>
                      </a:pPr>
                      <a:r>
                        <a:rPr sz="1400"/>
                        <a:t>51.410</a:t>
                      </a:r>
                      <a:endParaRPr sz="1400"/>
                    </a:p>
                  </a:txBody>
                  <a:tcPr/>
                </a:tc>
                <a:tc>
                  <a:txBody>
                    <a:bodyPr/>
                    <a:p>
                      <a:pPr marL="0" lvl="0" indent="0" algn="r">
                        <a:buNone/>
                        <a:defRPr/>
                      </a:pPr>
                      <a:r>
                        <a:rPr sz="1400"/>
                        <a:t>2.059</a:t>
                      </a:r>
                      <a:endParaRPr sz="1400"/>
                    </a:p>
                  </a:txBody>
                  <a:tcPr/>
                </a:tc>
                <a:tc>
                  <a:txBody>
                    <a:bodyPr/>
                    <a:p>
                      <a:pPr marL="0" lvl="0" indent="0" algn="r">
                        <a:buNone/>
                        <a:defRPr/>
                      </a:pPr>
                      <a:r>
                        <a:rPr sz="1400"/>
                        <a:t>24.968</a:t>
                      </a:r>
                      <a:endParaRPr sz="1400"/>
                    </a:p>
                  </a:txBody>
                  <a:tcPr/>
                </a:tc>
                <a:tc>
                  <a:txBody>
                    <a:bodyPr/>
                    <a:p>
                      <a:pPr marL="0" lvl="0" indent="0" algn="r">
                        <a:buNone/>
                        <a:defRPr/>
                      </a:pPr>
                      <a:r>
                        <a:rPr sz="1400"/>
                        <a:t>0.000</a:t>
                      </a:r>
                      <a:endParaRPr sz="1400"/>
                    </a:p>
                  </a:txBody>
                  <a:tcPr/>
                </a:tc>
              </a:tr>
              <a:tr h="133790">
                <a:tc>
                  <a:txBody>
                    <a:bodyPr/>
                    <a:p>
                      <a:pPr marL="0" lvl="0" indent="0" algn="l">
                        <a:buNone/>
                        <a:defRPr/>
                      </a:pPr>
                      <a:r>
                        <a:rPr sz="1400"/>
                        <a:t>breedTerrier</a:t>
                      </a:r>
                      <a:endParaRPr sz="1400"/>
                    </a:p>
                  </a:txBody>
                  <a:tcPr/>
                </a:tc>
                <a:tc>
                  <a:txBody>
                    <a:bodyPr/>
                    <a:p>
                      <a:pPr marL="0" lvl="0" indent="0" algn="r">
                        <a:buNone/>
                        <a:defRPr/>
                      </a:pPr>
                      <a:r>
                        <a:rPr sz="1400"/>
                        <a:t>3.353</a:t>
                      </a:r>
                      <a:endParaRPr sz="1400"/>
                    </a:p>
                  </a:txBody>
                  <a:tcPr/>
                </a:tc>
                <a:tc>
                  <a:txBody>
                    <a:bodyPr/>
                    <a:p>
                      <a:pPr marL="0" lvl="0" indent="0" algn="r">
                        <a:buNone/>
                        <a:defRPr/>
                      </a:pPr>
                      <a:r>
                        <a:rPr sz="1400"/>
                        <a:t>2.043</a:t>
                      </a:r>
                      <a:endParaRPr sz="1400"/>
                    </a:p>
                  </a:txBody>
                  <a:tcPr/>
                </a:tc>
                <a:tc>
                  <a:txBody>
                    <a:bodyPr/>
                    <a:p>
                      <a:pPr marL="0" lvl="0" indent="0" algn="r">
                        <a:buNone/>
                        <a:defRPr/>
                      </a:pPr>
                      <a:r>
                        <a:rPr sz="1400"/>
                        <a:t>1.641</a:t>
                      </a:r>
                      <a:endParaRPr sz="1400"/>
                    </a:p>
                  </a:txBody>
                  <a:tcPr/>
                </a:tc>
                <a:tc>
                  <a:txBody>
                    <a:bodyPr/>
                    <a:p>
                      <a:pPr marL="0" lvl="0" indent="0" algn="r">
                        <a:buNone/>
                        <a:defRPr/>
                      </a:pPr>
                      <a:r>
                        <a:rPr sz="1400"/>
                        <a:t>0.109</a:t>
                      </a:r>
                      <a:endParaRPr sz="1400"/>
                    </a:p>
                  </a:txBody>
                  <a:tcPr/>
                </a:tc>
              </a:tr>
              <a:tr h="133790">
                <a:tc>
                  <a:txBody>
                    <a:bodyPr/>
                    <a:p>
                      <a:pPr marL="0" lvl="0" indent="0" algn="l">
                        <a:buNone/>
                        <a:defRPr/>
                      </a:pPr>
                      <a:r>
                        <a:rPr sz="1400"/>
                        <a:t>dog_iq</a:t>
                      </a:r>
                      <a:endParaRPr sz="1400"/>
                    </a:p>
                  </a:txBody>
                  <a:tcPr/>
                </a:tc>
                <a:tc>
                  <a:txBody>
                    <a:bodyPr/>
                    <a:p>
                      <a:pPr marL="0" lvl="0" indent="0" algn="r">
                        <a:buNone/>
                        <a:defRPr/>
                      </a:pPr>
                      <a:r>
                        <a:rPr sz="1400"/>
                        <a:t>0.086</a:t>
                      </a:r>
                      <a:endParaRPr sz="1400"/>
                    </a:p>
                  </a:txBody>
                  <a:tcPr/>
                </a:tc>
                <a:tc>
                  <a:txBody>
                    <a:bodyPr/>
                    <a:p>
                      <a:pPr marL="0" lvl="0" indent="0" algn="r">
                        <a:buNone/>
                        <a:defRPr/>
                      </a:pPr>
                      <a:r>
                        <a:rPr sz="1400"/>
                        <a:t>0.100</a:t>
                      </a:r>
                      <a:endParaRPr sz="1400"/>
                    </a:p>
                  </a:txBody>
                  <a:tcPr/>
                </a:tc>
                <a:tc>
                  <a:txBody>
                    <a:bodyPr/>
                    <a:p>
                      <a:pPr marL="0" lvl="0" indent="0" algn="r">
                        <a:buNone/>
                        <a:defRPr/>
                      </a:pPr>
                      <a:r>
                        <a:rPr sz="1400"/>
                        <a:t>0.857</a:t>
                      </a:r>
                      <a:endParaRPr sz="1400"/>
                    </a:p>
                  </a:txBody>
                  <a:tcPr/>
                </a:tc>
                <a:tc>
                  <a:txBody>
                    <a:bodyPr/>
                    <a:p>
                      <a:pPr marL="0" lvl="0" indent="0" algn="r">
                        <a:buNone/>
                        <a:defRPr/>
                      </a:pPr>
                      <a:r>
                        <a:rPr sz="1400"/>
                        <a:t>0.397</a:t>
                      </a:r>
                      <a:endParaRPr sz="1400"/>
                    </a:p>
                  </a:txBody>
                  <a:tcPr/>
                </a:tc>
              </a:tr>
              <a:tr h="133790">
                <a:tc>
                  <a:txBody>
                    <a:bodyPr/>
                    <a:p>
                      <a:pPr marL="0" lvl="0" indent="0" algn="l">
                        <a:buNone/>
                        <a:defRPr/>
                      </a:pPr>
                      <a:r>
                        <a:rPr sz="1400"/>
                        <a:t>breedBorder Collie:dog_iq</a:t>
                      </a:r>
                      <a:endParaRPr sz="1400"/>
                    </a:p>
                  </a:txBody>
                  <a:tcPr/>
                </a:tc>
                <a:tc>
                  <a:txBody>
                    <a:bodyPr/>
                    <a:p>
                      <a:pPr marL="0" lvl="0" indent="0" algn="r">
                        <a:buNone/>
                        <a:defRPr/>
                      </a:pPr>
                      <a:r>
                        <a:rPr sz="1400"/>
                        <a:t>0.143</a:t>
                      </a:r>
                      <a:endParaRPr sz="1400"/>
                    </a:p>
                  </a:txBody>
                  <a:tcPr/>
                </a:tc>
                <a:tc>
                  <a:txBody>
                    <a:bodyPr/>
                    <a:p>
                      <a:pPr marL="0" lvl="0" indent="0" algn="r">
                        <a:buNone/>
                        <a:defRPr/>
                      </a:pPr>
                      <a:r>
                        <a:rPr sz="1400"/>
                        <a:t>0.135</a:t>
                      </a:r>
                      <a:endParaRPr sz="1400"/>
                    </a:p>
                  </a:txBody>
                  <a:tcPr/>
                </a:tc>
                <a:tc>
                  <a:txBody>
                    <a:bodyPr/>
                    <a:p>
                      <a:pPr marL="0" lvl="0" indent="0" algn="r">
                        <a:buNone/>
                        <a:defRPr/>
                      </a:pPr>
                      <a:r>
                        <a:rPr sz="1400"/>
                        <a:t>1.058</a:t>
                      </a:r>
                      <a:endParaRPr sz="1400"/>
                    </a:p>
                  </a:txBody>
                  <a:tcPr/>
                </a:tc>
                <a:tc>
                  <a:txBody>
                    <a:bodyPr/>
                    <a:p>
                      <a:pPr marL="0" lvl="0" indent="0" algn="r">
                        <a:buNone/>
                        <a:defRPr/>
                      </a:pPr>
                      <a:r>
                        <a:rPr sz="1400"/>
                        <a:t>0.297</a:t>
                      </a:r>
                      <a:endParaRPr sz="1400"/>
                    </a:p>
                  </a:txBody>
                  <a:tcPr/>
                </a:tc>
              </a:tr>
              <a:tr h="133790">
                <a:tc>
                  <a:txBody>
                    <a:bodyPr/>
                    <a:p>
                      <a:pPr marL="0" lvl="0" indent="0" algn="l">
                        <a:buNone/>
                        <a:defRPr/>
                      </a:pPr>
                      <a:r>
                        <a:rPr sz="1400"/>
                        <a:t>breedTerrier:dog_iq</a:t>
                      </a:r>
                      <a:endParaRPr sz="1400"/>
                    </a:p>
                  </a:txBody>
                  <a:tcPr/>
                </a:tc>
                <a:tc>
                  <a:txBody>
                    <a:bodyPr/>
                    <a:p>
                      <a:pPr marL="0" lvl="0" indent="0" algn="r">
                        <a:buNone/>
                        <a:defRPr/>
                      </a:pPr>
                      <a:r>
                        <a:rPr sz="1400"/>
                        <a:t>0.013</a:t>
                      </a:r>
                      <a:endParaRPr sz="1400"/>
                    </a:p>
                  </a:txBody>
                  <a:tcPr/>
                </a:tc>
                <a:tc>
                  <a:txBody>
                    <a:bodyPr/>
                    <a:p>
                      <a:pPr marL="0" lvl="0" indent="0" algn="r">
                        <a:buNone/>
                        <a:defRPr/>
                      </a:pPr>
                      <a:r>
                        <a:rPr sz="1400"/>
                        <a:t>0.139</a:t>
                      </a:r>
                      <a:endParaRPr sz="1400"/>
                    </a:p>
                  </a:txBody>
                  <a:tcPr/>
                </a:tc>
                <a:tc>
                  <a:txBody>
                    <a:bodyPr/>
                    <a:p>
                      <a:pPr marL="0" lvl="0" indent="0" algn="r">
                        <a:buNone/>
                        <a:defRPr/>
                      </a:pPr>
                      <a:r>
                        <a:rPr sz="1400"/>
                        <a:t>0.091</a:t>
                      </a:r>
                      <a:endParaRPr sz="1400"/>
                    </a:p>
                  </a:txBody>
                  <a:tcPr/>
                </a:tc>
                <a:tc>
                  <a:txBody>
                    <a:bodyPr/>
                    <a:p>
                      <a:pPr marL="0" lvl="0" indent="0" algn="r">
                        <a:buNone/>
                        <a:defRPr/>
                      </a:pPr>
                      <a:r>
                        <a:rPr sz="1400"/>
                        <a:t>0.928</a:t>
                      </a:r>
                      <a:endParaRPr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Summary: Contrasts</a:t>
            </a:r>
            <a:endParaRPr/>
          </a:p>
        </p:txBody>
      </p:sp>
      <p:sp>
        <p:nvSpPr>
          <p:cNvPr id="5" name="Content Placeholder 2" hidden="0"/>
          <p:cNvSpPr>
            <a:spLocks noGrp="1"/>
          </p:cNvSpPr>
          <p:nvPr isPhoto="0" userDrawn="0">
            <p:ph idx="1" hasCustomPrompt="0"/>
          </p:nvPr>
        </p:nvSpPr>
        <p:spPr bwMode="auto"/>
        <p:txBody>
          <a:bodyPr/>
          <a:lstStyle/>
          <a:p>
            <a:pPr lvl="0">
              <a:defRPr/>
            </a:pPr>
            <a:r>
              <a:rPr/>
              <a:t>The link between (multiple) regression, t-tests, and ANOVA</a:t>
            </a:r>
            <a:endParaRPr/>
          </a:p>
          <a:p>
            <a:pPr lvl="0">
              <a:defRPr/>
            </a:pPr>
            <a:r>
              <a:rPr/>
              <a:t>Using dummy coding to turn a discrete variable into a number of “continuous” contrasts</a:t>
            </a:r>
            <a:endParaRPr/>
          </a:p>
          <a:p>
            <a:pPr lvl="0">
              <a:defRPr/>
            </a:pPr>
            <a:r>
              <a:rPr/>
              <a:t>Many possible contrasts – you can make your own!</a:t>
            </a:r>
            <a:endParaRPr/>
          </a:p>
          <a:p>
            <a:pPr lvl="1">
              <a:defRPr/>
            </a:pPr>
            <a:r>
              <a:rPr/>
              <a:t>Not very many </a:t>
            </a:r>
            <a:r>
              <a:rPr i="1"/>
              <a:t>sensible</a:t>
            </a:r>
            <a:r>
              <a:rPr/>
              <a:t> contrasts.</a:t>
            </a:r>
            <a:endParaRPr/>
          </a:p>
          <a:p>
            <a:pPr lvl="0">
              <a:defRPr/>
            </a:pPr>
            <a:r>
              <a:rPr/>
              <a:t>Basic principles: A factor with </a:t>
            </a:r>
            <mc:AlternateContent xmlns:mc="http://schemas.openxmlformats.org/markup-compatibility/2006" xmlns:m="http://schemas.openxmlformats.org/officeDocument/2006/math">
              <mc:Choice xmlns:a14="http://schemas.microsoft.com/office/drawing/2010/main" Requires="a14">
                <a14:m>
                  <m:oMathPara>
                    <m:oMathParaPr/>
                    <m:oMath>
                      <m:r>
                        <m:rPr/>
                        <a:rPr/>
                        <m:t>k</m:t>
                      </m:r>
                    </m:oMath>
                  </m:oMathPara>
                </a14:m>
              </mc:Choice>
              <mc:Fallback/>
            </mc:AlternateContent>
            <a:r>
              <a:rPr/>
              <a:t> levels gets split into </a:t>
            </a:r>
            <mc:AlternateContent xmlns:mc="http://schemas.openxmlformats.org/markup-compatibility/2006" xmlns:m="http://schemas.openxmlformats.org/officeDocument/2006/math">
              <mc:Choice xmlns:a14="http://schemas.microsoft.com/office/drawing/2010/main" Requires="a14">
                <a14:m>
                  <m:oMathPara>
                    <m:oMathParaPr/>
                    <m:oMath>
                      <m:r>
                        <m:rPr/>
                        <a:rPr/>
                        <m:t>k</m:t>
                      </m:r>
                      <m:r>
                        <m:rPr>
                          <m:sty m:val="p"/>
                        </m:rPr>
                        <a:rPr/>
                        <m:t>−</m:t>
                      </m:r>
                      <m:r>
                        <m:rPr/>
                        <a:rPr/>
                        <m:t>1</m:t>
                      </m:r>
                    </m:oMath>
                  </m:oMathPara>
                </a14:m>
              </mc:Choice>
              <mc:Fallback/>
            </mc:AlternateContent>
            <a:r>
              <a:rPr/>
              <a:t> contrasts.</a:t>
            </a:r>
            <a:endParaRPr/>
          </a:p>
          <a:p>
            <a:pPr lvl="1">
              <a:defRPr/>
            </a:pPr>
            <a:r>
              <a:rPr/>
              <a:t>i.e. one contrast per degree of freedom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Hypothesis tests for dummy-coded variables</a:t>
            </a:r>
            <a:endParaRPr/>
          </a:p>
        </p:txBody>
      </p:sp>
      <p:sp>
        <p:nvSpPr>
          <p:cNvPr id="5" name="Content Placeholder 2" hidden="0"/>
          <p:cNvSpPr>
            <a:spLocks noGrp="1"/>
          </p:cNvSpPr>
          <p:nvPr isPhoto="0" userDrawn="0">
            <p:ph idx="1" hasCustomPrompt="0"/>
          </p:nvPr>
        </p:nvSpPr>
        <p:spPr bwMode="auto">
          <a:xfrm flipH="0" flipV="0">
            <a:off x="457200" y="1200150"/>
            <a:ext cx="8229600" cy="3657598"/>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lvl="0">
              <a:defRPr/>
            </a:pPr>
            <a:r>
              <a:rPr/>
              <a:t>We’ve already seen t-tests in the coefficient tables</a:t>
            </a:r>
            <a:endParaRPr/>
          </a:p>
          <a:p>
            <a:pPr lvl="1">
              <a:defRPr/>
            </a:pPr>
            <a:r>
              <a:rPr/>
              <a:t>These work just like we’ve seen in the last lecture</a:t>
            </a:r>
            <a:endParaRPr/>
          </a:p>
          <a:p>
            <a:pPr lvl="0">
              <a:defRPr/>
            </a:pPr>
            <a:r>
              <a:rPr/>
              <a:t>Can we test more general hypotheses? For example, can we just test whether adding </a:t>
            </a:r>
            <a:r>
              <a:rPr i="1"/>
              <a:t>breed</a:t>
            </a:r>
            <a:r>
              <a:rPr/>
              <a:t> as a predictor improves the model (without considering the different dummy contrasts?)</a:t>
            </a:r>
            <a:endParaRPr/>
          </a:p>
          <a:p>
            <a:pPr lvl="0">
              <a:defRPr/>
            </a:pPr>
            <a:r>
              <a:rPr/>
              <a:t>Yes, we can! Remember the F-test from the last lecture?</a:t>
            </a:r>
            <a:endParaRPr/>
          </a:p>
          <a:p>
            <a:pPr lvl="0">
              <a:defRPr/>
            </a:pPr>
            <a:r>
              <a:rPr/>
              <a:t>We can use this F-test not only to test the entire model, but to compare several models.</a:t>
            </a:r>
            <a:endParaRPr/>
          </a:p>
          <a:p>
            <a:pPr lvl="0">
              <a:defRPr/>
            </a:pPr>
            <a:r>
              <a:rPr/>
              <a:t>To start with, let’s consider the model with different intercepts, but the same slopes: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The incremental F-test</a:t>
            </a:r>
            <a:endParaRPr/>
          </a:p>
        </p:txBody>
      </p:sp>
      <p:sp>
        <p:nvSpPr>
          <p:cNvPr id="5" name="Content Placeholder 2" hidden="0"/>
          <p:cNvSpPr>
            <a:spLocks noGrp="1"/>
          </p:cNvSpPr>
          <p:nvPr isPhoto="0" userDrawn="0">
            <p:ph idx="1" hasCustomPrompt="0"/>
          </p:nvPr>
        </p:nvSpPr>
        <p:spPr bwMode="auto"/>
        <p:txBody>
          <a:bodyPr/>
          <a:lstStyle/>
          <a:p>
            <a:pPr lvl="0">
              <a:defRPr/>
            </a:pPr>
            <a:r>
              <a:rPr/>
              <a:t>We can use an F-test to test a null hypothesis about a subset of the regression slopes.</a:t>
            </a:r>
            <a:endParaRPr/>
          </a:p>
          <a:p>
            <a:pPr lvl="0">
              <a:defRPr/>
            </a:pPr>
            <a:r>
              <a:rPr/>
              <a:t>In this case, we’d like to test the null hypothesis of whether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1</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2</m:t>
                          </m:r>
                        </m:sub>
                      </m:sSub>
                    </m:oMath>
                  </m:oMathPara>
                </a14:m>
              </mc:Choice>
              <mc:Fallback/>
            </mc:AlternateContent>
            <a:r>
              <a:rPr/>
              <a:t> are 0</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H</m:t>
                          </m:r>
                        </m:e>
                        <m:sub>
                          <m:r>
                            <m:rPr/>
                            <a:rPr/>
                            <m:t>0</m:t>
                          </m:r>
                        </m:sub>
                      </m:sSub>
                      <m:r>
                        <m:rPr>
                          <m:sty m:val="p"/>
                        </m:rPr>
                        <a:rPr/>
                        <m:t>:</m:t>
                      </m:r>
                      <m:sSub>
                        <m:sSubPr>
                          <m:ctrlPr>
                            <a:rPr/>
                          </m:ctrlPr>
                        </m:sSubPr>
                        <m:e>
                          <m:r>
                            <m:rPr/>
                            <a:rPr/>
                            <m:t>γ</m:t>
                          </m:r>
                        </m:e>
                        <m:sub>
                          <m:r>
                            <m:rPr/>
                            <a:rPr/>
                            <m:t>1</m:t>
                          </m:r>
                        </m:sub>
                      </m:sSub>
                      <m:r>
                        <m:rPr>
                          <m:sty m:val="p"/>
                        </m:rPr>
                        <a:rPr/>
                        <m:t>=</m:t>
                      </m:r>
                      <m:sSub>
                        <m:sSubPr>
                          <m:ctrlPr>
                            <a:rPr/>
                          </m:ctrlPr>
                        </m:sSubPr>
                        <m:e>
                          <m:r>
                            <m:rPr/>
                            <a:rPr/>
                            <m:t>γ</m:t>
                          </m:r>
                        </m:e>
                        <m:sub>
                          <m:r>
                            <m:rPr/>
                            <a:rPr/>
                            <m:t>2</m:t>
                          </m:r>
                        </m:sub>
                      </m:sSub>
                      <m:r>
                        <m:rPr>
                          <m:sty m:val="p"/>
                        </m:rPr>
                        <a:rPr/>
                        <m:t>=</m:t>
                      </m:r>
                      <m:r>
                        <m:rPr/>
                        <a:rPr/>
                        <m:t>0</m:t>
                      </m:r>
                    </m:oMath>
                  </m:oMathPara>
                </a14:m>
              </mc:Choice>
              <mc:Fallback/>
            </mc:AlternateContent>
            <a:endParaRPr/>
          </a:p>
          <a:p>
            <a:pPr lvl="0">
              <a:defRPr/>
            </a:pPr>
            <a:r>
              <a:rPr/>
              <a:t>Assume we don’t care about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 so let’s not test that.</a:t>
            </a:r>
            <a:endParaRPr/>
          </a:p>
          <a:p>
            <a:pPr lvl="0">
              <a:defRPr/>
            </a:pPr>
            <a:r>
              <a:rPr/>
              <a:t>In effect, we want to compare these two models: Model 1: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sSub>
                        <m:sSubPr>
                          <m:ctrlPr>
                            <a:rPr/>
                          </m:ctrlPr>
                        </m:sSubPr>
                        <m:e>
                          <m:r>
                            <m:rPr/>
                            <a:rPr/>
                            <m:t>γ</m:t>
                          </m:r>
                        </m:e>
                        <m:sub>
                          <m:r>
                            <m:rPr/>
                            <a:rPr/>
                            <m:t>1</m:t>
                          </m:r>
                        </m:sub>
                      </m:sSub>
                      <m:sSub>
                        <m:sSubPr>
                          <m:ctrlPr>
                            <a:rPr/>
                          </m:ctrlPr>
                        </m:sSubPr>
                        <m:e>
                          <m:r>
                            <m:rPr/>
                            <a:rPr/>
                            <m:t>D</m:t>
                          </m:r>
                        </m:e>
                        <m:sub>
                          <m:r>
                            <m:rPr/>
                            <a:rPr/>
                            <m:t>1</m:t>
                          </m:r>
                        </m:sub>
                      </m:sSub>
                      <m:r>
                        <m:rPr>
                          <m:sty m:val="p"/>
                        </m:rPr>
                        <a:rPr/>
                        <m:t>+</m:t>
                      </m:r>
                      <m:sSub>
                        <m:sSubPr>
                          <m:ctrlPr>
                            <a:rPr/>
                          </m:ctrlPr>
                        </m:sSubPr>
                        <m:e>
                          <m:r>
                            <m:rPr/>
                            <a:rPr/>
                            <m:t>γ</m:t>
                          </m:r>
                        </m:e>
                        <m:sub>
                          <m:r>
                            <m:rPr/>
                            <a:rPr/>
                            <m:t>2</m:t>
                          </m:r>
                        </m:sub>
                      </m:sSub>
                      <m:sSub>
                        <m:sSubPr>
                          <m:ctrlPr>
                            <a:rPr/>
                          </m:ctrlPr>
                        </m:sSubPr>
                        <m:e>
                          <m:r>
                            <m:rPr/>
                            <a:rPr/>
                            <m:t>D</m:t>
                          </m:r>
                        </m:e>
                        <m:sub>
                          <m:r>
                            <m:rPr/>
                            <a:rPr/>
                            <m:t>2</m:t>
                          </m:r>
                        </m:sub>
                      </m:sSub>
                    </m:oMath>
                  </m:oMathPara>
                </a14:m>
              </mc:Choice>
              <mc:Fallback/>
            </mc:AlternateContent>
            <a:r>
              <a:rPr/>
              <a:t> vs. Model 0: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r>
                        <m:rPr>
                          <m:sty m:val="p"/>
                        </m:rPr>
                        <a:rPr/>
                        <m:t>+</m:t>
                      </m:r>
                      <m:r>
                        <m:rPr/>
                        <a:rPr/>
                        <m:t>0</m:t>
                      </m:r>
                      <m:r>
                        <m:rPr>
                          <m:sty m:val="p"/>
                        </m:rPr>
                        <a:rPr/>
                        <m:t>×</m:t>
                      </m:r>
                      <m:sSub>
                        <m:sSubPr>
                          <m:ctrlPr>
                            <a:rPr/>
                          </m:ctrlPr>
                        </m:sSubPr>
                        <m:e>
                          <m:r>
                            <m:rPr/>
                            <a:rPr/>
                            <m:t>D</m:t>
                          </m:r>
                        </m:e>
                        <m:sub>
                          <m:r>
                            <m:rPr/>
                            <a:rPr/>
                            <m:t>1</m:t>
                          </m:r>
                        </m:sub>
                      </m:sSub>
                      <m:r>
                        <m:rPr>
                          <m:sty m:val="p"/>
                        </m:rPr>
                        <a:rPr/>
                        <m:t>+</m:t>
                      </m:r>
                      <m:r>
                        <m:rPr/>
                        <a:rPr/>
                        <m:t>0</m:t>
                      </m:r>
                      <m:r>
                        <m:rPr>
                          <m:sty m:val="p"/>
                        </m:rPr>
                        <a:rPr/>
                        <m:t>×</m:t>
                      </m:r>
                      <m:sSub>
                        <m:sSubPr>
                          <m:ctrlPr>
                            <a:rPr/>
                          </m:ctrlPr>
                        </m:sSubPr>
                        <m:e>
                          <m:r>
                            <m:rPr/>
                            <a:rPr/>
                            <m:t>D</m:t>
                          </m:r>
                        </m:e>
                        <m:sub>
                          <m:r>
                            <m:rPr/>
                            <a:rPr/>
                            <m:t>2</m:t>
                          </m:r>
                        </m:sub>
                      </m:sSub>
                    </m:oMath>
                  </m:oMathPara>
                </a14:m>
              </mc:Choice>
              <mc:Fallback/>
            </mc:AlternateContent>
            <a:r>
              <a:rPr/>
              <a:t> or simplified: Model 0: </a:t>
            </a:r>
            <mc:AlternateContent xmlns:mc="http://schemas.openxmlformats.org/markup-compatibility/2006" xmlns:m="http://schemas.openxmlformats.org/officeDocument/2006/math">
              <mc:Choice xmlns:a14="http://schemas.microsoft.com/office/drawing/2010/main" Requires="a14">
                <a14:m>
                  <m:oMathPara>
                    <m:oMathParaPr/>
                    <m:oMath>
                      <m:acc>
                        <m:accPr>
                          <m:chr m:val="̂"/>
                          <m:ctrlPr>
                            <a:rPr/>
                          </m:ctrlPr>
                        </m:accPr>
                        <m:e>
                          <m:sSub>
                            <m:sSubPr>
                              <m:ctrlPr>
                                <a:rPr/>
                              </m:ctrlPr>
                            </m:sSubPr>
                            <m:e>
                              <m:r>
                                <m:rPr/>
                                <a:rPr/>
                                <m:t>Y</m:t>
                              </m:r>
                            </m:e>
                            <m:sub>
                              <m:r>
                                <m:rPr/>
                                <a:rPr/>
                                <m:t>i</m:t>
                              </m:r>
                            </m:sub>
                          </m:sSub>
                        </m:e>
                      </m:acc>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1</m:t>
                          </m:r>
                        </m:sub>
                      </m:sSub>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The incremental F-test (2)</a:t>
            </a:r>
            <a:endParaRPr/>
          </a:p>
        </p:txBody>
      </p:sp>
      <p:sp>
        <p:nvSpPr>
          <p:cNvPr id="5" name="Content Placeholder 2" hidden="0"/>
          <p:cNvSpPr>
            <a:spLocks noGrp="1"/>
          </p:cNvSpPr>
          <p:nvPr isPhoto="0" userDrawn="0">
            <p:ph idx="1" hasCustomPrompt="0"/>
          </p:nvPr>
        </p:nvSpPr>
        <p:spPr bwMode="auto">
          <a:xfrm flipH="0" flipV="0">
            <a:off x="457200" y="1200150"/>
            <a:ext cx="8229600" cy="3616777"/>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lvl="0">
              <a:defRPr/>
            </a:pPr>
            <a:r>
              <a:rPr/>
              <a:t>We want to compare which of the models explains more (systematic) variance</a:t>
            </a:r>
            <a:endParaRPr/>
          </a:p>
          <a:p>
            <a:pPr lvl="1">
              <a:defRPr/>
            </a:pPr>
            <a:r>
              <a:rPr/>
              <a:t>Remember from last time that a model with extra predictors will always explain a little bit of extra variance just by chance?</a:t>
            </a:r>
            <a:endParaRPr/>
          </a:p>
          <a:p>
            <a:pPr lvl="1">
              <a:defRPr/>
            </a:pPr>
            <a:r>
              <a:rPr/>
              <a:t>We want to test if the increase in explained variance is </a:t>
            </a:r>
            <a:r>
              <a:rPr b="1"/>
              <a:t>significant</a:t>
            </a:r>
            <a:r>
              <a:rPr/>
              <a:t>.</a:t>
            </a:r>
            <a:endParaRPr/>
          </a:p>
          <a:p>
            <a:pPr lvl="0">
              <a:defRPr/>
            </a:pPr>
            <a:r>
              <a:rPr/>
              <a:t>In order to do this, we need the residual sums of squares of the null model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S</m:t>
                          </m:r>
                          <m:r>
                            <m:rPr/>
                            <a:rPr/>
                            <m:t>S</m:t>
                          </m:r>
                        </m:e>
                        <m:sub>
                          <m:r>
                            <m:rPr/>
                            <a:rPr/>
                            <m:t>0</m:t>
                          </m:r>
                        </m:sub>
                      </m:sSub>
                    </m:oMath>
                  </m:oMathPara>
                </a14:m>
              </mc:Choice>
              <mc:Fallback/>
            </mc:AlternateContent>
            <a:r>
              <a:rPr/>
              <a:t>) and the residual sums of squares of the full model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S</m:t>
                          </m:r>
                          <m:r>
                            <m:rPr/>
                            <a:rPr/>
                            <m:t>S</m:t>
                          </m:r>
                        </m:e>
                        <m:sub>
                          <m:r>
                            <m:rPr/>
                            <a:rPr/>
                            <m:t>1</m:t>
                          </m:r>
                        </m:sub>
                      </m:sSub>
                    </m:oMath>
                  </m:oMathPara>
                </a14:m>
              </mc:Choice>
              <mc:Fallback/>
            </mc:AlternateContent>
            <a:r>
              <a:rPr/>
              <a:t>)</a:t>
            </a:r>
            <a:endParaRPr/>
          </a:p>
          <a:p>
            <a:pPr lvl="0">
              <a:defRPr/>
            </a:pPr>
            <a:r>
              <a:rPr/>
              <a:t>If the full model explains a lot of extra variance (i.e. if the null hypothesis is wrong),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S</m:t>
                          </m:r>
                          <m:r>
                            <m:rPr/>
                            <a:rPr/>
                            <m:t>S</m:t>
                          </m:r>
                        </m:e>
                        <m:sub>
                          <m:r>
                            <m:rPr/>
                            <a:rPr/>
                            <m:t>1</m:t>
                          </m:r>
                        </m:sub>
                      </m:sSub>
                    </m:oMath>
                  </m:oMathPara>
                </a14:m>
              </mc:Choice>
              <mc:Fallback/>
            </mc:AlternateContent>
            <a:r>
              <a:rPr/>
              <a:t> should be a lot smaller than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S</m:t>
                          </m:r>
                          <m:r>
                            <m:rPr/>
                            <a:rPr/>
                            <m:t>S</m:t>
                          </m:r>
                        </m:e>
                        <m:sub>
                          <m:r>
                            <m:rPr/>
                            <a:rPr/>
                            <m:t>0</m:t>
                          </m:r>
                        </m:sub>
                      </m:sSub>
                    </m:oMath>
                  </m:oMathPara>
                </a14:m>
              </mc:Choice>
              <mc:Fallback/>
            </mc:AlternateContent>
            <a:r>
              <a:rPr/>
              <a:t>, so that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S</m:t>
                          </m:r>
                          <m:r>
                            <m:rPr/>
                            <a:rPr/>
                            <m:t>S</m:t>
                          </m:r>
                        </m:e>
                        <m:sub>
                          <m:r>
                            <m:rPr/>
                            <a:rPr/>
                            <m:t>0</m:t>
                          </m:r>
                        </m:sub>
                      </m:sSub>
                      <m:r>
                        <m:rPr>
                          <m:sty m:val="p"/>
                        </m:rPr>
                        <a:rPr/>
                        <m:t>−</m:t>
                      </m:r>
                      <m:sSub>
                        <m:sSubPr>
                          <m:ctrlPr>
                            <a:rPr/>
                          </m:ctrlPr>
                        </m:sSubPr>
                        <m:e>
                          <m:r>
                            <m:rPr/>
                            <a:rPr/>
                            <m:t>R</m:t>
                          </m:r>
                          <m:r>
                            <m:rPr/>
                            <a:rPr/>
                            <m:t>S</m:t>
                          </m:r>
                          <m:r>
                            <m:rPr/>
                            <a:rPr/>
                            <m:t>S</m:t>
                          </m:r>
                        </m:e>
                        <m:sub>
                          <m:r>
                            <m:rPr/>
                            <a:rPr/>
                            <m:t>1</m:t>
                          </m:r>
                        </m:sub>
                      </m:sSub>
                    </m:oMath>
                  </m:oMathPara>
                </a14:m>
              </mc:Choice>
              <mc:Fallback/>
            </mc:AlternateContent>
            <a:r>
              <a:rPr/>
              <a:t> should be </a:t>
            </a:r>
            <a:r>
              <a:rPr b="1"/>
              <a:t>large</a:t>
            </a:r>
            <a:r>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The incremental F-test (3)</a:t>
            </a:r>
            <a:endParaRPr/>
          </a:p>
        </p:txBody>
      </p:sp>
      <p:sp>
        <p:nvSpPr>
          <p:cNvPr id="5" name="Content Placeholder 2" hidden="0"/>
          <p:cNvSpPr>
            <a:spLocks noGrp="1"/>
          </p:cNvSpPr>
          <p:nvPr isPhoto="0" userDrawn="0">
            <p:ph idx="1" hasCustomPrompt="0"/>
          </p:nvPr>
        </p:nvSpPr>
        <p:spPr bwMode="auto">
          <a:xfrm flipH="0" flipV="0">
            <a:off x="457200" y="1200150"/>
            <a:ext cx="8229600" cy="3616777"/>
          </a:xfrm>
        </p:spPr>
        <p:txBody>
          <a:bodyPr vertOverflow="overflow" horzOverflow="clip" vert="horz" wrap="square" lIns="91440" tIns="45720" rIns="91440" bIns="45720" numCol="1" spcCol="0" rtlCol="0" fromWordArt="0" anchor="t" anchorCtr="0" forceAA="0" upright="0" compatLnSpc="0">
            <a:normAutofit fontScale="80000" lnSpcReduction="4000"/>
          </a:bodyPr>
          <a:lstStyle/>
          <a:p>
            <a:pPr lvl="0">
              <a:defRPr/>
            </a:pPr>
            <a:r>
              <a:rPr/>
              <a:t>We can also express this in terms of the regression sums of squares of the models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e</m:t>
                          </m:r>
                          <m:r>
                            <m:rPr/>
                            <a:rPr/>
                            <m:t>g</m:t>
                          </m:r>
                          <m:r>
                            <m:rPr/>
                            <a:rPr/>
                            <m:t>S</m:t>
                          </m:r>
                          <m:r>
                            <m:rPr/>
                            <a:rPr/>
                            <m:t>S</m:t>
                          </m:r>
                        </m:e>
                        <m:sub>
                          <m:r>
                            <m:rPr/>
                            <a:rPr/>
                            <m:t>0</m:t>
                          </m:r>
                        </m:sub>
                      </m:sSub>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e</m:t>
                          </m:r>
                          <m:r>
                            <m:rPr/>
                            <a:rPr/>
                            <m:t>g</m:t>
                          </m:r>
                          <m:r>
                            <m:rPr/>
                            <a:rPr/>
                            <m:t>S</m:t>
                          </m:r>
                          <m:r>
                            <m:rPr/>
                            <a:rPr/>
                            <m:t>S</m:t>
                          </m:r>
                        </m:e>
                        <m:sub>
                          <m:r>
                            <m:rPr/>
                            <a:rPr/>
                            <m:t>1</m:t>
                          </m:r>
                        </m:sub>
                      </m:sSub>
                    </m:oMath>
                  </m:oMathPara>
                </a14:m>
              </mc:Choice>
              <mc:Fallback/>
            </mc:AlternateContent>
            <a:r>
              <a:rPr/>
              <a:t>)</a:t>
            </a:r>
            <a:endParaRPr/>
          </a:p>
          <a:p>
            <a:pPr lvl="0">
              <a:defRPr/>
            </a:pPr>
            <a:r>
              <a:rPr/>
              <a:t>If the full model explains a lot of extra variance (i.e. if the null hypothesis is wrong),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e</m:t>
                          </m:r>
                          <m:r>
                            <m:rPr/>
                            <a:rPr/>
                            <m:t>g</m:t>
                          </m:r>
                          <m:r>
                            <m:rPr/>
                            <a:rPr/>
                            <m:t>S</m:t>
                          </m:r>
                          <m:r>
                            <m:rPr/>
                            <a:rPr/>
                            <m:t>S</m:t>
                          </m:r>
                        </m:e>
                        <m:sub>
                          <m:r>
                            <m:rPr/>
                            <a:rPr/>
                            <m:t>0</m:t>
                          </m:r>
                        </m:sub>
                      </m:sSub>
                    </m:oMath>
                  </m:oMathPara>
                </a14:m>
              </mc:Choice>
              <mc:Fallback/>
            </mc:AlternateContent>
            <a:r>
              <a:rPr/>
              <a:t> should be a lot smaller than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e</m:t>
                          </m:r>
                          <m:r>
                            <m:rPr/>
                            <a:rPr/>
                            <m:t>g</m:t>
                          </m:r>
                          <m:r>
                            <m:rPr/>
                            <a:rPr/>
                            <m:t>S</m:t>
                          </m:r>
                          <m:r>
                            <m:rPr/>
                            <a:rPr/>
                            <m:t>S</m:t>
                          </m:r>
                        </m:e>
                        <m:sub>
                          <m:r>
                            <m:rPr/>
                            <a:rPr/>
                            <m:t>1</m:t>
                          </m:r>
                        </m:sub>
                      </m:sSub>
                    </m:oMath>
                  </m:oMathPara>
                </a14:m>
              </mc:Choice>
              <mc:Fallback/>
            </mc:AlternateContent>
            <a:r>
              <a:rPr/>
              <a:t>, so that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e</m:t>
                          </m:r>
                          <m:r>
                            <m:rPr/>
                            <a:rPr/>
                            <m:t>g</m:t>
                          </m:r>
                          <m:r>
                            <m:rPr/>
                            <a:rPr/>
                            <m:t>S</m:t>
                          </m:r>
                          <m:r>
                            <m:rPr/>
                            <a:rPr/>
                            <m:t>S</m:t>
                          </m:r>
                        </m:e>
                        <m:sub>
                          <m:r>
                            <m:rPr/>
                            <a:rPr/>
                            <m:t>1</m:t>
                          </m:r>
                        </m:sub>
                      </m:sSub>
                      <m:r>
                        <m:rPr>
                          <m:sty m:val="p"/>
                        </m:rPr>
                        <a:rPr/>
                        <m:t>−</m:t>
                      </m:r>
                      <m:sSub>
                        <m:sSubPr>
                          <m:ctrlPr>
                            <a:rPr/>
                          </m:ctrlPr>
                        </m:sSubPr>
                        <m:e>
                          <m:r>
                            <m:rPr/>
                            <a:rPr/>
                            <m:t>R</m:t>
                          </m:r>
                          <m:r>
                            <m:rPr/>
                            <a:rPr/>
                            <m:t>e</m:t>
                          </m:r>
                          <m:r>
                            <m:rPr/>
                            <a:rPr/>
                            <m:t>g</m:t>
                          </m:r>
                          <m:r>
                            <m:rPr/>
                            <a:rPr/>
                            <m:t>S</m:t>
                          </m:r>
                          <m:r>
                            <m:rPr/>
                            <a:rPr/>
                            <m:t>S</m:t>
                          </m:r>
                        </m:e>
                        <m:sub>
                          <m:r>
                            <m:rPr/>
                            <a:rPr/>
                            <m:t>0</m:t>
                          </m:r>
                        </m:sub>
                      </m:sSub>
                      <m:r>
                        <m:rPr>
                          <m:sty m:val="p"/>
                        </m:rPr>
                        <a:rPr/>
                        <m:t>=</m:t>
                      </m:r>
                      <m:sSub>
                        <m:sSubPr>
                          <m:ctrlPr>
                            <a:rPr/>
                          </m:ctrlPr>
                        </m:sSubPr>
                        <m:e>
                          <m:r>
                            <m:rPr/>
                            <a:rPr/>
                            <m:t>R</m:t>
                          </m:r>
                          <m:r>
                            <m:rPr/>
                            <a:rPr/>
                            <m:t>S</m:t>
                          </m:r>
                          <m:r>
                            <m:rPr/>
                            <a:rPr/>
                            <m:t>S</m:t>
                          </m:r>
                        </m:e>
                        <m:sub>
                          <m:r>
                            <m:rPr/>
                            <a:rPr/>
                            <m:t>0</m:t>
                          </m:r>
                        </m:sub>
                      </m:sSub>
                      <m:r>
                        <m:rPr>
                          <m:sty m:val="p"/>
                        </m:rPr>
                        <a:rPr/>
                        <m:t>−</m:t>
                      </m:r>
                      <m:sSub>
                        <m:sSubPr>
                          <m:ctrlPr>
                            <a:rPr/>
                          </m:ctrlPr>
                        </m:sSubPr>
                        <m:e>
                          <m:r>
                            <m:rPr/>
                            <a:rPr/>
                            <m:t>R</m:t>
                          </m:r>
                          <m:r>
                            <m:rPr/>
                            <a:rPr/>
                            <m:t>S</m:t>
                          </m:r>
                          <m:r>
                            <m:rPr/>
                            <a:rPr/>
                            <m:t>S</m:t>
                          </m:r>
                        </m:e>
                        <m:sub>
                          <m:r>
                            <m:rPr/>
                            <a:rPr/>
                            <m:t>1</m:t>
                          </m:r>
                        </m:sub>
                      </m:sSub>
                    </m:oMath>
                  </m:oMathPara>
                </a14:m>
              </mc:Choice>
              <mc:Fallback/>
            </mc:AlternateContent>
            <a:r>
              <a:rPr/>
              <a:t> should be </a:t>
            </a:r>
            <a:r>
              <a:rPr b="1"/>
              <a:t>large</a:t>
            </a:r>
            <a:r>
              <a:rPr/>
              <a:t>.</a:t>
            </a:r>
            <a:endParaRPr/>
          </a:p>
          <a:p>
            <a:pPr lvl="0">
              <a:defRPr/>
            </a:pPr>
            <a:r>
              <a:rPr/>
              <a:t>If the null hypothesis is true, the incremental variance should simply be another unbiased estimator of the residual error </a:t>
            </a:r>
            <mc:AlternateContent xmlns:mc="http://schemas.openxmlformats.org/markup-compatibility/2006" xmlns:m="http://schemas.openxmlformats.org/officeDocument/2006/math">
              <mc:Choice xmlns:a14="http://schemas.microsoft.com/office/drawing/2010/main" Requires="a14">
                <a14:m>
                  <m:oMathPara>
                    <m:oMathParaPr/>
                    <m:oMath>
                      <m:sSubSup>
                        <m:sSubSupPr>
                          <m:alnScr m:val="off"/>
                          <m:ctrlPr>
                            <a:rPr/>
                          </m:ctrlPr>
                        </m:sSubSupPr>
                        <m:e>
                          <m:r>
                            <m:rPr/>
                            <a:rPr/>
                            <m:t>σ</m:t>
                          </m:r>
                        </m:e>
                        <m:sub>
                          <m:r>
                            <m:rPr/>
                            <a:rPr/>
                            <m:t>ε</m:t>
                          </m:r>
                        </m:sub>
                        <m:sup>
                          <m:r>
                            <m:rPr/>
                            <a:rPr/>
                            <m:t>2</m:t>
                          </m:r>
                        </m:sup>
                      </m:sSubSup>
                    </m:oMath>
                  </m:oMathPara>
                </a14:m>
              </mc:Choice>
              <mc:Fallback/>
            </mc:AlternateContent>
            <a:r>
              <a:rPr/>
              <a:t>, so that dividing it by the residual error variance of the full model should result in a value close to 1.</a:t>
            </a:r>
            <a:endParaRPr/>
          </a:p>
          <a:p>
            <a:pPr lvl="0">
              <a:defRPr/>
            </a:pPr>
            <a:r>
              <a:rPr/>
              <a:t>How do we calculate the incremental variance? We divide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R</m:t>
                          </m:r>
                          <m:r>
                            <m:rPr/>
                            <a:rPr/>
                            <m:t>e</m:t>
                          </m:r>
                          <m:r>
                            <m:rPr/>
                            <a:rPr/>
                            <m:t>g</m:t>
                          </m:r>
                          <m:r>
                            <m:rPr/>
                            <a:rPr/>
                            <m:t>S</m:t>
                          </m:r>
                          <m:r>
                            <m:rPr/>
                            <a:rPr/>
                            <m:t>S</m:t>
                          </m:r>
                        </m:e>
                        <m:sub>
                          <m:r>
                            <m:rPr/>
                            <a:rPr/>
                            <m:t>1</m:t>
                          </m:r>
                        </m:sub>
                      </m:sSub>
                      <m:r>
                        <m:rPr>
                          <m:sty m:val="p"/>
                        </m:rPr>
                        <a:rPr/>
                        <m:t>−</m:t>
                      </m:r>
                      <m:sSub>
                        <m:sSubPr>
                          <m:ctrlPr>
                            <a:rPr/>
                          </m:ctrlPr>
                        </m:sSubPr>
                        <m:e>
                          <m:r>
                            <m:rPr/>
                            <a:rPr/>
                            <m:t>R</m:t>
                          </m:r>
                          <m:r>
                            <m:rPr/>
                            <a:rPr/>
                            <m:t>e</m:t>
                          </m:r>
                          <m:r>
                            <m:rPr/>
                            <a:rPr/>
                            <m:t>g</m:t>
                          </m:r>
                          <m:r>
                            <m:rPr/>
                            <a:rPr/>
                            <m:t>S</m:t>
                          </m:r>
                          <m:r>
                            <m:rPr/>
                            <a:rPr/>
                            <m:t>S</m:t>
                          </m:r>
                        </m:e>
                        <m:sub>
                          <m:r>
                            <m:rPr/>
                            <a:rPr/>
                            <m:t>0</m:t>
                          </m:r>
                        </m:sub>
                      </m:sSub>
                    </m:oMath>
                  </m:oMathPara>
                </a14:m>
              </mc:Choice>
              <mc:Fallback/>
            </mc:AlternateContent>
            <a:r>
              <a:rPr/>
              <a:t> by the number of extra predictors in the full model (i.e the extra degrees of freedom, in this case 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The incremental F-test (4)</a:t>
            </a:r>
            <a:endParaRPr/>
          </a:p>
        </p:txBody>
      </p:sp>
      <p:sp>
        <p:nvSpPr>
          <p:cNvPr id="5" name="Content Placeholder 2" hidden="0"/>
          <p:cNvSpPr>
            <a:spLocks noGrp="1"/>
          </p:cNvSpPr>
          <p:nvPr isPhoto="0" userDrawn="0">
            <p:ph idx="1" hasCustomPrompt="0"/>
          </p:nvPr>
        </p:nvSpPr>
        <p:spPr bwMode="auto"/>
        <p:txBody>
          <a:bodyPr/>
          <a:lstStyle/>
          <a:p>
            <a:pPr lvl="0">
              <a:defRPr/>
            </a:pPr>
            <a:r>
              <a:rPr/>
              <a:t>The residual error variance of the full model is still </a:t>
            </a:r>
            <mc:AlternateContent xmlns:mc="http://schemas.openxmlformats.org/markup-compatibility/2006" xmlns:m="http://schemas.openxmlformats.org/officeDocument/2006/math">
              <mc:Choice xmlns:a14="http://schemas.microsoft.com/office/drawing/2010/main" Requires="a14">
                <a14:m>
                  <m:oMathPara>
                    <m:oMathParaPr/>
                    <m:oMath>
                      <m:f>
                        <m:fPr>
                          <m:ctrlPr>
                            <a:rPr/>
                          </m:ctrlPr>
                        </m:fPr>
                        <m:num>
                          <m:sSub>
                            <m:sSubPr>
                              <m:ctrlPr>
                                <a:rPr/>
                              </m:ctrlPr>
                            </m:sSubPr>
                            <m:e>
                              <m:r>
                                <m:rPr/>
                                <a:rPr/>
                                <m:t>R</m:t>
                              </m:r>
                              <m:r>
                                <m:rPr/>
                                <a:rPr/>
                                <m:t>S</m:t>
                              </m:r>
                              <m:r>
                                <m:rPr/>
                                <a:rPr/>
                                <m:t>S</m:t>
                              </m:r>
                            </m:e>
                            <m:sub>
                              <m:r>
                                <m:rPr/>
                                <a:rPr/>
                                <m:t>1</m:t>
                              </m:r>
                            </m:sub>
                          </m:sSub>
                        </m:num>
                        <m:den>
                          <m:r>
                            <m:rPr/>
                            <a:rPr/>
                            <m:t>n</m:t>
                          </m:r>
                          <m:r>
                            <m:rPr>
                              <m:sty m:val="p"/>
                            </m:rPr>
                            <a:rPr/>
                            <m:t>−</m:t>
                          </m:r>
                          <m:r>
                            <m:rPr/>
                            <a:rPr/>
                            <m:t>k</m:t>
                          </m:r>
                          <m:r>
                            <m:rPr>
                              <m:sty m:val="p"/>
                            </m:rPr>
                            <a:rPr/>
                            <m:t>−</m:t>
                          </m:r>
                          <m:r>
                            <m:rPr/>
                            <a:rPr/>
                            <m:t>1</m:t>
                          </m:r>
                        </m:den>
                      </m:f>
                    </m:oMath>
                  </m:oMathPara>
                </a14:m>
              </mc:Choice>
              <mc:Fallback/>
            </mc:AlternateContent>
            <a:r>
              <a:rPr/>
              <a:t>, so overall we get:</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F</m:t>
                          </m:r>
                        </m:e>
                        <m:sub>
                          <m:r>
                            <m:rPr/>
                            <a:rPr/>
                            <m:t>0</m:t>
                          </m:r>
                        </m:sub>
                      </m:sSub>
                      <m:r>
                        <m:rPr>
                          <m:sty m:val="p"/>
                        </m:rPr>
                        <a:rPr/>
                        <m:t>=</m:t>
                      </m:r>
                      <m:f>
                        <m:fPr>
                          <m:ctrlPr>
                            <a:rPr/>
                          </m:ctrlPr>
                        </m:fPr>
                        <m:num>
                          <m:d>
                            <m:dPr>
                              <m:begChr m:val="("/>
                              <m:endChr m:val=")"/>
                              <m:sepChr m:val=""/>
                              <m:ctrlPr>
                                <a:rPr/>
                              </m:ctrlPr>
                            </m:dPr>
                            <m:e>
                              <m:sSub>
                                <m:sSubPr>
                                  <m:ctrlPr>
                                    <a:rPr/>
                                  </m:ctrlPr>
                                </m:sSubPr>
                                <m:e>
                                  <m:r>
                                    <m:rPr/>
                                    <a:rPr/>
                                    <m:t>R</m:t>
                                  </m:r>
                                  <m:r>
                                    <m:rPr/>
                                    <a:rPr/>
                                    <m:t>e</m:t>
                                  </m:r>
                                  <m:r>
                                    <m:rPr/>
                                    <a:rPr/>
                                    <m:t>g</m:t>
                                  </m:r>
                                  <m:r>
                                    <m:rPr/>
                                    <a:rPr/>
                                    <m:t>S</m:t>
                                  </m:r>
                                  <m:r>
                                    <m:rPr/>
                                    <a:rPr/>
                                    <m:t>S</m:t>
                                  </m:r>
                                </m:e>
                                <m:sub>
                                  <m:r>
                                    <m:rPr/>
                                    <a:rPr/>
                                    <m:t>1</m:t>
                                  </m:r>
                                </m:sub>
                              </m:sSub>
                              <m:r>
                                <m:rPr>
                                  <m:sty m:val="p"/>
                                </m:rPr>
                                <a:rPr/>
                                <m:t>−</m:t>
                              </m:r>
                              <m:sSub>
                                <m:sSubPr>
                                  <m:ctrlPr>
                                    <a:rPr/>
                                  </m:ctrlPr>
                                </m:sSubPr>
                                <m:e>
                                  <m:r>
                                    <m:rPr/>
                                    <a:rPr/>
                                    <m:t>R</m:t>
                                  </m:r>
                                  <m:r>
                                    <m:rPr/>
                                    <a:rPr/>
                                    <m:t>e</m:t>
                                  </m:r>
                                  <m:r>
                                    <m:rPr/>
                                    <a:rPr/>
                                    <m:t>g</m:t>
                                  </m:r>
                                  <m:r>
                                    <m:rPr/>
                                    <a:rPr/>
                                    <m:t>S</m:t>
                                  </m:r>
                                  <m:r>
                                    <m:rPr/>
                                    <a:rPr/>
                                    <m:t>S</m:t>
                                  </m:r>
                                </m:e>
                                <m:sub>
                                  <m:r>
                                    <m:rPr/>
                                    <a:rPr/>
                                    <m:t>0</m:t>
                                  </m:r>
                                </m:sub>
                              </m:sSub>
                            </m:e>
                          </m:d>
                          <m:r>
                            <m:rPr>
                              <m:sty m:val="p"/>
                            </m:rPr>
                            <a:rPr/>
                            <m:t>/</m:t>
                          </m:r>
                          <m:r>
                            <m:rPr/>
                            <a:rPr/>
                            <m:t>q</m:t>
                          </m:r>
                        </m:num>
                        <m:den>
                          <m:sSub>
                            <m:sSubPr>
                              <m:ctrlPr>
                                <a:rPr/>
                              </m:ctrlPr>
                            </m:sSubPr>
                            <m:e>
                              <m:r>
                                <m:rPr/>
                                <a:rPr/>
                                <m:t>R</m:t>
                              </m:r>
                              <m:r>
                                <m:rPr/>
                                <a:rPr/>
                                <m:t>S</m:t>
                              </m:r>
                              <m:r>
                                <m:rPr/>
                                <a:rPr/>
                                <m:t>S</m:t>
                              </m:r>
                            </m:e>
                            <m:sub>
                              <m:r>
                                <m:rPr/>
                                <a:rPr/>
                                <m:t>1</m:t>
                              </m:r>
                            </m:sub>
                          </m:sSub>
                          <m:r>
                            <m:rPr>
                              <m:sty m:val="p"/>
                            </m:rPr>
                            <a:rPr/>
                            <m:t>/</m:t>
                          </m:r>
                          <m:d>
                            <m:dPr>
                              <m:begChr m:val="("/>
                              <m:endChr m:val=")"/>
                              <m:sepChr m:val=""/>
                              <m:ctrlPr>
                                <a:rPr/>
                              </m:ctrlPr>
                            </m:dPr>
                            <m:e>
                              <m:r>
                                <m:rPr/>
                                <a:rPr/>
                                <m:t>n</m:t>
                              </m:r>
                              <m:r>
                                <m:rPr>
                                  <m:sty m:val="p"/>
                                </m:rPr>
                                <a:rPr/>
                                <m:t>−</m:t>
                              </m:r>
                              <m:r>
                                <m:rPr/>
                                <a:rPr/>
                                <m:t>k</m:t>
                              </m:r>
                              <m:r>
                                <m:rPr>
                                  <m:sty m:val="p"/>
                                </m:rPr>
                                <a:rPr/>
                                <m:t>−</m:t>
                              </m:r>
                              <m:r>
                                <m:rPr/>
                                <a:rPr/>
                                <m:t>1</m:t>
                              </m:r>
                            </m:e>
                          </m:d>
                        </m:den>
                      </m:f>
                    </m:oMath>
                  </m:oMathPara>
                </a14:m>
              </mc:Choice>
              <mc:Fallback/>
            </mc:AlternateContent>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oMath>
                      <m:r>
                        <m:rPr/>
                        <a:rPr/>
                        <m:t>q</m:t>
                      </m:r>
                    </m:oMath>
                  </m:oMathPara>
                </a14:m>
              </mc:Choice>
              <mc:Fallback/>
            </mc:AlternateContent>
            <a:r>
              <a:rPr/>
              <a:t> is the number of extra predictors, i.e. 2 in our example</a:t>
            </a:r>
            <a:endParaRPr/>
          </a:p>
          <a:p>
            <a:pPr lvl="0">
              <a:defRPr/>
            </a:pPr>
            <a:r>
              <a:rPr/>
              <a:t>We can also express this using the squared multiple correlations of the full and null models (</a:t>
            </a:r>
            <mc:AlternateContent xmlns:mc="http://schemas.openxmlformats.org/markup-compatibility/2006" xmlns:m="http://schemas.openxmlformats.org/officeDocument/2006/math">
              <mc:Choice xmlns:a14="http://schemas.microsoft.com/office/drawing/2010/main" Requires="a14">
                <a14:m>
                  <m:oMathPara>
                    <m:oMathParaPr/>
                    <m:oMath>
                      <m:sSubSup>
                        <m:sSubSupPr>
                          <m:alnScr m:val="off"/>
                          <m:ctrlPr>
                            <a:rPr/>
                          </m:ctrlPr>
                        </m:sSubSupPr>
                        <m:e>
                          <m:r>
                            <m:rPr/>
                            <a:rPr/>
                            <m:t>R</m:t>
                          </m:r>
                        </m:e>
                        <m:sub>
                          <m:r>
                            <m:rPr/>
                            <a:rPr/>
                            <m:t>1</m:t>
                          </m:r>
                        </m:sub>
                        <m:sup>
                          <m:r>
                            <m:rPr/>
                            <a:rPr/>
                            <m:t>2</m:t>
                          </m:r>
                        </m:sup>
                      </m:sSubSup>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Sup>
                        <m:sSubSupPr>
                          <m:alnScr m:val="off"/>
                          <m:ctrlPr>
                            <a:rPr/>
                          </m:ctrlPr>
                        </m:sSubSupPr>
                        <m:e>
                          <m:r>
                            <m:rPr/>
                            <a:rPr/>
                            <m:t>R</m:t>
                          </m:r>
                        </m:e>
                        <m:sub>
                          <m:r>
                            <m:rPr/>
                            <a:rPr/>
                            <m:t>0</m:t>
                          </m:r>
                        </m:sub>
                        <m:sup>
                          <m:r>
                            <m:rPr/>
                            <a:rPr/>
                            <m:t>2</m:t>
                          </m:r>
                        </m:sup>
                      </m:sSubSup>
                    </m:oMath>
                  </m:oMathPara>
                </a14:m>
              </mc:Choice>
              <mc:Fallback/>
            </mc:AlternateContent>
            <a:r>
              <a:rPr/>
              <a:t>):</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F</m:t>
                          </m:r>
                        </m:e>
                        <m:sub>
                          <m:r>
                            <m:rPr/>
                            <a:rPr/>
                            <m:t>0</m:t>
                          </m:r>
                        </m:sub>
                      </m:sSub>
                      <m:r>
                        <m:rPr>
                          <m:sty m:val="p"/>
                        </m:rPr>
                        <a:rPr/>
                        <m:t>=</m:t>
                      </m:r>
                      <m:f>
                        <m:fPr>
                          <m:ctrlPr>
                            <a:rPr/>
                          </m:ctrlPr>
                        </m:fPr>
                        <m:num>
                          <m:r>
                            <m:rPr/>
                            <a:rPr/>
                            <m:t>n</m:t>
                          </m:r>
                          <m:r>
                            <m:rPr>
                              <m:sty m:val="p"/>
                            </m:rPr>
                            <a:rPr/>
                            <m:t>−</m:t>
                          </m:r>
                          <m:r>
                            <m:rPr/>
                            <a:rPr/>
                            <m:t>k</m:t>
                          </m:r>
                          <m:r>
                            <m:rPr>
                              <m:sty m:val="p"/>
                            </m:rPr>
                            <a:rPr/>
                            <m:t>−</m:t>
                          </m:r>
                          <m:r>
                            <m:rPr/>
                            <a:rPr/>
                            <m:t>1</m:t>
                          </m:r>
                        </m:num>
                        <m:den>
                          <m:r>
                            <m:rPr/>
                            <a:rPr/>
                            <m:t>q</m:t>
                          </m:r>
                        </m:den>
                      </m:f>
                      <m:r>
                        <m:rPr>
                          <m:sty m:val="p"/>
                        </m:rPr>
                        <a:rPr/>
                        <m:t>×</m:t>
                      </m:r>
                      <m:f>
                        <m:fPr>
                          <m:ctrlPr>
                            <a:rPr/>
                          </m:ctrlPr>
                        </m:fPr>
                        <m:num>
                          <m:sSubSup>
                            <m:sSubSupPr>
                              <m:alnScr m:val="off"/>
                              <m:ctrlPr>
                                <a:rPr/>
                              </m:ctrlPr>
                            </m:sSubSupPr>
                            <m:e>
                              <m:r>
                                <m:rPr/>
                                <a:rPr/>
                                <m:t>R</m:t>
                              </m:r>
                            </m:e>
                            <m:sub>
                              <m:r>
                                <m:rPr/>
                                <a:rPr/>
                                <m:t>1</m:t>
                              </m:r>
                            </m:sub>
                            <m:sup>
                              <m:r>
                                <m:rPr/>
                                <a:rPr/>
                                <m:t>2</m:t>
                              </m:r>
                            </m:sup>
                          </m:sSubSup>
                          <m:r>
                            <m:rPr>
                              <m:sty m:val="p"/>
                            </m:rPr>
                            <a:rPr/>
                            <m:t>−</m:t>
                          </m:r>
                          <m:sSubSup>
                            <m:sSubSupPr>
                              <m:alnScr m:val="off"/>
                              <m:ctrlPr>
                                <a:rPr/>
                              </m:ctrlPr>
                            </m:sSubSupPr>
                            <m:e>
                              <m:r>
                                <m:rPr/>
                                <a:rPr/>
                                <m:t>R</m:t>
                              </m:r>
                            </m:e>
                            <m:sub>
                              <m:r>
                                <m:rPr/>
                                <a:rPr/>
                                <m:t>0</m:t>
                              </m:r>
                            </m:sub>
                            <m:sup>
                              <m:r>
                                <m:rPr/>
                                <a:rPr/>
                                <m:t>2</m:t>
                              </m:r>
                            </m:sup>
                          </m:sSubSup>
                        </m:num>
                        <m:den>
                          <m:r>
                            <m:rPr/>
                            <a:rPr/>
                            <m:t>1</m:t>
                          </m:r>
                          <m:r>
                            <m:rPr>
                              <m:sty m:val="p"/>
                            </m:rPr>
                            <a:rPr/>
                            <m:t>−</m:t>
                          </m:r>
                          <m:sSubSup>
                            <m:sSubSupPr>
                              <m:alnScr m:val="off"/>
                              <m:ctrlPr>
                                <a:rPr/>
                              </m:ctrlPr>
                            </m:sSubSupPr>
                            <m:e>
                              <m:r>
                                <m:rPr/>
                                <a:rPr/>
                                <m:t>R</m:t>
                              </m:r>
                            </m:e>
                            <m:sub>
                              <m:r>
                                <m:rPr/>
                                <a:rPr/>
                                <m:t>1</m:t>
                              </m:r>
                            </m:sub>
                            <m:sup>
                              <m:r>
                                <m:rPr/>
                                <a:rPr/>
                                <m:t>2</m:t>
                              </m:r>
                            </m:sup>
                          </m:sSubSup>
                        </m:den>
                      </m:f>
                    </m:oMath>
                  </m:oMathPara>
                </a14:m>
              </mc:Choice>
              <mc:Fallback/>
            </mc:AlternateConten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1" y="204787"/>
            <a:ext cx="3008313" cy="871538"/>
          </a:xfrm>
        </p:spPr>
        <p:txBody>
          <a:bodyPr/>
          <a:lstStyle/>
          <a:p>
            <a:pPr marL="0" lvl="0" indent="0">
              <a:buNone/>
              <a:defRPr/>
            </a:pPr>
            <a:r>
              <a:rPr/>
              <a:t>Dummy analysis</a:t>
            </a:r>
            <a:endParaRPr/>
          </a:p>
        </p:txBody>
      </p:sp>
      <p:sp>
        <p:nvSpPr>
          <p:cNvPr id="5" name="Text Placeholder 3" hidden="0"/>
          <p:cNvSpPr>
            <a:spLocks noGrp="1"/>
          </p:cNvSpPr>
          <p:nvPr isPhoto="0" userDrawn="0">
            <p:ph type="body" sz="half" idx="2" hasCustomPrompt="0"/>
          </p:nvPr>
        </p:nvSpPr>
        <p:spPr bwMode="auto"/>
        <p:txBody>
          <a:bodyPr/>
          <a:lstStyle/>
          <a:p>
            <a:pPr lvl="0">
              <a:defRPr/>
            </a:pPr>
            <a:r>
              <a:rPr/>
              <a:t>In jamovi: </a:t>
            </a:r>
            <a:r>
              <a:rPr>
                <a:latin typeface="Courier"/>
              </a:rPr>
              <a:t>Regression -&gt; Linear Regression</a:t>
            </a:r>
            <a:r>
              <a:rPr/>
              <a:t>, then add your dummy variable as a covariate.</a:t>
            </a:r>
            <a:endParaRPr/>
          </a:p>
          <a:p>
            <a:pPr lvl="0">
              <a:defRPr/>
            </a:pPr>
            <a:r>
              <a:rPr/>
              <a:t>In SPSS: </a:t>
            </a:r>
            <a:r>
              <a:rPr>
                <a:latin typeface="Courier"/>
              </a:rPr>
              <a:t>Analyze -&gt; Regression -&gt; Linear...</a:t>
            </a:r>
            <a:r>
              <a:rPr/>
              <a:t>, then add your dummy variable as a predictor.</a:t>
            </a:r>
            <a:endParaRPr/>
          </a:p>
        </p:txBody>
      </p:sp>
      <p:graphicFrame>
        <p:nvGraphicFramePr>
          <p:cNvPr id="6" name="Content Placeholder 5" hidden="0"/>
          <p:cNvGraphicFramePr>
            <a:graphicFrameLocks xmlns:a="http://schemas.openxmlformats.org/drawingml/2006/main" noGrp="1"/>
          </p:cNvGraphicFramePr>
          <p:nvPr isPhoto="0" userDrawn="0">
            <p:ph idx="1" hasCustomPrompt="0"/>
          </p:nvPr>
        </p:nvGraphicFramePr>
        <p:xfrm>
          <a:off x="3568700" y="203200"/>
          <a:ext cx="5105400" cy="4381500"/>
        </p:xfrm>
        <a:graphic>
          <a:graphicData uri="http://schemas.openxmlformats.org/drawingml/2006/table">
            <a:tbl>
              <a:tblPr firstRow="1" firstCol="0" lastRow="0" lastCol="0" bandRow="1" bandCol="0"/>
              <a:tblGrid>
                <a:gridCol w="1016000"/>
                <a:gridCol w="1016000"/>
                <a:gridCol w="1016000"/>
                <a:gridCol w="1016000"/>
                <a:gridCol w="1016000"/>
              </a:tblGrid>
              <a:tr h="133790">
                <a:tc>
                  <a:txBody>
                    <a:bodyPr/>
                    <a:p>
                      <a:pPr>
                        <a:defRPr/>
                      </a:pPr>
                      <a:endParaRPr/>
                    </a:p>
                  </a:txBody>
                  <a:tcPr/>
                </a:tc>
                <a:tc>
                  <a:txBody>
                    <a:bodyPr/>
                    <a:p>
                      <a:pPr marL="0" lvl="0" indent="0" algn="r">
                        <a:buNone/>
                        <a:defRPr/>
                      </a:pPr>
                      <a:r>
                        <a:rPr/>
                        <a:t>Estimate</a:t>
                      </a:r>
                      <a:endParaRPr/>
                    </a:p>
                  </a:txBody>
                  <a:tcPr/>
                </a:tc>
                <a:tc>
                  <a:txBody>
                    <a:bodyPr/>
                    <a:p>
                      <a:pPr marL="0" lvl="0" indent="0" algn="r">
                        <a:buNone/>
                        <a:defRPr/>
                      </a:pPr>
                      <a:r>
                        <a:rPr/>
                        <a:t>Std. Error</a:t>
                      </a:r>
                      <a:endParaRPr/>
                    </a:p>
                  </a:txBody>
                  <a:tcPr/>
                </a:tc>
                <a:tc>
                  <a:txBody>
                    <a:bodyPr/>
                    <a:p>
                      <a:pPr marL="0" lvl="0" indent="0" algn="r">
                        <a:buNone/>
                        <a:defRPr/>
                      </a:pPr>
                      <a:r>
                        <a:rPr/>
                        <a:t>t value</a:t>
                      </a:r>
                      <a:endParaRPr/>
                    </a:p>
                  </a:txBody>
                  <a:tcPr/>
                </a:tc>
                <a:tc>
                  <a:txBody>
                    <a:bodyPr/>
                    <a:p>
                      <a:pPr marL="0" lvl="0" indent="0" algn="r">
                        <a:buNone/>
                        <a:defRPr/>
                      </a:pPr>
                      <a:r>
                        <a:rPr/>
                        <a:t>Pr(&gt;|t|)</a:t>
                      </a:r>
                      <a:endParaRPr/>
                    </a:p>
                  </a:txBody>
                  <a:tcPr/>
                </a:tc>
              </a:tr>
              <a:tr h="133790">
                <a:tc>
                  <a:txBody>
                    <a:bodyPr/>
                    <a:p>
                      <a:pPr marL="0" lvl="0" indent="0" algn="l">
                        <a:buNone/>
                        <a:defRPr/>
                      </a:pPr>
                      <a:r>
                        <a:rPr/>
                        <a:t>(Intercept)</a:t>
                      </a:r>
                      <a:endParaRPr/>
                    </a:p>
                  </a:txBody>
                  <a:tcPr/>
                </a:tc>
                <a:tc>
                  <a:txBody>
                    <a:bodyPr/>
                    <a:p>
                      <a:pPr marL="0" lvl="0" indent="0" algn="r">
                        <a:buNone/>
                        <a:defRPr/>
                      </a:pPr>
                      <a:r>
                        <a:rPr/>
                        <a:t>86.1</a:t>
                      </a:r>
                      <a:endParaRPr/>
                    </a:p>
                  </a:txBody>
                  <a:tcPr/>
                </a:tc>
                <a:tc>
                  <a:txBody>
                    <a:bodyPr/>
                    <a:p>
                      <a:pPr marL="0" lvl="0" indent="0" algn="r">
                        <a:buNone/>
                        <a:defRPr/>
                      </a:pPr>
                      <a:r>
                        <a:rPr/>
                        <a:t>4.14</a:t>
                      </a:r>
                      <a:endParaRPr/>
                    </a:p>
                  </a:txBody>
                  <a:tcPr/>
                </a:tc>
                <a:tc>
                  <a:txBody>
                    <a:bodyPr/>
                    <a:p>
                      <a:pPr marL="0" lvl="0" indent="0" algn="r">
                        <a:buNone/>
                        <a:defRPr/>
                      </a:pPr>
                      <a:r>
                        <a:rPr/>
                        <a:t>20.78</a:t>
                      </a:r>
                      <a:endParaRPr/>
                    </a:p>
                  </a:txBody>
                  <a:tcPr/>
                </a:tc>
                <a:tc>
                  <a:txBody>
                    <a:bodyPr/>
                    <a:p>
                      <a:pPr marL="0" lvl="0" indent="0" algn="r">
                        <a:buNone/>
                        <a:defRPr/>
                      </a:pPr>
                      <a:r>
                        <a:rPr/>
                        <a:t>0</a:t>
                      </a:r>
                      <a:endParaRPr/>
                    </a:p>
                  </a:txBody>
                  <a:tcPr/>
                </a:tc>
              </a:tr>
              <a:tr h="133790">
                <a:tc>
                  <a:txBody>
                    <a:bodyPr/>
                    <a:p>
                      <a:pPr marL="0" lvl="0" indent="0" algn="l">
                        <a:buNone/>
                        <a:defRPr/>
                      </a:pPr>
                      <a:r>
                        <a:rPr/>
                        <a:t>dummy</a:t>
                      </a:r>
                      <a:endParaRPr/>
                    </a:p>
                  </a:txBody>
                  <a:tcPr/>
                </a:tc>
                <a:tc>
                  <a:txBody>
                    <a:bodyPr/>
                    <a:p>
                      <a:pPr marL="0" lvl="0" indent="0" algn="r">
                        <a:buNone/>
                        <a:defRPr/>
                      </a:pPr>
                      <a:r>
                        <a:rPr/>
                        <a:t>32.9</a:t>
                      </a:r>
                      <a:endParaRPr/>
                    </a:p>
                  </a:txBody>
                  <a:tcPr/>
                </a:tc>
                <a:tc>
                  <a:txBody>
                    <a:bodyPr/>
                    <a:p>
                      <a:pPr marL="0" lvl="0" indent="0" algn="r">
                        <a:buNone/>
                        <a:defRPr/>
                      </a:pPr>
                      <a:r>
                        <a:rPr/>
                        <a:t>5.86</a:t>
                      </a:r>
                      <a:endParaRPr/>
                    </a:p>
                  </a:txBody>
                  <a:tcPr/>
                </a:tc>
                <a:tc>
                  <a:txBody>
                    <a:bodyPr/>
                    <a:p>
                      <a:pPr marL="0" lvl="0" indent="0" algn="r">
                        <a:buNone/>
                        <a:defRPr/>
                      </a:pPr>
                      <a:r>
                        <a:rPr/>
                        <a:t>5.62</a:t>
                      </a:r>
                      <a:endParaRPr/>
                    </a:p>
                  </a:txBody>
                  <a:tcPr/>
                </a:tc>
                <a:tc>
                  <a:txBody>
                    <a:bodyPr/>
                    <a:p>
                      <a:pPr marL="0" lvl="0" indent="0" algn="r">
                        <a:buNone/>
                        <a:defRPr/>
                      </a:pPr>
                      <a:r>
                        <a:rPr/>
                        <a:t>0</a:t>
                      </a:r>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Example</a:t>
            </a:r>
            <a:endParaRPr/>
          </a:p>
        </p:txBody>
      </p:sp>
      <p:sp>
        <p:nvSpPr>
          <p:cNvPr id="5" name="Content Placeholder 2" hidden="0"/>
          <p:cNvSpPr>
            <a:spLocks noGrp="1"/>
          </p:cNvSpPr>
          <p:nvPr isPhoto="0" userDrawn="0">
            <p:ph idx="1" hasCustomPrompt="0"/>
          </p:nvPr>
        </p:nvSpPr>
        <p:spPr bwMode="auto">
          <a:xfrm flipH="0" flipV="0">
            <a:off x="457200" y="1200150"/>
            <a:ext cx="8229600" cy="3671205"/>
          </a:xfrm>
        </p:spPr>
        <p:txBody>
          <a:bodyPr vertOverflow="overflow" horzOverflow="clip" vert="horz" wrap="square" lIns="91440" tIns="45720" rIns="91440" bIns="45720" numCol="1" spcCol="0" rtlCol="0" fromWordArt="0" anchor="t" anchorCtr="0" forceAA="0" upright="0" compatLnSpc="0">
            <a:normAutofit fontScale="85000" lnSpcReduction="3000"/>
          </a:bodyPr>
          <a:lstStyle/>
          <a:p>
            <a:pPr lvl="0">
              <a:defRPr/>
            </a:pPr>
            <a:r>
              <a:rPr/>
              <a:t>In our dog example, the model with the two dummy contrasts for breed has </a:t>
            </a:r>
            <mc:AlternateContent xmlns:mc="http://schemas.openxmlformats.org/markup-compatibility/2006" xmlns:m="http://schemas.openxmlformats.org/officeDocument/2006/math">
              <mc:Choice xmlns:a14="http://schemas.microsoft.com/office/drawing/2010/main" Requires="a14">
                <a14:m>
                  <m:oMathPara>
                    <m:oMathParaPr/>
                    <m:oMath>
                      <m:sSubSup>
                        <m:sSubSupPr>
                          <m:alnScr m:val="off"/>
                          <m:ctrlPr>
                            <a:rPr/>
                          </m:ctrlPr>
                        </m:sSubSupPr>
                        <m:e>
                          <m:r>
                            <m:rPr/>
                            <a:rPr/>
                            <m:t>R</m:t>
                          </m:r>
                        </m:e>
                        <m:sub>
                          <m:r>
                            <m:rPr/>
                            <a:rPr/>
                            <m:t>1</m:t>
                          </m:r>
                        </m:sub>
                        <m:sup>
                          <m:r>
                            <m:rPr/>
                            <a:rPr/>
                            <m:t>2</m:t>
                          </m:r>
                        </m:sup>
                      </m:sSubSup>
                      <m:r>
                        <m:rPr>
                          <m:sty m:val="p"/>
                        </m:rPr>
                        <a:rPr/>
                        <m:t>=</m:t>
                      </m:r>
                      <m:r>
                        <m:rPr/>
                        <a:rPr/>
                        <m:t>0.951</m:t>
                      </m:r>
                    </m:oMath>
                  </m:oMathPara>
                </a14:m>
              </mc:Choice>
              <mc:Fallback/>
            </mc:AlternateContent>
            <a:r>
              <a:rPr/>
              <a:t>, while the model with just </a:t>
            </a:r>
            <a:r>
              <a:rPr>
                <a:latin typeface="Courier"/>
              </a:rPr>
              <a:t>dog_iq</a:t>
            </a:r>
            <a:r>
              <a:rPr/>
              <a:t> has </a:t>
            </a:r>
            <mc:AlternateContent xmlns:mc="http://schemas.openxmlformats.org/markup-compatibility/2006" xmlns:m="http://schemas.openxmlformats.org/officeDocument/2006/math">
              <mc:Choice xmlns:a14="http://schemas.microsoft.com/office/drawing/2010/main" Requires="a14">
                <a14:m>
                  <m:oMathPara>
                    <m:oMathParaPr/>
                    <m:oMath>
                      <m:sSubSup>
                        <m:sSubSupPr>
                          <m:alnScr m:val="off"/>
                          <m:ctrlPr>
                            <a:rPr/>
                          </m:ctrlPr>
                        </m:sSubSupPr>
                        <m:e>
                          <m:r>
                            <m:rPr/>
                            <a:rPr/>
                            <m:t>R</m:t>
                          </m:r>
                        </m:e>
                        <m:sub>
                          <m:r>
                            <m:rPr/>
                            <a:rPr/>
                            <m:t>0</m:t>
                          </m:r>
                        </m:sub>
                        <m:sup>
                          <m:r>
                            <m:rPr/>
                            <a:rPr/>
                            <m:t>2</m:t>
                          </m:r>
                        </m:sup>
                      </m:sSubSup>
                      <m:r>
                        <m:rPr>
                          <m:sty m:val="p"/>
                        </m:rPr>
                        <a:rPr/>
                        <m:t>=</m:t>
                      </m:r>
                      <m:r>
                        <m:rPr/>
                        <a:rPr/>
                        <m:t>0.002</m:t>
                      </m:r>
                    </m:oMath>
                  </m:oMathPara>
                </a14:m>
              </mc:Choice>
              <mc:Fallback/>
            </mc:AlternateContent>
            <a:endParaRPr/>
          </a:p>
          <a:p>
            <a:pPr lvl="0">
              <a:defRPr/>
            </a:pPr>
            <a:r>
              <a:rPr/>
              <a:t>So, the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F</m:t>
                          </m:r>
                        </m:e>
                        <m:sub>
                          <m:r>
                            <m:rPr/>
                            <a:rPr/>
                            <m:t>0</m:t>
                          </m:r>
                        </m:sub>
                      </m:sSub>
                    </m:oMath>
                  </m:oMathPara>
                </a14:m>
              </mc:Choice>
              <mc:Fallback/>
            </mc:AlternateContent>
            <a:r>
              <a:rPr/>
              <a:t>-value is</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F</m:t>
                          </m:r>
                        </m:e>
                        <m:sub>
                          <m:r>
                            <m:rPr/>
                            <a:rPr/>
                            <m:t>0</m:t>
                          </m:r>
                        </m:sub>
                      </m:sSub>
                      <m:r>
                        <m:rPr>
                          <m:sty m:val="p"/>
                        </m:rPr>
                        <a:rPr/>
                        <m:t>=</m:t>
                      </m:r>
                      <m:f>
                        <m:fPr>
                          <m:ctrlPr>
                            <a:rPr/>
                          </m:ctrlPr>
                        </m:fPr>
                        <m:num>
                          <m:r>
                            <m:rPr/>
                            <a:rPr/>
                            <m:t>n</m:t>
                          </m:r>
                          <m:r>
                            <m:rPr>
                              <m:sty m:val="p"/>
                            </m:rPr>
                            <a:rPr/>
                            <m:t>−</m:t>
                          </m:r>
                          <m:r>
                            <m:rPr/>
                            <a:rPr/>
                            <m:t>k</m:t>
                          </m:r>
                          <m:r>
                            <m:rPr>
                              <m:sty m:val="p"/>
                            </m:rPr>
                            <a:rPr/>
                            <m:t>−</m:t>
                          </m:r>
                          <m:r>
                            <m:rPr/>
                            <a:rPr/>
                            <m:t>1</m:t>
                          </m:r>
                        </m:num>
                        <m:den>
                          <m:r>
                            <m:rPr/>
                            <a:rPr/>
                            <m:t>q</m:t>
                          </m:r>
                        </m:den>
                      </m:f>
                      <m:r>
                        <m:rPr>
                          <m:sty m:val="p"/>
                        </m:rPr>
                        <a:rPr/>
                        <m:t>×</m:t>
                      </m:r>
                      <m:f>
                        <m:fPr>
                          <m:ctrlPr>
                            <a:rPr/>
                          </m:ctrlPr>
                        </m:fPr>
                        <m:num>
                          <m:sSubSup>
                            <m:sSubSupPr>
                              <m:alnScr m:val="off"/>
                              <m:ctrlPr>
                                <a:rPr/>
                              </m:ctrlPr>
                            </m:sSubSupPr>
                            <m:e>
                              <m:r>
                                <m:rPr/>
                                <a:rPr/>
                                <m:t>R</m:t>
                              </m:r>
                            </m:e>
                            <m:sub>
                              <m:r>
                                <m:rPr/>
                                <a:rPr/>
                                <m:t>1</m:t>
                              </m:r>
                            </m:sub>
                            <m:sup>
                              <m:r>
                                <m:rPr/>
                                <a:rPr/>
                                <m:t>2</m:t>
                              </m:r>
                            </m:sup>
                          </m:sSubSup>
                          <m:r>
                            <m:rPr>
                              <m:sty m:val="p"/>
                            </m:rPr>
                            <a:rPr/>
                            <m:t>−</m:t>
                          </m:r>
                          <m:sSubSup>
                            <m:sSubSupPr>
                              <m:alnScr m:val="off"/>
                              <m:ctrlPr>
                                <a:rPr/>
                              </m:ctrlPr>
                            </m:sSubSupPr>
                            <m:e>
                              <m:r>
                                <m:rPr/>
                                <a:rPr/>
                                <m:t>R</m:t>
                              </m:r>
                            </m:e>
                            <m:sub>
                              <m:r>
                                <m:rPr/>
                                <a:rPr/>
                                <m:t>0</m:t>
                              </m:r>
                            </m:sub>
                            <m:sup>
                              <m:r>
                                <m:rPr/>
                                <a:rPr/>
                                <m:t>2</m:t>
                              </m:r>
                            </m:sup>
                          </m:sSubSup>
                        </m:num>
                        <m:den>
                          <m:r>
                            <m:rPr/>
                            <a:rPr/>
                            <m:t>1</m:t>
                          </m:r>
                          <m:r>
                            <m:rPr>
                              <m:sty m:val="p"/>
                            </m:rPr>
                            <a:rPr/>
                            <m:t>−</m:t>
                          </m:r>
                          <m:sSubSup>
                            <m:sSubSupPr>
                              <m:alnScr m:val="off"/>
                              <m:ctrlPr>
                                <a:rPr/>
                              </m:ctrlPr>
                            </m:sSubSupPr>
                            <m:e>
                              <m:r>
                                <m:rPr/>
                                <a:rPr/>
                                <m:t>R</m:t>
                              </m:r>
                            </m:e>
                            <m:sub>
                              <m:r>
                                <m:rPr/>
                                <a:rPr/>
                                <m:t>1</m:t>
                              </m:r>
                            </m:sub>
                            <m:sup>
                              <m:r>
                                <m:rPr/>
                                <a:rPr/>
                                <m:t>2</m:t>
                              </m:r>
                            </m:sup>
                          </m:sSubSup>
                        </m:den>
                      </m:f>
                      <m:r>
                        <m:rPr>
                          <m:sty m:val="p"/>
                        </m:rPr>
                        <a:rPr/>
                        <m:t>=</m:t>
                      </m:r>
                      <m:f>
                        <m:fPr>
                          <m:ctrlPr>
                            <a:rPr/>
                          </m:ctrlPr>
                        </m:fPr>
                        <m:num>
                          <m:r>
                            <m:rPr/>
                            <a:rPr/>
                            <m:t>41</m:t>
                          </m:r>
                        </m:num>
                        <m:den>
                          <m:r>
                            <m:rPr/>
                            <a:rPr/>
                            <m:t>2</m:t>
                          </m:r>
                        </m:den>
                      </m:f>
                      <m:r>
                        <m:rPr>
                          <m:sty m:val="p"/>
                        </m:rPr>
                        <a:rPr/>
                        <m:t>×</m:t>
                      </m:r>
                      <m:f>
                        <m:fPr>
                          <m:ctrlPr>
                            <a:rPr/>
                          </m:ctrlPr>
                        </m:fPr>
                        <m:num>
                          <m:r>
                            <m:rPr/>
                            <a:rPr/>
                            <m:t>0.951</m:t>
                          </m:r>
                          <m:r>
                            <m:rPr>
                              <m:sty m:val="p"/>
                            </m:rPr>
                            <a:rPr/>
                            <m:t>−</m:t>
                          </m:r>
                          <m:r>
                            <m:rPr/>
                            <a:rPr/>
                            <m:t>0.002</m:t>
                          </m:r>
                        </m:num>
                        <m:den>
                          <m:r>
                            <m:rPr/>
                            <a:rPr/>
                            <m:t>1</m:t>
                          </m:r>
                          <m:r>
                            <m:rPr>
                              <m:sty m:val="p"/>
                            </m:rPr>
                            <a:rPr/>
                            <m:t>−</m:t>
                          </m:r>
                          <m:r>
                            <m:rPr/>
                            <a:rPr/>
                            <m:t>0.951</m:t>
                          </m:r>
                        </m:den>
                      </m:f>
                      <m:r>
                        <m:rPr>
                          <m:sty m:val="p"/>
                        </m:rPr>
                        <a:rPr/>
                        <m:t>=</m:t>
                      </m:r>
                      <m:r>
                        <m:rPr/>
                        <a:rPr/>
                        <m:t>398.758</m:t>
                      </m:r>
                    </m:oMath>
                  </m:oMathPara>
                </a14:m>
              </mc:Choice>
              <mc:Fallback/>
            </mc:AlternateContent>
            <a:endParaRPr/>
          </a:p>
          <a:p>
            <a:pPr lvl="0">
              <a:defRPr/>
            </a:pPr>
            <a:r>
              <a:rPr/>
              <a:t>This is a bit of an extreme case!</a:t>
            </a:r>
            <a:endParaRPr/>
          </a:p>
          <a:p>
            <a:pPr lvl="0">
              <a:defRPr/>
            </a:pPr>
            <a:r>
              <a:rPr/>
              <a:t>The F-value has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r>
                            <m:rPr/>
                            <a:rPr/>
                            <m:t>f</m:t>
                          </m:r>
                        </m:e>
                        <m:sub>
                          <m:r>
                            <m:rPr/>
                            <a:rPr/>
                            <m:t>1</m:t>
                          </m:r>
                        </m:sub>
                      </m:sSub>
                      <m:r>
                        <m:rPr>
                          <m:sty m:val="p"/>
                        </m:rPr>
                        <a:rPr/>
                        <m:t>=</m:t>
                      </m:r>
                      <m:r>
                        <m:rPr/>
                        <a:rPr/>
                        <m:t>41</m:t>
                      </m:r>
                    </m:oMath>
                  </m:oMathPara>
                </a14:m>
              </mc:Choice>
              <mc:Fallback/>
            </mc:AlternateContent>
            <a:r>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r>
                            <m:rPr/>
                            <a:rPr/>
                            <m:t>f</m:t>
                          </m:r>
                        </m:e>
                        <m:sub>
                          <m:r>
                            <m:rPr/>
                            <a:rPr/>
                            <m:t>2</m:t>
                          </m:r>
                        </m:sub>
                      </m:sSub>
                      <m:r>
                        <m:rPr>
                          <m:sty m:val="p"/>
                        </m:rPr>
                        <a:rPr/>
                        <m:t>=</m:t>
                      </m:r>
                      <m:r>
                        <m:rPr/>
                        <a:rPr/>
                        <m:t>2</m:t>
                      </m:r>
                    </m:oMath>
                  </m:oMathPara>
                </a14:m>
              </mc:Choice>
              <mc:Fallback/>
            </mc:AlternateContent>
            <a:endParaRPr/>
          </a:p>
          <a:p>
            <a:pPr lvl="0">
              <a:defRPr/>
            </a:pPr>
            <a:r>
              <a:rPr/>
              <a:t>We could look this up now, but the resulting p-value is almost certainly tiny!</a:t>
            </a:r>
            <a:endParaRPr/>
          </a:p>
          <a:p>
            <a:pPr lvl="0">
              <a:defRPr/>
            </a:pPr>
            <a:r>
              <a:rPr/>
              <a:t>Now let’s do this in SPSS!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Final notes</a:t>
            </a:r>
            <a:endParaRPr/>
          </a:p>
        </p:txBody>
      </p:sp>
      <p:sp>
        <p:nvSpPr>
          <p:cNvPr id="5" name="Content Placeholder 2" hidden="0"/>
          <p:cNvSpPr>
            <a:spLocks noGrp="1"/>
          </p:cNvSpPr>
          <p:nvPr isPhoto="0" userDrawn="0">
            <p:ph idx="1" hasCustomPrompt="0"/>
          </p:nvPr>
        </p:nvSpPr>
        <p:spPr bwMode="auto"/>
        <p:txBody>
          <a:bodyPr/>
          <a:lstStyle/>
          <a:p>
            <a:pPr lvl="0">
              <a:defRPr/>
            </a:pPr>
            <a:r>
              <a:rPr/>
              <a:t>You may have noticed that this is (essentially) an ANCOVA!</a:t>
            </a:r>
            <a:endParaRPr/>
          </a:p>
          <a:p>
            <a:pPr lvl="0">
              <a:defRPr/>
            </a:pPr>
            <a:r>
              <a:rPr/>
              <a:t>If we didn’t have </a:t>
            </a:r>
            <a:r>
              <a:rPr>
                <a:latin typeface="Courier"/>
              </a:rPr>
              <a:t>dog_iq</a:t>
            </a:r>
            <a:r>
              <a:rPr/>
              <a:t> in the model, it would be an ANOVA.</a:t>
            </a:r>
            <a:endParaRPr/>
          </a:p>
          <a:p>
            <a:pPr lvl="0">
              <a:defRPr/>
            </a:pPr>
            <a:r>
              <a:rPr/>
              <a:t>So there you have it – the two methods are essentially the same!</a:t>
            </a:r>
            <a:endParaRPr/>
          </a:p>
          <a:p>
            <a:pPr lvl="0">
              <a:defRPr/>
            </a:pPr>
            <a:r>
              <a:rPr/>
              <a:t>Next week, we’ll talk more about ANOVAs and about using contrasts for planned comparisons.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Let’s plot the situation</a:t>
            </a:r>
            <a:endParaRPr/>
          </a:p>
        </p:txBody>
      </p:sp>
      <p:pic>
        <p:nvPicPr>
          <p:cNvPr id="5" name="Picture 1" descr="7-The-General-Linear-Model_powerpoint_files/figure-pptx/unnamed-chunk-5-1.png" hidden="0"/>
          <p:cNvPicPr>
            <a:picLocks noChangeAspect="1" noGrp="1"/>
          </p:cNvPicPr>
          <p:nvPr isPhoto="0" userDrawn="0"/>
        </p:nvPicPr>
        <p:blipFill>
          <a:blip r:embed="rId2"/>
          <a:stretch/>
        </p:blipFill>
        <p:spPr bwMode="auto">
          <a:xfrm>
            <a:off x="1562100" y="1193800"/>
            <a:ext cx="6032500" cy="3390900"/>
          </a:xfrm>
          <a:prstGeom prst="rect">
            <a:avLst/>
          </a:prstGeom>
          <a:noFill/>
          <a:ln w="9525">
            <a:noFill/>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marL="0" lvl="0" indent="0">
              <a:buNone/>
              <a:defRPr/>
            </a:pPr>
            <a:r>
              <a:rPr/>
              <a:t>Interpreting dummy variables</a:t>
            </a:r>
            <a:endParaRPr/>
          </a:p>
        </p:txBody>
      </p:sp>
      <p:sp>
        <p:nvSpPr>
          <p:cNvPr id="5" name="Content Placeholder 2" hidden="0"/>
          <p:cNvSpPr>
            <a:spLocks noGrp="1"/>
          </p:cNvSpPr>
          <p:nvPr isPhoto="0" userDrawn="0">
            <p:ph idx="1" hasCustomPrompt="0"/>
          </p:nvPr>
        </p:nvSpPr>
        <p:spPr bwMode="auto"/>
        <p:txBody>
          <a:bodyPr/>
          <a:lstStyle/>
          <a:p>
            <a:pPr lvl="0">
              <a:defRPr/>
            </a:pPr>
            <a:r>
              <a:rPr/>
              <a:t>Now, the intercept is the mean for group “shorthair” and the slope gives the difference between group “shorthair” and group “manx”</a:t>
            </a:r>
            <a:endParaRPr/>
          </a:p>
          <a:p>
            <a:pPr lvl="0">
              <a:defRPr/>
            </a:pPr>
            <a:r>
              <a:rPr/>
              <a:t>Remember the regression equation: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β</m:t>
                          </m:r>
                        </m:e>
                        <m:sub>
                          <m:r>
                            <m:rPr/>
                            <a:rPr/>
                            <m:t>1</m:t>
                          </m:r>
                        </m:sub>
                      </m:sSub>
                      <m:sSub>
                        <m:sSubPr>
                          <m:ctrlPr>
                            <a:rPr/>
                          </m:ctrlPr>
                        </m:sSubPr>
                        <m:e>
                          <m:r>
                            <m:rPr/>
                            <a:rPr/>
                            <m:t>X</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If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oMath>
                  </m:oMathPara>
                </a14:m>
              </mc:Choice>
              <mc:Fallback/>
            </mc:AlternateContent>
            <a:r>
              <a:rPr/>
              <a:t> is 0 (shorthair group), the predicted value y is the intercept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a:t>
            </a:r>
            <a:endParaRPr/>
          </a:p>
          <a:p>
            <a:pPr lvl="0">
              <a:defRPr/>
            </a:pPr>
            <a:r>
              <a:rPr/>
              <a:t>If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oMath>
                  </m:oMathPara>
                </a14:m>
              </mc:Choice>
              <mc:Fallback/>
            </mc:AlternateContent>
            <a:r>
              <a:rPr/>
              <a:t> is 1 (manx group), the predicted value is the sum of the intercept (</a:t>
            </a:r>
            <mc:AlternateContent xmlns:mc="http://schemas.openxmlformats.org/markup-compatibility/2006" xmlns:m="http://schemas.openxmlformats.org/officeDocument/2006/math">
              <mc:Choice xmlns:a14="http://schemas.microsoft.com/office/drawing/2010/main" Requires="a14">
                <a14:m>
                  <m:oMathPara>
                    <m:oMathParaPr/>
                    <m:oMath>
                      <m:r>
                        <m:rPr/>
                        <a:rPr/>
                        <m:t>α</m:t>
                      </m:r>
                    </m:oMath>
                  </m:oMathPara>
                </a14:m>
              </mc:Choice>
              <mc:Fallback/>
            </mc:AlternateContent>
            <a:r>
              <a:rPr/>
              <a:t>) and the slope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1</m:t>
                          </m:r>
                        </m:sub>
                      </m:sSub>
                    </m:oMath>
                  </m:oMathPara>
                </a14:m>
              </mc:Choice>
              <mc:Fallback/>
            </mc:AlternateContent>
            <a:r>
              <a:rPr/>
              <a:t>).</a:t>
            </a:r>
            <a:endParaRPr/>
          </a:p>
          <a:p>
            <a:pPr lvl="0">
              <a:defRPr/>
            </a:pPr>
            <a:r>
              <a:rPr/>
              <a:t>Fox (2015) uses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D</m:t>
                          </m:r>
                        </m:e>
                        <m:sub>
                          <m:r>
                            <m:rPr/>
                            <a:rPr/>
                            <m:t>i</m:t>
                          </m:r>
                        </m:sub>
                      </m:sSub>
                    </m:oMath>
                  </m:oMathPara>
                </a14:m>
              </mc:Choice>
              <mc:Fallback/>
            </mc:AlternateContent>
            <a:r>
              <a:rPr/>
              <a:t> instead of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X</m:t>
                          </m:r>
                        </m:e>
                        <m:sub>
                          <m:r>
                            <m:rPr/>
                            <a:rPr/>
                            <m:t>i</m:t>
                          </m:r>
                        </m:sub>
                      </m:sSub>
                    </m:oMath>
                  </m:oMathPara>
                </a14:m>
              </mc:Choice>
              <mc:Fallback/>
            </mc:AlternateContent>
            <a:r>
              <a:rPr/>
              <a:t> for dummy variables to distinguish them from continuous predictors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γ</m:t>
                          </m:r>
                        </m:e>
                        <m:sub>
                          <m:r>
                            <m:rPr/>
                            <a:rPr/>
                            <m:t>i</m:t>
                          </m:r>
                        </m:sub>
                      </m:sSub>
                    </m:oMath>
                  </m:oMathPara>
                </a14:m>
              </mc:Choice>
              <mc:Fallback/>
            </mc:AlternateContent>
            <a:r>
              <a:rPr/>
              <a:t> (</a:t>
            </a:r>
            <a:r>
              <a:rPr i="1"/>
              <a:t>gamma</a:t>
            </a:r>
            <a:r>
              <a:rPr/>
              <a:t>) instead of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m:ctrlPr>
                        </m:sSubPr>
                        <m:e>
                          <m:r>
                            <m:rPr/>
                            <a:rPr/>
                            <m:t>β</m:t>
                          </m:r>
                        </m:e>
                        <m:sub>
                          <m:r>
                            <m:rPr/>
                            <a:rPr/>
                            <m:t>i</m:t>
                          </m:r>
                        </m:sub>
                      </m:sSub>
                    </m:oMath>
                  </m:oMathPara>
                </a14:m>
              </mc:Choice>
              <mc:Fallback/>
            </mc:AlternateContent>
            <a:r>
              <a:rPr/>
              <a:t> for the corresponding coefficients, so we’ll go with that, too:</a:t>
            </a:r>
            <a:endParaRPr/>
          </a:p>
          <a:p>
            <a:pPr lvl="0">
              <a:defRPr/>
            </a:pPr>
            <mc:AlternateContent xmlns:mc="http://schemas.openxmlformats.org/markup-compatibility/2006" xmlns:m="http://schemas.openxmlformats.org/officeDocument/2006/math">
              <mc:Choice xmlns:a14="http://schemas.microsoft.com/office/drawing/2010/main" Requires="a14">
                <a14:m>
                  <m:oMathPara>
                    <m:oMathParaPr>
                      <m:jc m:val="center"/>
                    </m:oMathParaPr>
                    <m:oMath>
                      <m:sSub>
                        <m:sSubPr>
                          <m:ctrlPr>
                            <a:rPr/>
                          </m:ctrlPr>
                        </m:sSubPr>
                        <m:e>
                          <m:r>
                            <m:rPr/>
                            <a:rPr/>
                            <m:t>Y</m:t>
                          </m:r>
                        </m:e>
                        <m:sub>
                          <m:r>
                            <m:rPr/>
                            <a:rPr/>
                            <m:t>i</m:t>
                          </m:r>
                        </m:sub>
                      </m:sSub>
                      <m:r>
                        <m:rPr>
                          <m:sty m:val="p"/>
                        </m:rPr>
                        <a:rPr/>
                        <m:t>=</m:t>
                      </m:r>
                      <m:r>
                        <m:rPr/>
                        <a:rPr/>
                        <m:t>α</m:t>
                      </m:r>
                      <m:r>
                        <m:rPr>
                          <m:sty m:val="p"/>
                        </m:rPr>
                        <a:rPr/>
                        <m:t>+</m:t>
                      </m:r>
                      <m:sSub>
                        <m:sSubPr>
                          <m:ctrlPr>
                            <a:rPr/>
                          </m:ctrlPr>
                        </m:sSubPr>
                        <m:e>
                          <m:r>
                            <m:rPr/>
                            <a:rPr/>
                            <m:t>γ</m:t>
                          </m:r>
                        </m:e>
                        <m:sub>
                          <m:r>
                            <m:rPr/>
                            <a:rPr/>
                            <m:t>1</m:t>
                          </m:r>
                        </m:sub>
                      </m:sSub>
                      <m:sSub>
                        <m:sSubPr>
                          <m:ctrlPr>
                            <a:rPr/>
                          </m:ctrlPr>
                        </m:sSubPr>
                        <m:e>
                          <m:r>
                            <m:rPr/>
                            <a:rPr/>
                            <m:t>D</m:t>
                          </m:r>
                        </m:e>
                        <m:sub>
                          <m:r>
                            <m:rPr/>
                            <a:rPr/>
                            <m:t>i</m:t>
                          </m:r>
                        </m:sub>
                      </m:sSub>
                      <m:r>
                        <m:rPr>
                          <m:sty m:val="p"/>
                        </m:rPr>
                        <a:rPr/>
                        <m:t>+</m:t>
                      </m:r>
                      <m:sSub>
                        <m:sSubPr>
                          <m:ctrlPr>
                            <a:rPr/>
                          </m:ctrlPr>
                        </m:sSubPr>
                        <m:e>
                          <m:r>
                            <m:rPr/>
                            <a:rPr/>
                            <m:t>ε</m:t>
                          </m:r>
                        </m:e>
                        <m:sub>
                          <m:r>
                            <m:rPr/>
                            <a:rPr/>
                            <m:t>i</m:t>
                          </m:r>
                        </m:sub>
                      </m:sSub>
                    </m:oMath>
                  </m:oMathPara>
                </a14:m>
              </mc:Choice>
              <mc:Fallback/>
            </mc:AlternateContent>
            <a:endParaRPr/>
          </a:p>
          <a:p>
            <a:pPr lvl="0">
              <a:defRPr/>
            </a:pPr>
            <a:r>
              <a:rPr/>
              <a:t>But really, this is just a matter of switching the letters, nothing else!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ONLYOFFICE/6.3.1.56</Application>
  <DocSecurity>0</DocSecurity>
  <PresentationFormat>On-screen Show (16:9)</PresentationFormat>
  <Paragraphs>0</Paragraphs>
  <Slides>71</Slides>
  <Notes>71</Notes>
  <HiddenSlides>0</HiddenSlides>
  <MMClips>2</MMClips>
  <ScaleCrop>0</ScaleCrop>
  <HeadingPairs>
    <vt:vector size="4" baseType="variant">
      <vt:variant>
        <vt:lpstr>Theme</vt:lpstr>
      </vt:variant>
      <vt:variant>
        <vt:i4>1</vt:i4>
      </vt:variant>
      <vt:variant>
        <vt:lpstr>Slide Titles</vt:lpstr>
      </vt:variant>
      <vt:variant>
        <vt:i4>71</vt:i4>
      </vt:variant>
    </vt:vector>
  </HeadingPairs>
  <TitlesOfParts>
    <vt:vector size="7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Statistics Lecture 7</dc:title>
  <dc:subject/>
  <dc:creator>The General Linear Model (GLM)</dc:creator>
  <cp:keywords/>
  <dc:description/>
  <dc:identifier/>
  <dc:language/>
  <cp:lastModifiedBy/>
  <cp:revision>1</cp:revision>
  <dcterms:created xsi:type="dcterms:W3CDTF">2022-03-18T01:18:45Z</dcterms:created>
  <dcterms:modified xsi:type="dcterms:W3CDTF">2022-03-18T01:21:57Z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