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101" Type="http://schemas.openxmlformats.org/officeDocument/2006/relationships/tableStyles" Target="tableStyles.xml" /><Relationship Id="rId100" Type="http://schemas.openxmlformats.org/officeDocument/2006/relationships/theme" Target="theme/theme1.xml" /><Relationship Id="rId1" Type="http://schemas.openxmlformats.org/officeDocument/2006/relationships/slideMaster" Target="slideMasters/slideMaster1.xml" /><Relationship Id="rId99" Type="http://schemas.openxmlformats.org/officeDocument/2006/relationships/viewProps" Target="viewProps.xml" /><Relationship Id="rId9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Juo5NJSHlMM" TargetMode="Externa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Statistics</a:t>
            </a:r>
          </a:p>
        </p:txBody>
      </p:sp>
      <p:sp>
        <p:nvSpPr>
          <p:cNvPr id="3" name="Content Placeholder 2"/>
          <p:cNvSpPr>
            <a:spLocks noGrp="1"/>
          </p:cNvSpPr>
          <p:nvPr>
            <p:ph idx="1"/>
          </p:nvPr>
        </p:nvSpPr>
        <p:spPr/>
        <p:txBody>
          <a:bodyPr/>
          <a:lstStyle/>
          <a:p>
            <a:pPr lvl="0" marL="0" indent="0">
              <a:buNone/>
            </a:pPr>
            <a:r>
              <a:rPr/>
              <a:t>author: Bernhard Angele date: Lecture 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changes</a:t>
            </a:r>
            <a:r>
              <a:rPr/>
              <a:t> </a:t>
            </a:r>
            <a:r>
              <a:rPr/>
              <a:t>when</a:t>
            </a:r>
            <a:r>
              <a:rPr/>
              <a:t> </a:t>
            </a:r>
            <a:r>
              <a:rPr/>
              <a:t>we</a:t>
            </a:r>
            <a:r>
              <a:rPr/>
              <a:t> </a:t>
            </a:r>
            <a:r>
              <a:rPr/>
              <a:t>re-run</a:t>
            </a:r>
            <a:r>
              <a:rPr/>
              <a:t> </a:t>
            </a:r>
            <a:r>
              <a:rPr/>
              <a:t>the</a:t>
            </a:r>
            <a:r>
              <a:rPr/>
              <a:t> </a:t>
            </a:r>
            <a:r>
              <a:rPr/>
              <a:t>simulation?</a:t>
            </a:r>
          </a:p>
        </p:txBody>
      </p:sp>
      <p:pic>
        <p:nvPicPr>
          <p:cNvPr descr="2_Significance_tests_and_power_files/figure-pptx/unnamed-chunk-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changes</a:t>
            </a:r>
            <a:r>
              <a:rPr/>
              <a:t> </a:t>
            </a:r>
            <a:r>
              <a:rPr/>
              <a:t>when</a:t>
            </a:r>
            <a:r>
              <a:rPr/>
              <a:t> </a:t>
            </a:r>
            <a:r>
              <a:rPr/>
              <a:t>we</a:t>
            </a:r>
            <a:r>
              <a:rPr/>
              <a:t> </a:t>
            </a:r>
            <a:r>
              <a:rPr/>
              <a:t>re-run</a:t>
            </a:r>
            <a:r>
              <a:rPr/>
              <a:t> </a:t>
            </a:r>
            <a:r>
              <a:rPr/>
              <a:t>the</a:t>
            </a:r>
            <a:r>
              <a:rPr/>
              <a:t> </a:t>
            </a:r>
            <a:r>
              <a:rPr/>
              <a:t>simulation?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It turns out the mean of the distribution of sample means varies around the population mean. The sd also varies, but a lot less. It varies around</a:t>
                </a:r>
              </a:p>
              <a:p>
                <a:pPr lvl="0" marL="0" indent="0">
                  <a:buNone/>
                </a:pPr>
                <a14:m>
                  <m:oMathPara xmlns:m="http://schemas.openxmlformats.org/officeDocument/2006/math">
                    <m:oMathParaPr>
                      <m:jc m:val="center"/>
                    </m:oMathParaPr>
                    <m:oMath>
                      <m:m>
                        <m:mPr>
                          <m:baseJc m:val="center"/>
                          <m:plcHide m:val="1"/>
                          <m:mcs>
                            <m:mc>
                              <m:mcPr>
                                <m:mcJc m:val="right"/>
                                <m:count m:val="1"/>
                              </m:mcPr>
                            </m:mc>
                          </m:mcs>
                        </m:mPr>
                        <m:mr>
                          <m:e>
                            <m:sSub>
                              <m:e>
                                <m:r>
                                  <m:t>σ</m:t>
                                </m:r>
                              </m:e>
                              <m:sub>
                                <m:bar>
                                  <m:barPr>
                                    <m:pos m:val="top"/>
                                  </m:barPr>
                                  <m:e>
                                    <m:r>
                                      <m:t>x</m:t>
                                    </m:r>
                                  </m:e>
                                </m:bar>
                              </m:sub>
                            </m:sSub>
                            <m:r>
                              <m:t>=</m:t>
                            </m:r>
                            <m:f>
                              <m:fPr>
                                <m:type m:val="bar"/>
                              </m:fPr>
                              <m:num>
                                <m:r>
                                  <m:t>σ</m:t>
                                </m:r>
                              </m:num>
                              <m:den>
                                <m:rad>
                                  <m:radPr>
                                    <m:degHide m:val="1"/>
                                  </m:radPr>
                                  <m:deg/>
                                  <m:e>
                                    <m:r>
                                      <m:t>n</m:t>
                                    </m:r>
                                  </m:e>
                                </m:rad>
                              </m:den>
                            </m:f>
                          </m:e>
                        </m:mr>
                      </m:m>
                    </m:oMath>
                  </m:oMathPara>
                </a14:m>
              </a:p>
              <a:p>
                <a:pPr lvl="0" marL="0" indent="0">
                  <a:buNone/>
                </a:pPr>
                <a:r>
                  <a:rPr/>
                  <a:t>So, to sum up: The distribution of sample means is (roughly) normal, with </a:t>
                </a:r>
                <a14:m>
                  <m:oMath xmlns:m="http://schemas.openxmlformats.org/officeDocument/2006/math">
                    <m:sSub>
                      <m:e>
                        <m:r>
                          <m:t>μ</m:t>
                        </m:r>
                      </m:e>
                      <m:sub>
                        <m:bar>
                          <m:barPr>
                            <m:pos m:val="top"/>
                          </m:barPr>
                          <m:e>
                            <m:r>
                              <m:t>x</m:t>
                            </m:r>
                          </m:e>
                        </m:bar>
                      </m:sub>
                    </m:sSub>
                    <m:r>
                      <m:t>=</m:t>
                    </m:r>
                    <m:r>
                      <m:t>μ</m:t>
                    </m:r>
                  </m:oMath>
                </a14:m>
                <a:r>
                  <a:rPr/>
                  <a:t> and </a:t>
                </a:r>
                <a14:m>
                  <m:oMath xmlns:m="http://schemas.openxmlformats.org/officeDocument/2006/math">
                    <m:sSub>
                      <m:e>
                        <m:r>
                          <m:t>σ</m:t>
                        </m:r>
                      </m:e>
                      <m:sub>
                        <m:bar>
                          <m:barPr>
                            <m:pos m:val="top"/>
                          </m:barPr>
                          <m:e>
                            <m:r>
                              <m:t>x</m:t>
                            </m:r>
                          </m:e>
                        </m:bar>
                      </m:sub>
                    </m:sSub>
                    <m:r>
                      <m:t>=</m:t>
                    </m:r>
                    <m:f>
                      <m:fPr>
                        <m:type m:val="bar"/>
                      </m:fPr>
                      <m:num>
                        <m:r>
                          <m:t>σ</m:t>
                        </m:r>
                      </m:num>
                      <m:den>
                        <m:rad>
                          <m:radPr>
                            <m:degHide m:val="1"/>
                          </m:radPr>
                          <m:deg/>
                          <m:e>
                            <m:r>
                              <m:t>n</m:t>
                            </m:r>
                          </m:e>
                        </m:rad>
                      </m:den>
                    </m:f>
                  </m:oMath>
                </a14:m>
                <a:r>
                  <a:rPr/>
                  <a:t>. This means we can apply our knowledge about the normal distribution to find out the theoretical probability of our result given the </a:t>
                </a:r>
                <a14:m>
                  <m:oMath xmlns:m="http://schemas.openxmlformats.org/officeDocument/2006/math">
                    <m:sSub>
                      <m:e>
                        <m:r>
                          <m:t>H</m:t>
                        </m:r>
                      </m:e>
                      <m:sub>
                        <m:r>
                          <m:t>0</m:t>
                        </m:r>
                      </m:sub>
                    </m:sSub>
                  </m:oMath>
                </a14:m>
                <a:r>
                  <a:rPr/>
                  <a:t> (</a:t>
                </a:r>
                <a:r>
                  <a:rPr i="1"/>
                  <a:t>p</a:t>
                </a:r>
                <a:r>
                  <a:rPr/>
                  <a:t>-values).</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different way of using the normal distribution to express our null hypotheses</a:t>
                </a:r>
              </a:p>
              <a:p>
                <a:pPr lvl="1"/>
                <a:r>
                  <a:rPr/>
                  <a:t>If the distribution of sample means is normal, that means we can say something about the relationship between sample mean and population mean.</a:t>
                </a:r>
              </a:p>
              <a:p>
                <a:pPr lvl="1"/>
                <a:r>
                  <a:rPr/>
                  <a:t>Let’s say the population mean </a:t>
                </a:r>
                <a14:m>
                  <m:oMath xmlns:m="http://schemas.openxmlformats.org/officeDocument/2006/math">
                    <m:r>
                      <m:t>μ</m:t>
                    </m:r>
                  </m:oMath>
                </a14:m>
                <a:r>
                  <a:rPr/>
                  <a:t> is 0 and the population sd </a:t>
                </a:r>
                <a14:m>
                  <m:oMath xmlns:m="http://schemas.openxmlformats.org/officeDocument/2006/math">
                    <m:r>
                      <m:t>σ</m:t>
                    </m:r>
                  </m:oMath>
                </a14:m>
                <a:r>
                  <a:rPr/>
                  <a:t> is 1.</a:t>
                </a:r>
              </a:p>
              <a:p>
                <a:pPr lvl="1"/>
                <a:r>
                  <a:rPr/>
                  <a:t>What is the sample mean going to be?</a:t>
                </a:r>
              </a:p>
              <a:p>
                <a:pPr lvl="1"/>
                <a:r>
                  <a:rPr/>
                  <a:t>Think: what is the answer to this going to look like?</a:t>
                </a:r>
              </a:p>
              <a:p>
                <a:pPr lvl="2"/>
                <a14:m>
                  <m:oMath xmlns:m="http://schemas.openxmlformats.org/officeDocument/2006/math">
                    <m:sSub>
                      <m:e>
                        <m:r>
                          <m:t>μ</m:t>
                        </m:r>
                      </m:e>
                      <m:sub>
                        <m:bar>
                          <m:barPr>
                            <m:pos m:val="top"/>
                          </m:barPr>
                          <m:e>
                            <m:r>
                              <m:t>x</m:t>
                            </m:r>
                          </m:e>
                        </m:bar>
                      </m:sub>
                    </m:sSub>
                  </m:oMath>
                </a14:m>
                <a:r>
                  <a:rPr/>
                  <a:t> is a random variable, so it doesn’t make sense to give a point estimate</a:t>
                </a:r>
              </a:p>
              <a:p>
                <a:pPr lvl="2"/>
                <a:r>
                  <a:rPr/>
                  <a:t>Instead, we can give an interval.</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So, let’s get the interval that </a:t>
                </a:r>
                <a14:m>
                  <m:oMath xmlns:m="http://schemas.openxmlformats.org/officeDocument/2006/math">
                    <m:sSub>
                      <m:e>
                        <m:r>
                          <m:t>μ</m:t>
                        </m:r>
                      </m:e>
                      <m:sub>
                        <m:bar>
                          <m:barPr>
                            <m:pos m:val="top"/>
                          </m:barPr>
                          <m:e>
                            <m:r>
                              <m:t>x</m:t>
                            </m:r>
                          </m:e>
                        </m:bar>
                      </m:sub>
                    </m:sSub>
                  </m:oMath>
                </a14:m>
                <a:r>
                  <a:rPr/>
                  <a:t> is going to be in 95% of the time.</a:t>
                </a:r>
              </a:p>
              <a:p>
                <a:pPr lvl="1"/>
                <a:r>
                  <a:rPr/>
                  <a:t>We want something like this: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(3)</a:t>
            </a:r>
          </a:p>
        </p:txBody>
      </p:sp>
      <p:sp>
        <p:nvSpPr>
          <p:cNvPr id="3" name="Content Placeholder 2"/>
          <p:cNvSpPr>
            <a:spLocks noGrp="1"/>
          </p:cNvSpPr>
          <p:nvPr>
            <p:ph idx="1"/>
          </p:nvPr>
        </p:nvSpPr>
        <p:spPr/>
        <p:txBody>
          <a:bodyPr/>
          <a:lstStyle/>
          <a:p>
            <a:pPr lvl="1"/>
            <a:r>
              <a:rPr/>
              <a:t>Let’s start with the standard normal distribution (</a:t>
            </a:r>
            <a:r>
              <a:rPr b="1"/>
              <a:t>z-scores</a:t>
            </a:r>
            <a:r>
              <a:rPr/>
              <a:t>)</a:t>
            </a:r>
          </a:p>
          <a:p>
            <a:pPr lvl="1"/>
            <a:r>
              <a:rPr/>
              <a:t>We want to get an interval that includes 95% of the area under the curve</a:t>
            </a:r>
          </a:p>
          <a:p>
            <a:pPr lvl="2"/>
            <a:r>
              <a:rPr/>
              <a:t>That means we need to take off 2.5% on every side</a:t>
            </a:r>
          </a:p>
          <a:p>
            <a:pPr lvl="2"/>
            <a:r>
              <a:rPr/>
              <a:t>For the left interval boundary, we want the x value that is greater than or equal to 2.5% of x values</a:t>
            </a:r>
          </a:p>
          <a:p>
            <a:pPr lvl="2"/>
            <a:r>
              <a:rPr/>
              <a:t>ask Excel for the </a:t>
            </a:r>
            <a:r>
              <a:rPr i="1"/>
              <a:t>z</a:t>
            </a:r>
            <a:r>
              <a:rPr/>
              <a:t>-value: For this, we use the </a:t>
            </a:r>
            <a:r>
              <a:rPr i="1"/>
              <a:t>inverse</a:t>
            </a:r>
            <a:r>
              <a:rPr/>
              <a:t> of the standard normal distribution: </a:t>
            </a:r>
            <a:r>
              <a:rPr sz="1800">
                <a:latin typeface="Courier"/>
              </a:rPr>
              <a:t>=NORM.S.INV(0.025)</a:t>
            </a:r>
          </a:p>
          <a:p>
            <a:pPr lvl="2"/>
            <a:r>
              <a:rPr/>
              <a:t>Result: -1.959964</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r>
              <a:rPr/>
              <a:t> </a:t>
            </a:r>
            <a:r>
              <a:rPr/>
              <a:t>(4)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For the right interval boundary, we want the x value that is greater than or equal to 97.5% of x values.</a:t>
                </a:r>
              </a:p>
              <a:p>
                <a:pPr lvl="1"/>
                <a:r>
                  <a:rPr/>
                  <a:t>ask Excel for the </a:t>
                </a:r>
                <a:r>
                  <a:rPr i="1"/>
                  <a:t>z</a:t>
                </a:r>
                <a:r>
                  <a:rPr/>
                  <a:t>-value: For this, we use the </a:t>
                </a:r>
                <a:r>
                  <a:rPr i="1"/>
                  <a:t>inverse</a:t>
                </a:r>
                <a:r>
                  <a:rPr/>
                  <a:t> of the standard normal distribution: </a:t>
                </a:r>
                <a:r>
                  <a:rPr sz="1800">
                    <a:latin typeface="Courier"/>
                  </a:rPr>
                  <a:t>=NORM.S.INV(0.975)</a:t>
                </a:r>
              </a:p>
              <a:p>
                <a:pPr lvl="2"/>
                <a:r>
                  <a:rPr/>
                  <a:t>Result: 1.959964</a:t>
                </a:r>
              </a:p>
              <a:p>
                <a:pPr lvl="1"/>
                <a:r>
                  <a:rPr/>
                  <a:t>If you’ve done statistics before, these numbers should be pretty familiar to you.</a:t>
                </a:r>
              </a:p>
              <a:p>
                <a:pPr lvl="1"/>
                <a:r>
                  <a:rPr/>
                  <a:t>Generalising this to other normal distributions is easy: </a:t>
                </a:r>
                <a14:m>
                  <m:oMath xmlns:m="http://schemas.openxmlformats.org/officeDocument/2006/math">
                    <m:bar>
                      <m:barPr>
                        <m:pos m:val="top"/>
                      </m:barPr>
                      <m:e>
                        <m:r>
                          <m:t>x</m:t>
                        </m:r>
                      </m:e>
                    </m:bar>
                    <m:r>
                      <m:t>=</m:t>
                    </m:r>
                    <m:r>
                      <m:t>μ</m:t>
                    </m:r>
                    <m:r>
                      <m:t>±</m:t>
                    </m:r>
                    <m:r>
                      <m:t>1.96</m:t>
                    </m:r>
                    <m:r>
                      <m:t>×</m:t>
                    </m:r>
                    <m:sSub>
                      <m:e>
                        <m:r>
                          <m:t>σ</m:t>
                        </m:r>
                      </m:e>
                      <m:sub>
                        <m:bar>
                          <m:barPr>
                            <m:pos m:val="top"/>
                          </m:barPr>
                          <m:e>
                            <m:r>
                              <m:t>x</m:t>
                            </m:r>
                          </m:e>
                        </m:bar>
                      </m:sub>
                    </m:sSub>
                  </m:oMath>
                </a14:m>
              </a:p>
              <a:p>
                <a:pPr lvl="1"/>
                <a:r>
                  <a:rPr/>
                  <a:t>Replacing </a:t>
                </a:r>
                <a14:m>
                  <m:oMath xmlns:m="http://schemas.openxmlformats.org/officeDocument/2006/math">
                    <m:sSub>
                      <m:e>
                        <m:r>
                          <m:t>σ</m:t>
                        </m:r>
                      </m:e>
                      <m:sub>
                        <m:bar>
                          <m:barPr>
                            <m:pos m:val="top"/>
                          </m:barPr>
                          <m:e>
                            <m:r>
                              <m:t>x</m:t>
                            </m:r>
                          </m:e>
                        </m:bar>
                      </m:sub>
                    </m:sSub>
                  </m:oMath>
                </a14:m>
                <a:r>
                  <a:rPr/>
                  <a:t> with the expression based on the population SD: </a:t>
                </a:r>
                <a14:m>
                  <m:oMath xmlns:m="http://schemas.openxmlformats.org/officeDocument/2006/math">
                    <m:bar>
                      <m:barPr>
                        <m:pos m:val="top"/>
                      </m:barPr>
                      <m:e>
                        <m:r>
                          <m:t>x</m:t>
                        </m:r>
                      </m:e>
                    </m:bar>
                    <m:r>
                      <m:t>=</m:t>
                    </m:r>
                    <m:r>
                      <m:t>μ</m:t>
                    </m:r>
                    <m:r>
                      <m:t>±</m:t>
                    </m:r>
                    <m:r>
                      <m:t>1.96</m:t>
                    </m:r>
                    <m:r>
                      <m:t>×</m:t>
                    </m:r>
                    <m:f>
                      <m:fPr>
                        <m:type m:val="bar"/>
                      </m:fPr>
                      <m:num>
                        <m:r>
                          <m:t>σ</m:t>
                        </m:r>
                      </m:num>
                      <m:den>
                        <m:rad>
                          <m:radPr>
                            <m:degHide m:val="1"/>
                          </m:radPr>
                          <m:deg/>
                          <m:e>
                            <m:r>
                              <m:t>n</m:t>
                            </m:r>
                          </m:e>
                        </m:rad>
                      </m:den>
                    </m:f>
                  </m:oMath>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p>
        </p:txBody>
      </p:sp>
      <p:sp>
        <p:nvSpPr>
          <p:cNvPr id="3" name="Content Placeholder 2"/>
          <p:cNvSpPr>
            <a:spLocks noGrp="1"/>
          </p:cNvSpPr>
          <p:nvPr>
            <p:ph idx="1"/>
          </p:nvPr>
        </p:nvSpPr>
        <p:spPr/>
        <p:txBody>
          <a:bodyPr/>
          <a:lstStyle/>
          <a:p>
            <a:pPr lvl="1"/>
            <a:r>
              <a:rPr/>
              <a:t>It is (for some strange reason) well-known that the amount of cat food a cat needs per day is normally distributed with a mean of 2 cans per day and an sd of .5. I’m planning to adopt two (completely random) cats and need to plan this move financially.</a:t>
            </a:r>
          </a:p>
          <a:p>
            <a:pPr lvl="1"/>
            <a:r>
              <a:rPr/>
              <a:t>What’s the maximum and the minimum amount of cat food cans I must expect to buy every day?</a:t>
            </a:r>
          </a:p>
          <a:p>
            <a:pPr lvl="1"/>
            <a:r>
              <a:rPr/>
              <a:t>This estimate should be fairly accurate and should only have a 10% chance of being wrong.</a:t>
            </a:r>
          </a:p>
          <a:p>
            <a:pPr lvl="1"/>
            <a:r>
              <a:rPr/>
              <a:t>Suppose I don’t care about the minimum amount, I just want to know the maximum – does that change anything?</a:t>
            </a:r>
          </a:p>
          <a:p>
            <a:pPr lvl="1"/>
            <a:r>
              <a:rPr/>
              <a:t>Suppose I’m adopting 3 cats instead of 2 – does that change anything about my estimate?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a:t>
            </a:r>
          </a:p>
        </p:txBody>
      </p:sp>
      <p:sp>
        <p:nvSpPr>
          <p:cNvPr id="3" name="Content Placeholder 2"/>
          <p:cNvSpPr>
            <a:spLocks noGrp="1"/>
          </p:cNvSpPr>
          <p:nvPr>
            <p:ph idx="1"/>
          </p:nvPr>
        </p:nvSpPr>
        <p:spPr/>
        <p:txBody>
          <a:bodyPr/>
          <a:lstStyle/>
          <a:p>
            <a:pPr lvl="1"/>
            <a:r>
              <a:rPr/>
              <a:t>I’m drawing a random sample of hungry cats (sample size 2) from the population of hungry cats</a:t>
            </a:r>
          </a:p>
          <a:p>
            <a:pPr lvl="2"/>
            <a:r>
              <a:rPr/>
              <a:t>How hungry? Mean = 2 cans/day, sd = .5 cans/day</a:t>
            </a:r>
          </a:p>
          <a:p>
            <a:pPr lvl="2"/>
            <a:r>
              <a:rPr/>
              <a:t>I want a 90% CI for the mean of that sample</a:t>
            </a:r>
          </a:p>
          <a:p>
            <a:pPr lvl="1"/>
            <a:r>
              <a:rPr/>
              <a:t>Get the </a:t>
            </a:r>
            <a:r>
              <a:rPr i="1"/>
              <a:t>z</a:t>
            </a:r>
            <a:r>
              <a:rPr/>
              <a:t>-scores for the lower and the upper bound:</a:t>
            </a:r>
          </a:p>
          <a:p>
            <a:pPr lvl="2"/>
            <a:r>
              <a:rPr/>
              <a:t>lower: </a:t>
            </a:r>
            <a:r>
              <a:rPr sz="1800">
                <a:latin typeface="Courier"/>
              </a:rPr>
              <a:t>=NORM.S.INV(.05)</a:t>
            </a:r>
            <a:r>
              <a:rPr/>
              <a:t> = -1.6448536</a:t>
            </a:r>
          </a:p>
          <a:p>
            <a:pPr lvl="2"/>
            <a:r>
              <a:rPr/>
              <a:t>upper: </a:t>
            </a:r>
            <a:r>
              <a:rPr sz="1800">
                <a:latin typeface="Courier"/>
              </a:rPr>
              <a:t>=NORM.S.INV(.95)</a:t>
            </a:r>
            <a:r>
              <a:rPr/>
              <a:t> = 1.6448536</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a:t>
            </a:r>
            <a:r>
              <a:rPr/>
              <a:t> </a:t>
            </a:r>
            <a:r>
              <a:rPr/>
              <a:t>(2)</a:t>
            </a:r>
          </a:p>
        </p:txBody>
      </p:sp>
      <p:sp>
        <p:nvSpPr>
          <p:cNvPr id="3" name="Content Placeholder 2"/>
          <p:cNvSpPr>
            <a:spLocks noGrp="1"/>
          </p:cNvSpPr>
          <p:nvPr>
            <p:ph idx="1"/>
          </p:nvPr>
        </p:nvSpPr>
        <p:spPr/>
        <p:txBody>
          <a:bodyPr/>
          <a:lstStyle/>
          <a:p>
            <a:pPr lvl="1"/>
            <a:r>
              <a:rPr/>
              <a:t>Calculate the CI:</a:t>
            </a:r>
          </a:p>
          <a:p>
            <a:pPr lvl="2"/>
            <a:r>
              <a:rPr/>
              <a:t>lower limit: </a:t>
            </a:r>
            <a:r>
              <a:rPr sz="1800">
                <a:latin typeface="Courier"/>
              </a:rPr>
              <a:t>=2 + NORM.S.INV(.05) * .5/sqrt(2)</a:t>
            </a:r>
            <a:r>
              <a:rPr/>
              <a:t> = 1.4184564</a:t>
            </a:r>
          </a:p>
          <a:p>
            <a:pPr lvl="2"/>
            <a:r>
              <a:rPr/>
              <a:t>upper limit: </a:t>
            </a:r>
            <a:r>
              <a:rPr sz="1800">
                <a:latin typeface="Courier"/>
              </a:rPr>
              <a:t>=2 + NORM.S.INV(.95) * .5/sqrt(2)</a:t>
            </a:r>
            <a:r>
              <a:rPr/>
              <a:t> = 2.5815436</a:t>
            </a:r>
          </a:p>
          <a:p>
            <a:pPr lvl="1"/>
            <a:r>
              <a:rPr/>
              <a:t>Those are some hungry cats!</a:t>
            </a:r>
          </a:p>
          <a:p>
            <a:pPr lvl="1"/>
            <a:r>
              <a:rPr/>
              <a:t>I need to plan on buying between 1.4184564 and 2.5815436 cans of cat food per day (per cat).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we</a:t>
            </a:r>
            <a:r>
              <a:rPr/>
              <a:t> </a:t>
            </a:r>
            <a:r>
              <a:rPr/>
              <a:t>learned</a:t>
            </a:r>
            <a:r>
              <a:rPr/>
              <a:t> </a:t>
            </a:r>
            <a:r>
              <a:rPr/>
              <a:t>last</a:t>
            </a:r>
            <a:r>
              <a:rPr/>
              <a:t> </a:t>
            </a:r>
            <a:r>
              <a:rPr/>
              <a:t>time?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figured out that, when we’re taking random samples from </a:t>
                </a:r>
                <a:r>
                  <a:rPr i="1"/>
                  <a:t>any</a:t>
                </a:r>
                <a:r>
                  <a:rPr/>
                  <a:t> distribution (with a mean and a variance), the means (and sums) of these samples will approximately follow a </a:t>
                </a:r>
                <a:r>
                  <a:rPr b="1"/>
                  <a:t>normal distribution</a:t>
                </a:r>
                <a:r>
                  <a:rPr/>
                  <a:t> if the sample size is large enough (in general, </a:t>
                </a:r>
                <a14:m>
                  <m:oMath xmlns:m="http://schemas.openxmlformats.org/officeDocument/2006/math">
                    <m:r>
                      <m:t>n</m:t>
                    </m:r>
                    <m:r>
                      <m:t>≥</m:t>
                    </m:r>
                    <m:r>
                      <m:t>30</m:t>
                    </m:r>
                  </m:oMath>
                </a14:m>
                <a:r>
                  <a:rPr/>
                  <a:t> is a good rule of thumb).</a:t>
                </a:r>
              </a:p>
              <a:p>
                <a:pPr lvl="1"/>
                <a:r>
                  <a:rPr/>
                  <a:t>We even determined what the mean of this sampling distribution of the mean will be (namely, it will be the same as the mean of the population we’re sampling from):</a:t>
                </a:r>
              </a:p>
              <a:p>
                <a:pPr lvl="1"/>
                <a14:m>
                  <m:oMathPara xmlns:m="http://schemas.openxmlformats.org/officeDocument/2006/math">
                    <m:oMathParaPr>
                      <m:jc m:val="center"/>
                    </m:oMathParaPr>
                    <m:oMath>
                      <m:sSub>
                        <m:e>
                          <m:r>
                            <m:t>μ</m:t>
                          </m:r>
                        </m:e>
                        <m:sub>
                          <m:bar>
                            <m:barPr>
                              <m:pos m:val="top"/>
                            </m:barPr>
                            <m:e>
                              <m:r>
                                <m:t>x</m:t>
                              </m:r>
                            </m:e>
                          </m:bar>
                        </m:sub>
                      </m:sSub>
                      <m:r>
                        <m:t>=</m:t>
                      </m:r>
                      <m:r>
                        <m:t>μ</m:t>
                      </m:r>
                    </m:oMath>
                  </m:oMathPara>
                </a14:m>
              </a:p>
              <a:p>
                <a:pPr lvl="1"/>
                <a:r>
                  <a:rPr/>
                  <a:t>We also determined what the variance of the sampling distribution will be. It will be the variance of the population we’re sampling from divided by the sample size:</a:t>
                </a:r>
              </a:p>
              <a:p>
                <a:pPr lvl="1"/>
                <a14:m>
                  <m:oMathPara xmlns:m="http://schemas.openxmlformats.org/officeDocument/2006/math">
                    <m:oMathParaPr>
                      <m:jc m:val="center"/>
                    </m:oMathParaPr>
                    <m:oMath>
                      <m:sSubSup>
                        <m:e>
                          <m:r>
                            <m:t>σ</m:t>
                          </m:r>
                        </m:e>
                        <m:sub>
                          <m:bar>
                            <m:barPr>
                              <m:pos m:val="top"/>
                            </m:barPr>
                            <m:e>
                              <m:r>
                                <m:t>x</m:t>
                              </m:r>
                            </m:e>
                          </m:bar>
                        </m:sub>
                        <m:sup>
                          <m:r>
                            <m:t>2</m:t>
                          </m:r>
                        </m:sup>
                      </m:sSubSup>
                      <m:r>
                        <m:t>=</m:t>
                      </m:r>
                      <m:f>
                        <m:fPr>
                          <m:type m:val="bar"/>
                        </m:fPr>
                        <m:num>
                          <m:sSup>
                            <m:e>
                              <m:r>
                                <m:t>σ</m:t>
                              </m:r>
                            </m:e>
                            <m:sup>
                              <m:r>
                                <m:t>2</m:t>
                              </m:r>
                            </m:sup>
                          </m:sSup>
                        </m:num>
                        <m:den>
                          <m:r>
                            <m:t>n</m:t>
                          </m:r>
                        </m:den>
                      </m:f>
                    </m:oMath>
                  </m:oMathPara>
                </a14:m>
              </a:p>
            </p:txBody>
          </p:sp>
        </mc:Choice>
      </mc:AlternateContent>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it!</a:t>
            </a:r>
          </a:p>
        </p:txBody>
      </p:sp>
      <p:pic>
        <p:nvPicPr>
          <p:cNvPr descr="2_Significance_tests_and_power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a:t>
            </a:r>
            <a:r>
              <a:rPr/>
              <a:t> </a:t>
            </a:r>
            <a:r>
              <a:rPr/>
              <a:t>(4)</a:t>
            </a:r>
          </a:p>
        </p:txBody>
      </p:sp>
      <p:sp>
        <p:nvSpPr>
          <p:cNvPr id="3" name="Content Placeholder 2"/>
          <p:cNvSpPr>
            <a:spLocks noGrp="1"/>
          </p:cNvSpPr>
          <p:nvPr>
            <p:ph idx="1"/>
          </p:nvPr>
        </p:nvSpPr>
        <p:spPr/>
        <p:txBody>
          <a:bodyPr/>
          <a:lstStyle/>
          <a:p>
            <a:pPr lvl="1"/>
            <a:r>
              <a:rPr/>
              <a:t>If I only care about the maximum, I don’t need the lower limit.</a:t>
            </a:r>
          </a:p>
          <a:p>
            <a:pPr lvl="1"/>
            <a:r>
              <a:rPr/>
              <a:t>I can use a different upper limit to get an interval that delimits 90% of the area under the curve.</a:t>
            </a:r>
          </a:p>
          <a:p>
            <a:pPr lvl="2"/>
            <a:r>
              <a:rPr/>
              <a:t>upper limit: </a:t>
            </a:r>
            <a:r>
              <a:rPr sz="1800">
                <a:latin typeface="Courier"/>
              </a:rPr>
              <a:t>=2 + NORM.S.INV(.90) * .5/sqrt(2)</a:t>
            </a:r>
          </a:p>
          <a:p>
            <a:pPr lvl="1"/>
            <a:r>
              <a:rPr/>
              <a:t>Those are still some hungry cats!</a:t>
            </a:r>
          </a:p>
          <a:p>
            <a:pPr lvl="1"/>
            <a:r>
              <a:rPr/>
              <a:t>I need to plan on buying at most 2.4530969 cans of cat food per day (per cat).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it</a:t>
            </a:r>
            <a:r>
              <a:rPr/>
              <a:t> </a:t>
            </a:r>
            <a:r>
              <a:rPr/>
              <a:t>again!</a:t>
            </a:r>
          </a:p>
        </p:txBody>
      </p:sp>
      <p:pic>
        <p:nvPicPr>
          <p:cNvPr descr="2_Significance_tests_and_power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a:t>
            </a:r>
            <a:r>
              <a:rPr/>
              <a:t> </a:t>
            </a:r>
            <a:r>
              <a:rPr/>
              <a:t>(5)</a:t>
            </a:r>
          </a:p>
        </p:txBody>
      </p:sp>
      <p:sp>
        <p:nvSpPr>
          <p:cNvPr id="3" name="Content Placeholder 2"/>
          <p:cNvSpPr>
            <a:spLocks noGrp="1"/>
          </p:cNvSpPr>
          <p:nvPr>
            <p:ph idx="1"/>
          </p:nvPr>
        </p:nvSpPr>
        <p:spPr/>
        <p:txBody>
          <a:bodyPr/>
          <a:lstStyle/>
          <a:p>
            <a:pPr lvl="1"/>
            <a:r>
              <a:rPr/>
              <a:t>What if I’m getting 3 cats?</a:t>
            </a:r>
          </a:p>
          <a:p>
            <a:pPr lvl="1"/>
            <a:r>
              <a:rPr/>
              <a:t>upper limit: </a:t>
            </a:r>
            <a:r>
              <a:rPr sz="1800">
                <a:latin typeface="Courier"/>
              </a:rPr>
              <a:t>2 + NORM.S.INV(.90) * .5/sqrt(3)</a:t>
            </a:r>
          </a:p>
          <a:p>
            <a:pPr lvl="1"/>
            <a:r>
              <a:rPr/>
              <a:t>Result: 2.3699521</a:t>
            </a:r>
          </a:p>
          <a:p>
            <a:pPr lvl="1"/>
            <a:r>
              <a:rPr/>
              <a:t>Why is it less?</a:t>
            </a:r>
          </a:p>
          <a:p>
            <a:pPr lvl="1"/>
            <a:r>
              <a:rPr/>
              <a:t>The chances of getting 3 out of 3 very hungry cats are lower than the chances of getting 2 out of 2 very hungry cats (of course, these figures are per cat, so I’ll still have to buy a ridiculous amount of food).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Now</a:t>
            </a:r>
            <a:r>
              <a:rPr/>
              <a:t> </a:t>
            </a:r>
            <a:r>
              <a:rPr/>
              <a:t>reverse</a:t>
            </a:r>
            <a:r>
              <a:rPr/>
              <a:t> </a:t>
            </a:r>
            <a:r>
              <a:rPr/>
              <a:t>the</a:t>
            </a:r>
            <a:r>
              <a:rPr/>
              <a:t> </a:t>
            </a:r>
            <a:r>
              <a:rPr/>
              <a:t>idea</a:t>
            </a:r>
          </a:p>
        </p:txBody>
      </p:sp>
      <p:sp>
        <p:nvSpPr>
          <p:cNvPr id="3" name="Content Placeholder 2"/>
          <p:cNvSpPr>
            <a:spLocks noGrp="1"/>
          </p:cNvSpPr>
          <p:nvPr>
            <p:ph idx="1"/>
          </p:nvPr>
        </p:nvSpPr>
        <p:spPr/>
        <p:txBody>
          <a:bodyPr/>
          <a:lstStyle/>
          <a:p>
            <a:pPr lvl="1"/>
            <a:r>
              <a:rPr/>
              <a:t>Usually, we have no other information about a population but the sample we just collected.</a:t>
            </a:r>
          </a:p>
          <a:p>
            <a:pPr lvl="1"/>
            <a:r>
              <a:rPr/>
              <a:t>For example, let’s say the sample mean is 0 and the sample SD is 1. Apart from this, we know nothing about the population.</a:t>
            </a:r>
          </a:p>
          <a:p>
            <a:pPr lvl="1"/>
            <a:r>
              <a:rPr/>
              <a:t>Can we compute a CI for the sample mean?</a:t>
            </a:r>
          </a:p>
          <a:p>
            <a:pPr lvl="1"/>
            <a:r>
              <a:rPr/>
              <a:t>Sure enough we can, but it gets a little more complicated.</a:t>
            </a:r>
          </a:p>
          <a:p>
            <a:pPr lvl="2"/>
            <a:r>
              <a:rPr/>
              <a:t>(who would have thought?)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a:t>
            </a:r>
            <a:r>
              <a:rPr/>
              <a:t> </a:t>
            </a:r>
            <a:r>
              <a:rPr/>
              <a:t>these</a:t>
            </a:r>
            <a:r>
              <a:rPr/>
              <a:t> </a:t>
            </a:r>
            <a:r>
              <a:rPr/>
              <a:t>numbers</a:t>
            </a:r>
            <a:r>
              <a:rPr/>
              <a:t> </a:t>
            </a:r>
            <a:r>
              <a:rPr/>
              <a:t>mean?</a:t>
            </a:r>
          </a:p>
        </p:txBody>
      </p:sp>
      <p:sp>
        <p:nvSpPr>
          <p:cNvPr id="3" name="Content Placeholder 2"/>
          <p:cNvSpPr>
            <a:spLocks noGrp="1"/>
          </p:cNvSpPr>
          <p:nvPr>
            <p:ph idx="1"/>
          </p:nvPr>
        </p:nvSpPr>
        <p:spPr/>
        <p:txBody>
          <a:bodyPr/>
          <a:lstStyle/>
          <a:p>
            <a:pPr lvl="1"/>
            <a:r>
              <a:rPr/>
              <a:t>Anything, really.</a:t>
            </a:r>
          </a:p>
          <a:p>
            <a:pPr lvl="1"/>
            <a:r>
              <a:rPr/>
              <a:t>But let’s imagine that these numbers are from a survey of student’s attitudes towards their Advanced Statistics class.</a:t>
            </a:r>
          </a:p>
          <a:p>
            <a:pPr lvl="2"/>
            <a:r>
              <a:rPr/>
              <a:t>Imagine that they could give a rating from -3 (“This is the worst class ever and I want the instructor fired!”) to 3 (“This is the best class I’ve ever taken! I’m going to make so much money with my new R skills!”), with 0 representing a neutral feeling (“It’s alright. At least it will be over soon”).</a:t>
            </a:r>
          </a:p>
          <a:p>
            <a:pPr lvl="2"/>
            <a:r>
              <a:rPr/>
              <a:t>In this case, most students are pretty neutral about the class, but some really love it and some really hate it.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a</a:t>
            </a:r>
            <a:r>
              <a:rPr/>
              <a:t> </a:t>
            </a:r>
            <a:r>
              <a:rPr/>
              <a:t>CI</a:t>
            </a:r>
            <a:r>
              <a:rPr/>
              <a:t> </a:t>
            </a:r>
            <a:r>
              <a:rPr/>
              <a:t>from</a:t>
            </a:r>
            <a:r>
              <a:rPr/>
              <a:t> </a:t>
            </a:r>
            <a:r>
              <a:rPr/>
              <a:t>the</a:t>
            </a:r>
            <a:r>
              <a:rPr/>
              <a:t> </a:t>
            </a:r>
            <a:r>
              <a:rPr/>
              <a:t>sample</a:t>
            </a:r>
            <a:r>
              <a:rPr/>
              <a:t> </a:t>
            </a:r>
            <a:r>
              <a:rPr/>
              <a:t>mean</a:t>
            </a:r>
            <a:r>
              <a:rPr/>
              <a:t> </a:t>
            </a:r>
            <a:r>
              <a:rPr/>
              <a:t>(story</a:t>
            </a:r>
            <a:r>
              <a:rPr/>
              <a:t> </a:t>
            </a:r>
            <a:r>
              <a:rPr/>
              <a:t>time)</a:t>
            </a:r>
          </a:p>
        </p:txBody>
      </p:sp>
      <p:sp>
        <p:nvSpPr>
          <p:cNvPr id="3" name="Content Placeholder 2"/>
          <p:cNvSpPr>
            <a:spLocks noGrp="1"/>
          </p:cNvSpPr>
          <p:nvPr>
            <p:ph idx="1"/>
          </p:nvPr>
        </p:nvSpPr>
        <p:spPr/>
        <p:txBody>
          <a:bodyPr/>
          <a:lstStyle/>
          <a:p>
            <a:pPr lvl="1"/>
            <a:r>
              <a:rPr/>
              <a:t>Consider the following scenario:</a:t>
            </a:r>
          </a:p>
          <a:p>
            <a:pPr lvl="0" marL="1270000" indent="0">
              <a:buNone/>
            </a:pPr>
            <a:r>
              <a:rPr sz="2000"/>
              <a:t>I have collected 10 responses to my class evaluation (the other students never turned their forms back in). The mean of the responses is 0 (apathy) and the sd is 1. Given that these 10 responses are just a small sample of the population, and that the population I’m really interested in is the population of all current and future Adv Stats students, is there anything I can say about the true population mean? Can I at least conclude that students didn’t absolutely hate this class?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a</a:t>
            </a:r>
            <a:r>
              <a:rPr/>
              <a:t> </a:t>
            </a:r>
            <a:r>
              <a:rPr/>
              <a:t>CI</a:t>
            </a:r>
            <a:r>
              <a:rPr/>
              <a:t> </a:t>
            </a:r>
            <a:r>
              <a:rPr/>
              <a:t>from</a:t>
            </a:r>
            <a:r>
              <a:rPr/>
              <a:t> </a:t>
            </a:r>
            <a:r>
              <a:rPr/>
              <a:t>the</a:t>
            </a:r>
            <a:r>
              <a:rPr/>
              <a:t> </a:t>
            </a:r>
            <a:r>
              <a:rPr/>
              <a:t>sample</a:t>
            </a:r>
            <a:r>
              <a:rPr/>
              <a:t> </a:t>
            </a:r>
            <a:r>
              <a:rPr/>
              <a:t>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We’ll have to estimate both the population mean and the population variance.</a:t>
                </a:r>
              </a:p>
              <a:p>
                <a:pPr lvl="2"/>
                <a:r>
                  <a:rPr/>
                  <a:t>We have already estabished that the sample mean is a good estimator for the population mean.</a:t>
                </a:r>
              </a:p>
              <a:p>
                <a:pPr lvl="1"/>
                <a:r>
                  <a:rPr/>
                  <a:t>What about the sample sd (</a:t>
                </a:r>
                <a14:m>
                  <m:oMath xmlns:m="http://schemas.openxmlformats.org/officeDocument/2006/math">
                    <m:r>
                      <m:t>s</m:t>
                    </m:r>
                  </m:oMath>
                </a14:m>
                <a:r>
                  <a:rPr/>
                  <a:t>)? Is it a good estimator for the population sd (</a:t>
                </a:r>
                <a14:m>
                  <m:oMath xmlns:m="http://schemas.openxmlformats.org/officeDocument/2006/math">
                    <m:r>
                      <m:t>σ</m:t>
                    </m:r>
                  </m:oMath>
                </a14:m>
                <a:r>
                  <a:rPr/>
                  <a:t>)?</a:t>
                </a:r>
              </a:p>
              <a:p>
                <a:pPr lvl="1"/>
                <a:r>
                  <a:rPr/>
                  <a:t>Or the equivalent question: is sample variance (</a:t>
                </a:r>
                <a14:m>
                  <m:oMath xmlns:m="http://schemas.openxmlformats.org/officeDocument/2006/math">
                    <m:sSup>
                      <m:e>
                        <m:r>
                          <m:t>s</m:t>
                        </m:r>
                      </m:e>
                      <m:sup>
                        <m:r>
                          <m:t>2</m:t>
                        </m:r>
                      </m:sup>
                    </m:sSup>
                  </m:oMath>
                </a14:m>
                <a:r>
                  <a:rPr/>
                  <a:t>) a good estimator of population variance (</a:t>
                </a:r>
                <a14:m>
                  <m:oMath xmlns:m="http://schemas.openxmlformats.org/officeDocument/2006/math">
                    <m:sSup>
                      <m:e>
                        <m:r>
                          <m:t>σ</m:t>
                        </m:r>
                      </m:e>
                      <m:sup>
                        <m:r>
                          <m:t>2</m:t>
                        </m:r>
                      </m:sup>
                    </m:sSup>
                  </m:oMath>
                </a14:m>
                <a:r>
                  <a:rPr/>
                  <a:t>)?</a:t>
                </a:r>
              </a:p>
              <a:p>
                <a:pPr lvl="1"/>
                <a:r>
                  <a:rPr/>
                  <a:t>We just tackled this in the last lecture analytically</a:t>
                </a:r>
              </a:p>
              <a:p>
                <a:pPr lvl="2"/>
                <a:r>
                  <a:rPr/>
                  <a:t>Today, we can take it easy and just simulate!</a:t>
                </a:r>
              </a:p>
              <a:p>
                <a:pPr lvl="1"/>
                <a:r>
                  <a:rPr/>
                  <a:t>If you haven’t done it before, now is a really good time to watch (at the very least) the first 7 minutes of </a:t>
                </a:r>
                <a:r>
                  <a:rPr>
                    <a:hlinkClick r:id="rId2"/>
                  </a:rPr>
                  <a:t>Julian Parris’ video</a:t>
                </a:r>
                <a:r>
                  <a:rPr/>
                  <a:t> (see myBU).</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Population</a:t>
            </a:r>
            <a:r>
              <a:rPr/>
              <a:t> </a:t>
            </a:r>
            <a:r>
              <a:rPr/>
              <a:t>variance</a:t>
            </a:r>
            <a:r>
              <a:rPr/>
              <a:t> </a:t>
            </a:r>
            <a:r>
              <a:rPr/>
              <a:t>and</a:t>
            </a:r>
            <a:r>
              <a:rPr/>
              <a:t> </a:t>
            </a:r>
            <a:r>
              <a:rPr/>
              <a:t>sample</a:t>
            </a:r>
            <a:r>
              <a:rPr/>
              <a:t> </a:t>
            </a:r>
            <a:r>
              <a:rPr/>
              <a:t>variance:</a:t>
            </a:r>
            <a:r>
              <a:rPr/>
              <a:t> </a:t>
            </a:r>
            <a:r>
              <a:rPr/>
              <a:t>plots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Taking samples of size 2 from the standard normal distribution: </a:t>
                </a:r>
                <a14:m>
                  <m:oMath xmlns:m="http://schemas.openxmlformats.org/officeDocument/2006/math">
                    <m:r>
                      <m:t>X</m:t>
                    </m:r>
                    <m:r>
                      <m:t>∼</m:t>
                    </m:r>
                    <m:r>
                      <m:t>N</m:t>
                    </m:r>
                    <m:r>
                      <m:t>(</m:t>
                    </m:r>
                    <m:r>
                      <m:t>0</m:t>
                    </m:r>
                    <m:r>
                      <m:t>,</m:t>
                    </m:r>
                    <m:r>
                      <m:t>1</m:t>
                    </m:r>
                    <m:r>
                      <m:t>)</m:t>
                    </m:r>
                  </m:oMath>
                </a14:m>
                <a:r>
                  <a:rPr/>
                  <a:t> and calculating the variance:</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can</a:t>
            </a:r>
            <a:r>
              <a:rPr/>
              <a:t> </a:t>
            </a:r>
            <a:r>
              <a:rPr/>
              <a:t>we</a:t>
            </a:r>
            <a:r>
              <a:rPr/>
              <a:t> </a:t>
            </a:r>
            <a:r>
              <a:rPr/>
              <a:t>use</a:t>
            </a:r>
            <a:r>
              <a:rPr/>
              <a:t> </a:t>
            </a:r>
            <a:r>
              <a:rPr/>
              <a:t>this?</a:t>
            </a:r>
          </a:p>
        </p:txBody>
      </p:sp>
      <p:sp>
        <p:nvSpPr>
          <p:cNvPr id="3" name="Content Placeholder 2"/>
          <p:cNvSpPr>
            <a:spLocks noGrp="1"/>
          </p:cNvSpPr>
          <p:nvPr>
            <p:ph idx="1"/>
          </p:nvPr>
        </p:nvSpPr>
        <p:spPr/>
        <p:txBody>
          <a:bodyPr/>
          <a:lstStyle/>
          <a:p>
            <a:pPr lvl="1"/>
            <a:r>
              <a:rPr/>
              <a:t>We can do hypothesis testing with normal distributions:</a:t>
            </a:r>
          </a:p>
          <a:p>
            <a:pPr lvl="2"/>
            <a:r>
              <a:rPr/>
              <a:t>Let’s say we’re forensic psychologists trying to screen prisoners for signs of psychopathy.</a:t>
            </a:r>
          </a:p>
          <a:p>
            <a:pPr lvl="2"/>
            <a:r>
              <a:rPr/>
              <a:t>Let’s say that we have a test that’s normed for a standard (prison) population. Thanks to the norming, we know that this standard population has a mean psychopathy score of 50 and a standard deviation of 10. The psychopathy scores (the scores themselves, not just their means) are approximately normally distributed.</a:t>
            </a:r>
          </a:p>
          <a:p>
            <a:pPr lvl="2"/>
            <a:r>
              <a:rPr/>
              <a:t>You see a prisoner with a score of 72. Is this an unusually high score? Should you be concerned?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Population</a:t>
            </a:r>
            <a:r>
              <a:rPr/>
              <a:t> </a:t>
            </a:r>
            <a:r>
              <a:rPr/>
              <a:t>variance</a:t>
            </a:r>
            <a:r>
              <a:rPr/>
              <a:t> </a:t>
            </a:r>
            <a:r>
              <a:rPr/>
              <a:t>and</a:t>
            </a:r>
            <a:r>
              <a:rPr/>
              <a:t> </a:t>
            </a:r>
            <a:r>
              <a:rPr/>
              <a:t>sample</a:t>
            </a:r>
            <a:r>
              <a:rPr/>
              <a:t> </a:t>
            </a:r>
            <a:r>
              <a:rPr/>
              <a:t>variance:</a:t>
            </a:r>
            <a:r>
              <a:rPr/>
              <a:t> </a:t>
            </a:r>
            <a:r>
              <a:rPr/>
              <a:t>plots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Taking samples of size 4 from the standard normal distribution: </a:t>
                </a:r>
                <a14:m>
                  <m:oMath xmlns:m="http://schemas.openxmlformats.org/officeDocument/2006/math">
                    <m:r>
                      <m:t>X</m:t>
                    </m:r>
                    <m:r>
                      <m:t>∼</m:t>
                    </m:r>
                    <m:r>
                      <m:t>N</m:t>
                    </m:r>
                    <m:r>
                      <m:t>(</m:t>
                    </m:r>
                    <m:r>
                      <m:t>0</m:t>
                    </m:r>
                    <m:r>
                      <m:t>,</m:t>
                    </m:r>
                    <m:r>
                      <m:t>1</m:t>
                    </m:r>
                    <m:r>
                      <m:t>)</m:t>
                    </m:r>
                  </m:oMath>
                </a14:m>
                <a:r>
                  <a:rPr/>
                  <a:t> and calculating the variance:</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Population</a:t>
            </a:r>
            <a:r>
              <a:rPr/>
              <a:t> </a:t>
            </a:r>
            <a:r>
              <a:rPr/>
              <a:t>variance</a:t>
            </a:r>
            <a:r>
              <a:rPr/>
              <a:t> </a:t>
            </a:r>
            <a:r>
              <a:rPr/>
              <a:t>and</a:t>
            </a:r>
            <a:r>
              <a:rPr/>
              <a:t> </a:t>
            </a:r>
            <a:r>
              <a:rPr/>
              <a:t>sample</a:t>
            </a:r>
            <a:r>
              <a:rPr/>
              <a:t> </a:t>
            </a:r>
            <a:r>
              <a:rPr/>
              <a:t>variance:</a:t>
            </a:r>
            <a:r>
              <a:rPr/>
              <a:t> </a:t>
            </a:r>
            <a:r>
              <a:rPr/>
              <a:t>plots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Taking samples of size 10 from the standard normal distribution: </a:t>
                </a:r>
                <a14:m>
                  <m:oMath xmlns:m="http://schemas.openxmlformats.org/officeDocument/2006/math">
                    <m:r>
                      <m:t>X</m:t>
                    </m:r>
                    <m:r>
                      <m:t>∼</m:t>
                    </m:r>
                    <m:r>
                      <m:t>N</m:t>
                    </m:r>
                    <m:r>
                      <m:t>(</m:t>
                    </m:r>
                    <m:r>
                      <m:t>0</m:t>
                    </m:r>
                    <m:r>
                      <m:t>,</m:t>
                    </m:r>
                    <m:r>
                      <m:t>1</m:t>
                    </m:r>
                    <m:r>
                      <m:t>)</m:t>
                    </m:r>
                  </m:oMath>
                </a14:m>
                <a:r>
                  <a:rPr/>
                  <a:t> and calculating the variance:</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Population</a:t>
            </a:r>
            <a:r>
              <a:rPr/>
              <a:t> </a:t>
            </a:r>
            <a:r>
              <a:rPr/>
              <a:t>variance</a:t>
            </a:r>
            <a:r>
              <a:rPr/>
              <a:t> </a:t>
            </a:r>
            <a:r>
              <a:rPr/>
              <a:t>and</a:t>
            </a:r>
            <a:r>
              <a:rPr/>
              <a:t> </a:t>
            </a:r>
            <a:r>
              <a:rPr/>
              <a:t>sample</a:t>
            </a:r>
            <a:r>
              <a:rPr/>
              <a:t> </a:t>
            </a:r>
            <a:r>
              <a:rPr/>
              <a:t>variance:</a:t>
            </a:r>
            <a:r>
              <a:rPr/>
              <a:t> </a:t>
            </a:r>
            <a:r>
              <a:rPr/>
              <a:t>plots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Taking samples of size 100 from the standard normal distribution: </a:t>
                </a:r>
                <a14:m>
                  <m:oMath xmlns:m="http://schemas.openxmlformats.org/officeDocument/2006/math">
                    <m:r>
                      <m:t>X</m:t>
                    </m:r>
                    <m:r>
                      <m:t>∼</m:t>
                    </m:r>
                    <m:r>
                      <m:t>N</m:t>
                    </m:r>
                    <m:r>
                      <m:t>(</m:t>
                    </m:r>
                    <m:r>
                      <m:t>0</m:t>
                    </m:r>
                    <m:r>
                      <m:t>,</m:t>
                    </m:r>
                    <m:r>
                      <m:t>1</m:t>
                    </m:r>
                    <m:r>
                      <m:t>)</m:t>
                    </m:r>
                  </m:oMath>
                </a14:m>
                <a:r>
                  <a:rPr/>
                  <a:t> and calculating the variance:</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variance</a:t>
            </a:r>
            <a:r>
              <a:rPr/>
              <a:t> </a:t>
            </a:r>
            <a:r>
              <a:rPr/>
              <a:t>as</a:t>
            </a:r>
            <a:r>
              <a:rPr/>
              <a:t> </a:t>
            </a:r>
            <a:r>
              <a:rPr/>
              <a:t>an</a:t>
            </a:r>
            <a:r>
              <a:rPr/>
              <a:t> </a:t>
            </a:r>
            <a:r>
              <a:rPr/>
              <a:t>estimator</a:t>
            </a:r>
            <a:r>
              <a:rPr/>
              <a:t> </a:t>
            </a:r>
            <a:r>
              <a:rPr/>
              <a:t>of</a:t>
            </a:r>
            <a:r>
              <a:rPr/>
              <a:t> </a:t>
            </a:r>
            <a:r>
              <a:rPr/>
              <a:t>population</a:t>
            </a:r>
            <a:r>
              <a:rPr/>
              <a:t> </a:t>
            </a:r>
            <a:r>
              <a:rPr/>
              <a:t>variance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Looks like sample variance (at least if we calculate it dividing by </a:t>
                </a:r>
                <a14:m>
                  <m:oMath xmlns:m="http://schemas.openxmlformats.org/officeDocument/2006/math">
                    <m:r>
                      <m:t>n</m:t>
                    </m:r>
                    <m:r>
                      <m:t>−</m:t>
                    </m:r>
                    <m:r>
                      <m:t>1</m:t>
                    </m:r>
                  </m:oMath>
                </a14:m>
                <a:r>
                  <a:rPr/>
                  <a:t> instead of </a:t>
                </a:r>
                <a14:m>
                  <m:oMath xmlns:m="http://schemas.openxmlformats.org/officeDocument/2006/math">
                    <m:r>
                      <m:t>n</m:t>
                    </m:r>
                  </m:oMath>
                </a14:m>
                <a:r>
                  <a:rPr/>
                  <a:t> is a pretty good estimator (unbiased actually)</a:t>
                </a:r>
              </a:p>
              <a:p>
                <a:pPr lvl="1"/>
                <a:r>
                  <a:rPr/>
                  <a:t>We can plug the sd of the sample into the equation for the SD of the sampling distribution (or rather, the standard error):</a:t>
                </a:r>
              </a:p>
              <a:p>
                <a:pPr lvl="1"/>
                <a14:m>
                  <m:oMathPara xmlns:m="http://schemas.openxmlformats.org/officeDocument/2006/math">
                    <m:oMathParaPr>
                      <m:jc m:val="center"/>
                    </m:oMathParaPr>
                    <m:oMath>
                      <m:m>
                        <m:mPr>
                          <m:baseJc m:val="center"/>
                          <m:plcHide m:val="1"/>
                          <m:mcs>
                            <m:mc>
                              <m:mcPr>
                                <m:mcJc m:val="right"/>
                                <m:count m:val="1"/>
                              </m:mcPr>
                            </m:mc>
                          </m:mcs>
                        </m:mPr>
                        <m:mr>
                          <m:e>
                            <m:r>
                              <m:t>S</m:t>
                            </m:r>
                            <m:sSub>
                              <m:e>
                                <m:r>
                                  <m:t>E</m:t>
                                </m:r>
                              </m:e>
                              <m:sub>
                                <m:bar>
                                  <m:barPr>
                                    <m:pos m:val="top"/>
                                  </m:barPr>
                                  <m:e>
                                    <m:r>
                                      <m:t>x</m:t>
                                    </m:r>
                                  </m:e>
                                </m:bar>
                              </m:sub>
                            </m:sSub>
                            <m:r>
                              <m:t>=</m:t>
                            </m:r>
                            <m:f>
                              <m:fPr>
                                <m:type m:val="bar"/>
                              </m:fPr>
                              <m:num>
                                <m:r>
                                  <m:t>s</m:t>
                                </m:r>
                              </m:num>
                              <m:den>
                                <m:rad>
                                  <m:radPr>
                                    <m:degHide m:val="1"/>
                                  </m:radPr>
                                  <m:deg/>
                                  <m:e>
                                    <m:r>
                                      <m:t>n</m:t>
                                    </m:r>
                                  </m:e>
                                </m:rad>
                              </m:den>
                            </m:f>
                          </m:e>
                        </m:mr>
                      </m:m>
                    </m:oMath>
                  </m:oMathPara>
                </a14:m>
              </a:p>
              <a:p>
                <a:pPr lvl="1"/>
                <a:r>
                  <a:rPr/>
                  <a:t>(Note that we are ignoring the question if the relationship between </a:t>
                </a:r>
                <a14:m>
                  <m:oMath xmlns:m="http://schemas.openxmlformats.org/officeDocument/2006/math">
                    <m:r>
                      <m:t>s</m:t>
                    </m:r>
                  </m:oMath>
                </a14:m>
                <a:r>
                  <a:rPr/>
                  <a:t> and </a:t>
                </a:r>
                <a14:m>
                  <m:oMath xmlns:m="http://schemas.openxmlformats.org/officeDocument/2006/math">
                    <m:sSup>
                      <m:e>
                        <m:r>
                          <m:t>s</m:t>
                        </m:r>
                      </m:e>
                      <m:sup>
                        <m:r>
                          <m:t>2</m:t>
                        </m:r>
                      </m:sup>
                    </m:sSup>
                  </m:oMath>
                </a14:m>
                <a:r>
                  <a:rPr/>
                  <a:t> is really the same as the relationship between </a:t>
                </a:r>
                <a14:m>
                  <m:oMath xmlns:m="http://schemas.openxmlformats.org/officeDocument/2006/math">
                    <m:r>
                      <m:t>σ</m:t>
                    </m:r>
                  </m:oMath>
                </a14:m>
                <a:r>
                  <a:rPr/>
                  <a:t> and </a:t>
                </a:r>
                <a14:m>
                  <m:oMath xmlns:m="http://schemas.openxmlformats.org/officeDocument/2006/math">
                    <m:sSup>
                      <m:e>
                        <m:r>
                          <m:t>σ</m:t>
                        </m:r>
                      </m:e>
                      <m:sup>
                        <m:r>
                          <m:t>2</m:t>
                        </m:r>
                      </m:sup>
                    </m:sSup>
                  </m:oMath>
                </a14:m>
                <a:r>
                  <a:rPr/>
                  <a:t>. Feel free to simulate that, if you are really curious.)</a:t>
                </a:r>
              </a:p>
              <a:p>
                <a:pPr lvl="1"/>
                <a:r>
                  <a:rPr/>
                  <a:t>But as you saw in Julian’s video, the estimate of </a:t>
                </a:r>
                <a14:m>
                  <m:oMath xmlns:m="http://schemas.openxmlformats.org/officeDocument/2006/math">
                    <m:r>
                      <m:t>σ</m:t>
                    </m:r>
                  </m:oMath>
                </a14:m>
                <a:r>
                  <a:rPr/>
                  <a:t> from </a:t>
                </a:r>
                <a14:m>
                  <m:oMath xmlns:m="http://schemas.openxmlformats.org/officeDocument/2006/math">
                    <m:r>
                      <m:t>s</m:t>
                    </m:r>
                  </m:oMath>
                </a14:m>
                <a:r>
                  <a:rPr/>
                  <a:t> is sometimes quite far away from the correct </a:t>
                </a:r>
                <a14:m>
                  <m:oMath xmlns:m="http://schemas.openxmlformats.org/officeDocument/2006/math">
                    <m:r>
                      <m:t>σ</m:t>
                    </m:r>
                  </m:oMath>
                </a14:m>
                <a:r>
                  <a:rPr/>
                  <a:t>, especially for small sample sizes.</a:t>
                </a:r>
              </a:p>
              <a:p>
                <a:pPr lvl="1"/>
                <a:r>
                  <a:rPr/>
                  <a:t>This means that our estimate for </a:t>
                </a:r>
                <a14:m>
                  <m:oMath xmlns:m="http://schemas.openxmlformats.org/officeDocument/2006/math">
                    <m:r>
                      <m:t>σ</m:t>
                    </m:r>
                  </m:oMath>
                </a14:m>
                <a:r>
                  <a:rPr/>
                  <a:t> is going to vary. Its accuracy will depend on the sample size.</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chi-square</a:t>
            </a:r>
            <a:r>
              <a:rPr/>
              <a:t> </a:t>
            </a:r>
            <a:r>
              <a:rPr/>
              <a:t>distribution</a:t>
            </a:r>
          </a:p>
        </p:txBody>
      </p:sp>
      <p:sp>
        <p:nvSpPr>
          <p:cNvPr id="3" name="Content Placeholder 2"/>
          <p:cNvSpPr>
            <a:spLocks noGrp="1"/>
          </p:cNvSpPr>
          <p:nvPr>
            <p:ph idx="1"/>
          </p:nvPr>
        </p:nvSpPr>
        <p:spPr/>
        <p:txBody>
          <a:bodyPr/>
          <a:lstStyle/>
          <a:p>
            <a:pPr lvl="1"/>
            <a:r>
              <a:rPr/>
              <a:t>But there’s another striking thing going on here. Look again at the distribution of variances for sample size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This is definitely not a normal distribution!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a:t>
            </a:r>
            <a:r>
              <a:rPr/>
              <a:t> </a:t>
            </a:r>
            <a:r>
              <a:rPr/>
              <a:t>you</a:t>
            </a:r>
            <a:r>
              <a:rPr/>
              <a:t> </a:t>
            </a:r>
            <a:r>
              <a:rPr/>
              <a:t>do</a:t>
            </a:r>
            <a:r>
              <a:rPr/>
              <a:t> </a:t>
            </a:r>
            <a:r>
              <a:rPr/>
              <a:t>now?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Establish null and alternative hypotheses:</a:t>
                </a:r>
              </a:p>
              <a:p>
                <a:pPr lvl="2"/>
                <a:r>
                  <a:rPr/>
                  <a:t>Null hypothesis (</a:t>
                </a:r>
                <a14:m>
                  <m:oMath xmlns:m="http://schemas.openxmlformats.org/officeDocument/2006/math">
                    <m:sSub>
                      <m:e>
                        <m:r>
                          <m:t>H</m:t>
                        </m:r>
                      </m:e>
                      <m:sub>
                        <m:r>
                          <m:t>0</m:t>
                        </m:r>
                      </m:sub>
                    </m:sSub>
                  </m:oMath>
                </a14:m>
                <a:r>
                  <a:rPr/>
                  <a:t>): the prisoner comes from the standard prison population (</a:t>
                </a:r>
                <a14:m>
                  <m:oMath xmlns:m="http://schemas.openxmlformats.org/officeDocument/2006/math">
                    <m:r>
                      <m:t>E</m:t>
                    </m:r>
                    <m:r>
                      <m:t>(</m:t>
                    </m:r>
                    <m:r>
                      <m:t>x</m:t>
                    </m:r>
                    <m:r>
                      <m:t>)</m:t>
                    </m:r>
                    <m:r>
                      <m:t>=</m:t>
                    </m:r>
                    <m:sSub>
                      <m:e>
                        <m:r>
                          <m:t>μ</m:t>
                        </m:r>
                      </m:e>
                      <m:sub>
                        <m:bar>
                          <m:barPr>
                            <m:pos m:val="top"/>
                          </m:barPr>
                          <m:e>
                            <m:r>
                              <m:t>x</m:t>
                            </m:r>
                          </m:e>
                        </m:bar>
                      </m:sub>
                    </m:sSub>
                    <m:r>
                      <m:t>=</m:t>
                    </m:r>
                    <m:r>
                      <m:t>μ</m:t>
                    </m:r>
                  </m:oMath>
                </a14:m>
                <a:r>
                  <a:rPr/>
                  <a:t>).</a:t>
                </a:r>
              </a:p>
              <a:p>
                <a:pPr lvl="2"/>
                <a:r>
                  <a:rPr/>
                  <a:t>Alternative hypothesis (</a:t>
                </a:r>
                <a14:m>
                  <m:oMath xmlns:m="http://schemas.openxmlformats.org/officeDocument/2006/math">
                    <m:sSub>
                      <m:e>
                        <m:r>
                          <m:t>H</m:t>
                        </m:r>
                      </m:e>
                      <m:sub>
                        <m:r>
                          <m:t>A</m:t>
                        </m:r>
                      </m:sub>
                    </m:sSub>
                  </m:oMath>
                </a14:m>
                <a:r>
                  <a:rPr/>
                  <a:t>): the prisoner’s score is higher than that of the standard prison population (</a:t>
                </a:r>
                <a14:m>
                  <m:oMath xmlns:m="http://schemas.openxmlformats.org/officeDocument/2006/math">
                    <m:r>
                      <m:t>E</m:t>
                    </m:r>
                    <m:r>
                      <m:t>(</m:t>
                    </m:r>
                    <m:r>
                      <m:t>x</m:t>
                    </m:r>
                    <m:r>
                      <m:t>)</m:t>
                    </m:r>
                    <m:r>
                      <m:t>&gt;</m:t>
                    </m:r>
                    <m:r>
                      <m:t>μ</m:t>
                    </m:r>
                  </m:oMath>
                </a14:m>
                <a:r>
                  <a:rPr/>
                  <a:t>)</a:t>
                </a:r>
              </a:p>
              <a:p>
                <a:pPr lvl="1"/>
                <a:r>
                  <a:rPr/>
                  <a:t>Convert the score into a </a:t>
                </a:r>
                <a:r>
                  <a:rPr i="1"/>
                  <a:t>z</a:t>
                </a:r>
                <a:r>
                  <a:rPr/>
                  <a:t>-value:</a:t>
                </a:r>
              </a:p>
              <a:p>
                <a:pPr lvl="0" marL="0" indent="0">
                  <a:buNone/>
                </a:pPr>
                <a14:m>
                  <m:oMathPara xmlns:m="http://schemas.openxmlformats.org/officeDocument/2006/math">
                    <m:oMathParaPr>
                      <m:jc m:val="center"/>
                    </m:oMathParaPr>
                    <m:oMath>
                      <m:r>
                        <m:t>z</m:t>
                      </m:r>
                      <m:r>
                        <m:t>(</m:t>
                      </m:r>
                      <m:r>
                        <m:t>72</m:t>
                      </m:r>
                      <m:r>
                        <m:t>)</m:t>
                      </m:r>
                      <m:r>
                        <m:t>=</m:t>
                      </m:r>
                      <m:f>
                        <m:fPr>
                          <m:type m:val="bar"/>
                        </m:fPr>
                        <m:num>
                          <m:r>
                            <m:t>72</m:t>
                          </m:r>
                          <m:r>
                            <m:t>−</m:t>
                          </m:r>
                          <m:r>
                            <m:t>50</m:t>
                          </m:r>
                        </m:num>
                        <m:den>
                          <m:r>
                            <m:t>10</m:t>
                          </m:r>
                        </m:den>
                      </m:f>
                      <m:r>
                        <m:t>=</m:t>
                      </m:r>
                      <m:r>
                        <m:t>2.2</m:t>
                      </m:r>
                    </m:oMath>
                  </m:oMathPara>
                </a14:m>
              </a:p>
              <a:p>
                <a:pPr lvl="0" marL="0" indent="0">
                  <a:buNone/>
                </a:pPr>
                <a:r>
                  <a:rPr/>
                  <a:t>- What is the probability of getting a </a:t>
                </a:r>
                <a:r>
                  <a:rPr i="1"/>
                  <a:t>z</a:t>
                </a:r>
                <a:r>
                  <a:rPr/>
                  <a:t>-value of 2.2 given that the null hypothesis is true? - Check the standard normal distribution.</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chi-square</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What is a variance again?</a:t>
                </a:r>
              </a:p>
              <a:p>
                <a:pPr lvl="2"/>
                <a:r>
                  <a:rPr/>
                  <a:t>Definition: </a:t>
                </a:r>
                <a14:m>
                  <m:oMath xmlns:m="http://schemas.openxmlformats.org/officeDocument/2006/math">
                    <m:sSup>
                      <m:e>
                        <m:r>
                          <m:t>s</m:t>
                        </m:r>
                      </m:e>
                      <m:sup>
                        <m:r>
                          <m:t>2</m:t>
                        </m:r>
                      </m:sup>
                    </m:sSup>
                    <m:r>
                      <m:t>=</m:t>
                    </m:r>
                    <m:f>
                      <m:fPr>
                        <m:type m:val="bar"/>
                      </m:fPr>
                      <m:num>
                        <m:nary>
                          <m:naryPr>
                            <m:chr m:val="∑"/>
                            <m:limLoc m:val="undOvr"/>
                            <m:subHide m:val="0"/>
                            <m:supHide m:val="0"/>
                          </m:naryPr>
                          <m:sub>
                            <m:r>
                              <m:t>i</m:t>
                            </m:r>
                            <m:r>
                              <m:t>=</m:t>
                            </m:r>
                            <m:r>
                              <m:t>1</m:t>
                            </m:r>
                          </m:sub>
                          <m:sup>
                            <m:r>
                              <m:t>n</m:t>
                            </m:r>
                          </m:sup>
                          <m:e>
                            <m:r>
                              <m:t>(</m:t>
                            </m:r>
                          </m:e>
                        </m:nary>
                        <m:sSub>
                          <m:e>
                            <m:r>
                              <m:t>x</m:t>
                            </m:r>
                          </m:e>
                          <m:sub>
                            <m:r>
                              <m:t>i</m:t>
                            </m:r>
                          </m:sub>
                        </m:sSub>
                        <m:r>
                          <m:t>−</m:t>
                        </m:r>
                        <m:r>
                          <m:t>μ</m:t>
                        </m:r>
                        <m:sSup>
                          <m:e>
                            <m:r>
                              <m:t>)</m:t>
                            </m:r>
                          </m:e>
                          <m:sup>
                            <m:r>
                              <m:t>2</m:t>
                            </m:r>
                          </m:sup>
                        </m:sSup>
                      </m:num>
                      <m:den>
                        <m:r>
                          <m:t>n</m:t>
                        </m:r>
                        <m:r>
                          <m:t>−</m:t>
                        </m:r>
                        <m:r>
                          <m:t>1</m:t>
                        </m:r>
                      </m:den>
                    </m:f>
                  </m:oMath>
                </a14:m>
              </a:p>
              <a:p>
                <a:pPr lvl="2"/>
                <a:r>
                  <a:rPr/>
                  <a:t>If we have a standard normal distribution (</a:t>
                </a:r>
                <a14:m>
                  <m:oMath xmlns:m="http://schemas.openxmlformats.org/officeDocument/2006/math">
                    <m:r>
                      <m:t>μ</m:t>
                    </m:r>
                    <m:r>
                      <m:t>=</m:t>
                    </m:r>
                    <m:r>
                      <m:t>0</m:t>
                    </m:r>
                  </m:oMath>
                </a14:m>
                <a:r>
                  <a:rPr/>
                  <a:t> and </a:t>
                </a:r>
                <a14:m>
                  <m:oMath xmlns:m="http://schemas.openxmlformats.org/officeDocument/2006/math">
                    <m:r>
                      <m:t>σ</m:t>
                    </m:r>
                    <m:r>
                      <m:t>=</m:t>
                    </m:r>
                    <m:r>
                      <m:t>1</m:t>
                    </m:r>
                  </m:oMath>
                </a14:m>
                <a:r>
                  <a:rPr/>
                  <a:t>): </a:t>
                </a:r>
                <a14:m>
                  <m:oMath xmlns:m="http://schemas.openxmlformats.org/officeDocument/2006/math">
                    <m:sSup>
                      <m:e>
                        <m:r>
                          <m:t>s</m:t>
                        </m:r>
                      </m:e>
                      <m:sup>
                        <m:r>
                          <m:t>2</m:t>
                        </m:r>
                      </m:sup>
                    </m:sSup>
                    <m:r>
                      <m:t>=</m:t>
                    </m:r>
                    <m:f>
                      <m:fPr>
                        <m:type m:val="bar"/>
                      </m:fPr>
                      <m:num>
                        <m:nary>
                          <m:naryPr>
                            <m:chr m:val="∑"/>
                            <m:limLoc m:val="undOvr"/>
                            <m:subHide m:val="0"/>
                            <m:supHide m:val="0"/>
                          </m:naryPr>
                          <m:sub>
                            <m:r>
                              <m:t>i</m:t>
                            </m:r>
                            <m:r>
                              <m:t>=</m:t>
                            </m:r>
                            <m:r>
                              <m:t>1</m:t>
                            </m:r>
                          </m:sub>
                          <m:sup>
                            <m:r>
                              <m:t>n</m:t>
                            </m:r>
                          </m:sup>
                          <m:e>
                            <m:sSubSup>
                              <m:e>
                                <m:r>
                                  <m:t>z</m:t>
                                </m:r>
                              </m:e>
                              <m:sub>
                                <m:r>
                                  <m:t>i</m:t>
                                </m:r>
                              </m:sub>
                              <m:sup>
                                <m:r>
                                  <m:t>2</m:t>
                                </m:r>
                              </m:sup>
                            </m:sSubSup>
                          </m:e>
                        </m:nary>
                      </m:num>
                      <m:den>
                        <m:r>
                          <m:t>n</m:t>
                        </m:r>
                        <m:r>
                          <m:t>−</m:t>
                        </m:r>
                        <m:r>
                          <m:t>1</m:t>
                        </m:r>
                      </m:den>
                    </m:f>
                  </m:oMath>
                </a14:m>
              </a:p>
              <a:p>
                <a:pPr lvl="2"/>
                <a:r>
                  <a:rPr/>
                  <a:t>If </a:t>
                </a:r>
                <a14:m>
                  <m:oMath xmlns:m="http://schemas.openxmlformats.org/officeDocument/2006/math">
                    <m:r>
                      <m:t>n</m:t>
                    </m:r>
                    <m:r>
                      <m:t>=</m:t>
                    </m:r>
                    <m:r>
                      <m:t>2</m:t>
                    </m:r>
                  </m:oMath>
                </a14:m>
                <a:r>
                  <a:rPr/>
                  <a:t>: </a:t>
                </a:r>
                <a14:m>
                  <m:oMath xmlns:m="http://schemas.openxmlformats.org/officeDocument/2006/math">
                    <m:sSup>
                      <m:e>
                        <m:r>
                          <m:t>s</m:t>
                        </m:r>
                      </m:e>
                      <m:sup>
                        <m:r>
                          <m:t>2</m:t>
                        </m:r>
                      </m:sup>
                    </m:sSup>
                    <m:r>
                      <m:t>=</m:t>
                    </m:r>
                    <m:nary>
                      <m:naryPr>
                        <m:chr m:val="∑"/>
                        <m:limLoc m:val="undOvr"/>
                        <m:subHide m:val="0"/>
                        <m:supHide m:val="0"/>
                      </m:naryPr>
                      <m:sub>
                        <m:r>
                          <m:t>i</m:t>
                        </m:r>
                        <m:r>
                          <m:t>=</m:t>
                        </m:r>
                        <m:r>
                          <m:t>1</m:t>
                        </m:r>
                      </m:sub>
                      <m:sup>
                        <m:r>
                          <m:t>n</m:t>
                        </m:r>
                      </m:sup>
                      <m:e>
                        <m:sSubSup>
                          <m:e>
                            <m:r>
                              <m:t>z</m:t>
                            </m:r>
                          </m:e>
                          <m:sub>
                            <m:r>
                              <m:t>i</m:t>
                            </m:r>
                          </m:sub>
                          <m:sup>
                            <m:r>
                              <m:t>2</m:t>
                            </m:r>
                          </m:sup>
                        </m:sSubSup>
                      </m:e>
                    </m:nary>
                  </m:oMath>
                </a14:m>
              </a:p>
              <a:p>
                <a:pPr lvl="2"/>
                <a:r>
                  <a:rPr/>
                  <a:t>The </a:t>
                </a:r>
                <a14:m>
                  <m:oMath xmlns:m="http://schemas.openxmlformats.org/officeDocument/2006/math">
                    <m:sSubSup>
                      <m:e>
                        <m:r>
                          <m:t>χ</m:t>
                        </m:r>
                      </m:e>
                      <m:sub>
                        <m:r>
                          <m:t>1</m:t>
                        </m:r>
                      </m:sub>
                      <m:sup>
                        <m:r>
                          <m:t>2</m:t>
                        </m:r>
                      </m:sup>
                    </m:sSubSup>
                  </m:oMath>
                </a14:m>
                <a:r>
                  <a:rPr/>
                  <a:t> distribution is the distribution of the square of a random variable following the standard normal distribution</a:t>
                </a:r>
              </a:p>
              <a:p>
                <a:pPr lvl="3"/>
                <a:r>
                  <a:rPr/>
                  <a:t>i.e. squares of </a:t>
                </a:r>
                <a:r>
                  <a:rPr i="1"/>
                  <a:t>z</a:t>
                </a:r>
                <a:r>
                  <a:rPr/>
                  <a:t>-values are </a:t>
                </a:r>
                <a14:m>
                  <m:oMath xmlns:m="http://schemas.openxmlformats.org/officeDocument/2006/math">
                    <m:sSubSup>
                      <m:e>
                        <m:r>
                          <m:t>χ</m:t>
                        </m:r>
                      </m:e>
                      <m:sub>
                        <m:r>
                          <m:t>1</m:t>
                        </m:r>
                      </m:sub>
                      <m:sup>
                        <m:r>
                          <m:t>2</m:t>
                        </m:r>
                      </m:sup>
                    </m:sSubSup>
                  </m:oMath>
                </a14:m>
                <a:r>
                  <a:rPr/>
                  <a:t> distributed</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Chi-square</a:t>
            </a:r>
            <a:r>
              <a:rPr/>
              <a:t> </a:t>
            </a:r>
            <a:r>
              <a:rPr/>
              <a:t>distributions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There is more than one </a:t>
                </a:r>
                <a14:m>
                  <m:oMath xmlns:m="http://schemas.openxmlformats.org/officeDocument/2006/math">
                    <m:sSup>
                      <m:e>
                        <m:r>
                          <m:t>χ</m:t>
                        </m:r>
                      </m:e>
                      <m:sup>
                        <m:r>
                          <m:t>2</m:t>
                        </m:r>
                      </m:sup>
                    </m:sSup>
                  </m:oMath>
                </a14:m>
                <a:r>
                  <a:rPr/>
                  <a:t> distribution:</a:t>
                </a:r>
              </a:p>
              <a:p>
                <a:pPr lvl="2"/>
                <a:r>
                  <a:rPr/>
                  <a:t>The sum of the squares of two </a:t>
                </a:r>
                <a:r>
                  <a:rPr b="1"/>
                  <a:t>independent</a:t>
                </a:r>
                <a:r>
                  <a:rPr/>
                  <a:t>, squared random variables following the standard normal distribution (i.e. </a:t>
                </a:r>
                <a:r>
                  <a:rPr i="1"/>
                  <a:t>z</a:t>
                </a:r>
                <a:r>
                  <a:rPr/>
                  <a:t>-values) follows the </a:t>
                </a:r>
                <a14:m>
                  <m:oMath xmlns:m="http://schemas.openxmlformats.org/officeDocument/2006/math">
                    <m:sSubSup>
                      <m:e>
                        <m:r>
                          <m:t>χ</m:t>
                        </m:r>
                      </m:e>
                      <m:sub>
                        <m:r>
                          <m:t>2</m:t>
                        </m:r>
                      </m:sub>
                      <m:sup>
                        <m:r>
                          <m:t>2</m:t>
                        </m:r>
                      </m:sup>
                    </m:sSubSup>
                  </m:oMath>
                </a14:m>
                <a:r>
                  <a:rPr/>
                  <a:t> distribution: </a:t>
                </a:r>
                <a14:m>
                  <m:oMath xmlns:m="http://schemas.openxmlformats.org/officeDocument/2006/math">
                    <m:sSubSup>
                      <m:e>
                        <m:r>
                          <m:t>χ</m:t>
                        </m:r>
                      </m:e>
                      <m:sub>
                        <m:r>
                          <m:t>2</m:t>
                        </m:r>
                      </m:sub>
                      <m:sup>
                        <m:r>
                          <m:t>2</m:t>
                        </m:r>
                      </m:sup>
                    </m:sSubSup>
                    <m:r>
                      <m:t>=</m:t>
                    </m:r>
                    <m:sSubSup>
                      <m:e>
                        <m:r>
                          <m:t>z</m:t>
                        </m:r>
                      </m:e>
                      <m:sub>
                        <m:r>
                          <m:t>1</m:t>
                        </m:r>
                      </m:sub>
                      <m:sup>
                        <m:r>
                          <m:t>2</m:t>
                        </m:r>
                      </m:sup>
                    </m:sSubSup>
                    <m:r>
                      <m:t>+</m:t>
                    </m:r>
                    <m:sSubSup>
                      <m:e>
                        <m:r>
                          <m:t>z</m:t>
                        </m:r>
                      </m:e>
                      <m:sub>
                        <m:r>
                          <m:t>2</m:t>
                        </m:r>
                      </m:sub>
                      <m:sup>
                        <m:r>
                          <m:t>2</m:t>
                        </m:r>
                      </m:sup>
                    </m:sSubSup>
                  </m:oMath>
                </a14:m>
              </a:p>
              <a:p>
                <a:pPr lvl="2"/>
                <a:r>
                  <a:rPr/>
                  <a:t>In general, </a:t>
                </a:r>
                <a14:m>
                  <m:oMath xmlns:m="http://schemas.openxmlformats.org/officeDocument/2006/math">
                    <m:sSubSup>
                      <m:e>
                        <m:r>
                          <m:t>χ</m:t>
                        </m:r>
                      </m:e>
                      <m:sub>
                        <m:r>
                          <m:t>n</m:t>
                        </m:r>
                      </m:sub>
                      <m:sup>
                        <m:r>
                          <m:t>2</m:t>
                        </m:r>
                      </m:sup>
                    </m:sSubSup>
                    <m:r>
                      <m:t>=</m:t>
                    </m:r>
                    <m:nary>
                      <m:naryPr>
                        <m:chr m:val="∑"/>
                        <m:limLoc m:val="undOvr"/>
                        <m:subHide m:val="0"/>
                        <m:supHide m:val="0"/>
                      </m:naryPr>
                      <m:sub>
                        <m:r>
                          <m:t>i</m:t>
                        </m:r>
                        <m:r>
                          <m:t>=</m:t>
                        </m:r>
                        <m:r>
                          <m:t>1</m:t>
                        </m:r>
                      </m:sub>
                      <m:sup>
                        <m:r>
                          <m:t>n</m:t>
                        </m:r>
                      </m:sup>
                      <m:e>
                        <m:sSubSup>
                          <m:e>
                            <m:r>
                              <m:t>z</m:t>
                            </m:r>
                          </m:e>
                          <m:sub>
                            <m:r>
                              <m:t>i</m:t>
                            </m:r>
                          </m:sub>
                          <m:sup>
                            <m:r>
                              <m:t>2</m:t>
                            </m:r>
                          </m:sup>
                        </m:sSubSup>
                      </m:e>
                    </m:nary>
                  </m:oMath>
                </a14:m>
              </a:p>
              <a:p>
                <a:pPr lvl="3"/>
                <a:r>
                  <a:rPr/>
                  <a:t>Here, </a:t>
                </a:r>
                <a14:m>
                  <m:oMath xmlns:m="http://schemas.openxmlformats.org/officeDocument/2006/math">
                    <m:r>
                      <m:t>n</m:t>
                    </m:r>
                  </m:oMath>
                </a14:m>
                <a:r>
                  <a:rPr/>
                  <a:t>, the number of independent </a:t>
                </a:r>
                <a14:m>
                  <m:oMath xmlns:m="http://schemas.openxmlformats.org/officeDocument/2006/math">
                    <m:sSup>
                      <m:e>
                        <m:r>
                          <m:t>z</m:t>
                        </m:r>
                      </m:e>
                      <m:sup>
                        <m:r>
                          <m:t>2</m:t>
                        </m:r>
                      </m:sup>
                    </m:sSup>
                  </m:oMath>
                </a14:m>
                <a:r>
                  <a:rPr/>
                  <a:t> variables is also known as the </a:t>
                </a:r>
                <a:r>
                  <a:rPr b="1"/>
                  <a:t>degrees of freedom</a:t>
                </a:r>
                <a:r>
                  <a:rPr/>
                  <a:t> of the </a:t>
                </a:r>
                <a14:m>
                  <m:oMath xmlns:m="http://schemas.openxmlformats.org/officeDocument/2006/math">
                    <m:sSup>
                      <m:e>
                        <m:r>
                          <m:t>χ</m:t>
                        </m:r>
                      </m:e>
                      <m:sup>
                        <m:r>
                          <m:t>2</m:t>
                        </m:r>
                      </m:sup>
                    </m:sSup>
                  </m:oMath>
                </a14:m>
                <a:r>
                  <a:rPr/>
                  <a:t> distribution.</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Chi-square</a:t>
            </a:r>
            <a:r>
              <a:rPr/>
              <a:t> </a:t>
            </a:r>
            <a:r>
              <a:rPr/>
              <a:t>distributions</a:t>
            </a:r>
            <a:r>
              <a:rPr/>
              <a:t> </a:t>
            </a:r>
            <a:r>
              <a:rPr/>
              <a:t>plotted</a:t>
            </a:r>
          </a:p>
        </p:txBody>
      </p:sp>
      <p:pic>
        <p:nvPicPr>
          <p:cNvPr descr="2_Significance_tests_and_power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we</a:t>
            </a:r>
            <a:r>
              <a:rPr/>
              <a:t> </a:t>
            </a:r>
            <a:r>
              <a:rPr/>
              <a:t>do</a:t>
            </a:r>
            <a:r>
              <a:rPr/>
              <a:t> </a:t>
            </a:r>
            <a:r>
              <a:rPr/>
              <a:t>with</a:t>
            </a:r>
            <a:r>
              <a:rPr/>
              <a:t> </a:t>
            </a:r>
            <a:r>
              <a:rPr/>
              <a:t>chi-square?</a:t>
            </a:r>
          </a:p>
        </p:txBody>
      </p:sp>
      <p:sp>
        <p:nvSpPr>
          <p:cNvPr id="3" name="Content Placeholder 2"/>
          <p:cNvSpPr>
            <a:spLocks noGrp="1"/>
          </p:cNvSpPr>
          <p:nvPr>
            <p:ph idx="1"/>
          </p:nvPr>
        </p:nvSpPr>
        <p:spPr/>
        <p:txBody>
          <a:bodyPr/>
          <a:lstStyle/>
          <a:p>
            <a:pPr lvl="1"/>
            <a:r>
              <a:rPr/>
              <a:t>We can approach our dice problem in a different way</a:t>
            </a:r>
          </a:p>
          <a:p>
            <a:pPr lvl="1"/>
            <a:r>
              <a:rPr/>
              <a:t>Instead of looking at the sample means, we can look at the dice roll results directly</a:t>
            </a:r>
          </a:p>
          <a:p>
            <a:pPr lvl="1"/>
            <a:r>
              <a:rPr/>
              <a:t>These come from a distribution called the </a:t>
            </a:r>
            <a:r>
              <a:rPr b="1"/>
              <a:t>multinomial</a:t>
            </a:r>
            <a:r>
              <a:rPr/>
              <a:t> distribution</a:t>
            </a:r>
          </a:p>
          <a:p>
            <a:pPr lvl="1"/>
            <a:r>
              <a:rPr/>
              <a:t>Let’s start with coin flips though, because that way we can use the </a:t>
            </a:r>
            <a:r>
              <a:rPr b="1"/>
              <a:t>binomial</a:t>
            </a:r>
            <a:r>
              <a:rPr/>
              <a:t> distribution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This is the distribution of number of successes in a sequence of n independent yes/no experiments</a:t>
                </a:r>
              </a:p>
              <a:p>
                <a:pPr lvl="1"/>
                <a:r>
                  <a:rPr/>
                  <a:t>Definition:</a:t>
                </a:r>
              </a:p>
              <a:p>
                <a:pPr lvl="1"/>
                <a14:m>
                  <m:oMathPara xmlns:m="http://schemas.openxmlformats.org/officeDocument/2006/math">
                    <m:oMathParaPr>
                      <m:jc m:val="center"/>
                    </m:oMathParaPr>
                    <m:oMath>
                      <m:r>
                        <m:t>f</m:t>
                      </m:r>
                      <m:r>
                        <m:t>(</m:t>
                      </m:r>
                      <m:r>
                        <m:t>X</m:t>
                      </m:r>
                      <m:r>
                        <m:t>=</m:t>
                      </m:r>
                      <m:r>
                        <m:t>k</m:t>
                      </m:r>
                      <m:r>
                        <m:t>|</m:t>
                      </m:r>
                      <m:r>
                        <m:t>n</m:t>
                      </m:r>
                      <m:r>
                        <m:t>,</m:t>
                      </m:r>
                      <m:r>
                        <m:t>p</m:t>
                      </m:r>
                      <m:r>
                        <m:t>)</m:t>
                      </m:r>
                      <m:r>
                        <m:t>=</m:t>
                      </m:r>
                      <m:d>
                        <m:dPr>
                          <m:begChr m:val="("/>
                          <m:endChr m:val=")"/>
                          <m:grow/>
                        </m:dPr>
                        <m:e>
                          <m:f>
                            <m:fPr>
                              <m:type m:val="noBar"/>
                            </m:fPr>
                            <m:num>
                              <m:r>
                                <m:t>n</m:t>
                              </m:r>
                            </m:num>
                            <m:den>
                              <m:r>
                                <m:t>k</m:t>
                              </m:r>
                            </m:den>
                          </m:f>
                        </m:e>
                      </m:d>
                      <m:r>
                        <m:t>⋅</m:t>
                      </m:r>
                      <m:sSup>
                        <m:e>
                          <m:r>
                            <m:t>p</m:t>
                          </m:r>
                        </m:e>
                        <m:sup>
                          <m:r>
                            <m:t>k</m:t>
                          </m:r>
                        </m:sup>
                      </m:sSup>
                      <m:r>
                        <m:t>⋅</m:t>
                      </m:r>
                      <m:r>
                        <m:t>(</m:t>
                      </m:r>
                      <m:r>
                        <m:t>1</m:t>
                      </m:r>
                      <m:r>
                        <m:t>−</m:t>
                      </m:r>
                      <m:r>
                        <m:t>p</m:t>
                      </m:r>
                      <m:sSup>
                        <m:e>
                          <m:r>
                            <m:t>)</m:t>
                          </m:r>
                        </m:e>
                        <m:sup>
                          <m:r>
                            <m:t>n</m:t>
                          </m:r>
                          <m:r>
                            <m:t>−</m:t>
                          </m:r>
                          <m:r>
                            <m:t>k</m:t>
                          </m:r>
                        </m:sup>
                      </m:sSup>
                    </m:oMath>
                  </m:oMathPara>
                </a14:m>
              </a:p>
              <a:p>
                <a:pPr lvl="2"/>
                <a:r>
                  <a:rPr/>
                  <a:t>Where </a:t>
                </a:r>
                <a14:m>
                  <m:oMath xmlns:m="http://schemas.openxmlformats.org/officeDocument/2006/math">
                    <m:r>
                      <m:t>k</m:t>
                    </m:r>
                  </m:oMath>
                </a14:m>
                <a:r>
                  <a:rPr/>
                  <a:t> is the number of successes (e.g. number of heads), </a:t>
                </a:r>
                <a14:m>
                  <m:oMath xmlns:m="http://schemas.openxmlformats.org/officeDocument/2006/math">
                    <m:r>
                      <m:t>n</m:t>
                    </m:r>
                  </m:oMath>
                </a14:m>
                <a:r>
                  <a:rPr/>
                  <a:t> is the total number of experiments (coin flips), and </a:t>
                </a:r>
                <a14:m>
                  <m:oMath xmlns:m="http://schemas.openxmlformats.org/officeDocument/2006/math">
                    <m:r>
                      <m:t>p</m:t>
                    </m:r>
                  </m:oMath>
                </a14:m>
                <a:r>
                  <a:rPr/>
                  <a:t> is the probability of the success (e.g. 0.5 for a fair coin).</a:t>
                </a:r>
              </a:p>
              <a:p>
                <a:pPr lvl="1"/>
                <a:r>
                  <a:rPr/>
                  <a:t>You almost definitely did this in school, but we won’t go into the details of this distribution much. Instead, we’ll just look at what happens when we increase the sample size</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Plotting</a:t>
            </a:r>
            <a:r>
              <a:rPr/>
              <a:t> </a:t>
            </a:r>
            <a:r>
              <a:rPr/>
              <a:t>the</a:t>
            </a:r>
            <a:r>
              <a:rPr/>
              <a:t> </a:t>
            </a:r>
            <a:r>
              <a:rPr/>
              <a:t>binomial</a:t>
            </a:r>
            <a:r>
              <a:rPr/>
              <a:t> </a:t>
            </a:r>
            <a:r>
              <a:rPr/>
              <a:t>distribution</a:t>
            </a:r>
          </a:p>
        </p:txBody>
      </p:sp>
      <p:pic>
        <p:nvPicPr>
          <p:cNvPr descr="2_Significance_tests_and_power_files/figure-pptx/unnamed-chunk-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and</a:t>
            </a:r>
            <a:r>
              <a:rPr/>
              <a:t> </a:t>
            </a:r>
            <a:r>
              <a:rPr/>
              <a:t>normal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For large sample sizes, the binomial distribution approximates the normal distribution</a:t>
                </a:r>
              </a:p>
              <a:p>
                <a:pPr lvl="1"/>
                <a:r>
                  <a:rPr/>
                  <a:t>Because of this, there is an easy way of calculating a </a:t>
                </a:r>
                <a:r>
                  <a:rPr i="1"/>
                  <a:t>z</a:t>
                </a:r>
                <a:r>
                  <a:rPr/>
                  <a:t>-value (or rather, the square of a </a:t>
                </a:r>
                <a:r>
                  <a:rPr i="1"/>
                  <a:t>z</a:t>
                </a:r>
                <a:r>
                  <a:rPr/>
                  <a:t>-value – I’ll spare you the proof, but ask me if you’re interested):</a:t>
                </a:r>
              </a:p>
              <a:p>
                <a:pPr lvl="2"/>
                <a:r>
                  <a:rPr/>
                  <a:t>First, get the frequencies of successes </a:t>
                </a:r>
                <a14:m>
                  <m:oMath xmlns:m="http://schemas.openxmlformats.org/officeDocument/2006/math">
                    <m:sSub>
                      <m:e>
                        <m:r>
                          <m:t>f</m:t>
                        </m:r>
                      </m:e>
                      <m:sub>
                        <m:r>
                          <m:t>o</m:t>
                        </m:r>
                        <m:r>
                          <m:t>(</m:t>
                        </m:r>
                        <m:r>
                          <m:t>1</m:t>
                        </m:r>
                        <m:r>
                          <m:t>)</m:t>
                        </m:r>
                      </m:sub>
                    </m:sSub>
                  </m:oMath>
                </a14:m>
                <a:r>
                  <a:rPr/>
                  <a:t> and non-successes </a:t>
                </a:r>
                <a14:m>
                  <m:oMath xmlns:m="http://schemas.openxmlformats.org/officeDocument/2006/math">
                    <m:sSub>
                      <m:e>
                        <m:r>
                          <m:t>f</m:t>
                        </m:r>
                      </m:e>
                      <m:sub>
                        <m:r>
                          <m:t>o</m:t>
                        </m:r>
                        <m:r>
                          <m:t>(</m:t>
                        </m:r>
                        <m:r>
                          <m:t>2</m:t>
                        </m:r>
                        <m:r>
                          <m:t>)</m:t>
                        </m:r>
                      </m:sub>
                    </m:sSub>
                  </m:oMath>
                </a14:m>
                <a:r>
                  <a:rPr/>
                  <a:t>.</a:t>
                </a:r>
              </a:p>
              <a:p>
                <a:pPr lvl="3"/>
                <a:r>
                  <a:rPr/>
                  <a:t>For example, if you had </a:t>
                </a:r>
                <a14:m>
                  <m:oMath xmlns:m="http://schemas.openxmlformats.org/officeDocument/2006/math">
                    <m:sSub>
                      <m:e>
                        <m:r>
                          <m:t>f</m:t>
                        </m:r>
                      </m:e>
                      <m:sub>
                        <m:r>
                          <m:t>o</m:t>
                        </m:r>
                        <m:r>
                          <m:t>(</m:t>
                        </m:r>
                        <m:r>
                          <m:t>1</m:t>
                        </m:r>
                        <m:r>
                          <m:t>)</m:t>
                        </m:r>
                      </m:sub>
                    </m:sSub>
                    <m:r>
                      <m:t>=</m:t>
                    </m:r>
                    <m:r>
                      <m:t>40</m:t>
                    </m:r>
                  </m:oMath>
                </a14:m>
                <a:r>
                  <a:rPr/>
                  <a:t> times Heads and </a:t>
                </a:r>
                <a14:m>
                  <m:oMath xmlns:m="http://schemas.openxmlformats.org/officeDocument/2006/math">
                    <m:sSub>
                      <m:e>
                        <m:r>
                          <m:t>f</m:t>
                        </m:r>
                      </m:e>
                      <m:sub>
                        <m:r>
                          <m:t>o</m:t>
                        </m:r>
                        <m:r>
                          <m:t>(</m:t>
                        </m:r>
                        <m:r>
                          <m:t>2</m:t>
                        </m:r>
                        <m:r>
                          <m:t>)</m:t>
                        </m:r>
                      </m:sub>
                    </m:sSub>
                    <m:r>
                      <m:t>=</m:t>
                    </m:r>
                    <m:r>
                      <m:t>60</m:t>
                    </m:r>
                  </m:oMath>
                </a14:m>
                <a:r>
                  <a:rPr/>
                  <a:t> times Tails, can we conclude that the coin is not fair?</a:t>
                </a:r>
              </a:p>
              <a:p>
                <a:pPr lvl="2"/>
                <a:r>
                  <a:rPr/>
                  <a:t>Then get the expected frequencies given the null hypothesis. If we have a fair coin, our p(Heads) should be .5, so we’re expecting </a:t>
                </a:r>
                <a14:m>
                  <m:oMath xmlns:m="http://schemas.openxmlformats.org/officeDocument/2006/math">
                    <m:sSub>
                      <m:e>
                        <m:r>
                          <m:t>f</m:t>
                        </m:r>
                      </m:e>
                      <m:sub>
                        <m:r>
                          <m:t>e</m:t>
                        </m:r>
                        <m:r>
                          <m:t>(</m:t>
                        </m:r>
                        <m:r>
                          <m:t>1</m:t>
                        </m:r>
                        <m:r>
                          <m:t>)</m:t>
                        </m:r>
                      </m:sub>
                    </m:sSub>
                    <m:r>
                      <m:t>=</m:t>
                    </m:r>
                    <m:r>
                      <m:t>50</m:t>
                    </m:r>
                  </m:oMath>
                </a14:m>
                <a:r>
                  <a:rPr/>
                  <a:t> times Heads and </a:t>
                </a:r>
                <a14:m>
                  <m:oMath xmlns:m="http://schemas.openxmlformats.org/officeDocument/2006/math">
                    <m:sSub>
                      <m:e>
                        <m:r>
                          <m:t>f</m:t>
                        </m:r>
                      </m:e>
                      <m:sub>
                        <m:r>
                          <m:t>e</m:t>
                        </m:r>
                        <m:r>
                          <m:t>(</m:t>
                        </m:r>
                        <m:r>
                          <m:t>2</m:t>
                        </m:r>
                        <m:r>
                          <m:t>)</m:t>
                        </m:r>
                      </m:sub>
                    </m:sSub>
                    <m:r>
                      <m:t>=</m:t>
                    </m:r>
                    <m:r>
                      <m:t>50</m:t>
                    </m:r>
                  </m:oMath>
                </a14:m>
                <a:r>
                  <a:rPr/>
                  <a:t> times tails.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chi-square</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the sample size is large enough (more than 10 per category), the binomial distribution approximates the normal distribution and the squared differences between the observed (</a:t>
                </a:r>
                <a14:m>
                  <m:oMath xmlns:m="http://schemas.openxmlformats.org/officeDocument/2006/math">
                    <m:sSub>
                      <m:e>
                        <m:r>
                          <m:t>f</m:t>
                        </m:r>
                      </m:e>
                      <m:sub>
                        <m:r>
                          <m:t>o</m:t>
                        </m:r>
                        <m:r>
                          <m:t>(</m:t>
                        </m:r>
                        <m:r>
                          <m:t>j</m:t>
                        </m:r>
                        <m:r>
                          <m:t>)</m:t>
                        </m:r>
                      </m:sub>
                    </m:sSub>
                  </m:oMath>
                </a14:m>
                <a:r>
                  <a:rPr/>
                  <a:t>) and the expected (</a:t>
                </a:r>
                <a14:m>
                  <m:oMath xmlns:m="http://schemas.openxmlformats.org/officeDocument/2006/math">
                    <m:sSub>
                      <m:e>
                        <m:r>
                          <m:t>f</m:t>
                        </m:r>
                      </m:e>
                      <m:sub>
                        <m:r>
                          <m:t>e</m:t>
                        </m:r>
                        <m:r>
                          <m:t>(</m:t>
                        </m:r>
                        <m:r>
                          <m:t>j</m:t>
                        </m:r>
                        <m:r>
                          <m:t>)</m:t>
                        </m:r>
                      </m:sub>
                    </m:sSub>
                  </m:oMath>
                </a14:m>
                <a:r>
                  <a:rPr/>
                  <a:t>) are </a:t>
                </a:r>
                <a14:m>
                  <m:oMath xmlns:m="http://schemas.openxmlformats.org/officeDocument/2006/math">
                    <m:sSup>
                      <m:e>
                        <m:r>
                          <m:t>z</m:t>
                        </m:r>
                      </m:e>
                      <m:sup>
                        <m:r>
                          <m:t>2</m:t>
                        </m:r>
                      </m:sup>
                    </m:sSup>
                  </m:oMath>
                </a14:m>
                <a:r>
                  <a:rPr/>
                  <a:t>-values (again, if you want to know why, I can tell you).</a:t>
                </a:r>
              </a:p>
              <a:p>
                <a:pPr lvl="1"/>
                <a14:m>
                  <m:oMathPara xmlns:m="http://schemas.openxmlformats.org/officeDocument/2006/math">
                    <m:oMathParaPr>
                      <m:jc m:val="center"/>
                    </m:oMathParaPr>
                    <m:oMath>
                      <m:sSup>
                        <m:e>
                          <m:r>
                            <m:t>z</m:t>
                          </m:r>
                        </m:e>
                        <m:sup>
                          <m:r>
                            <m:t>2</m:t>
                          </m:r>
                        </m:sup>
                      </m:sSup>
                      <m:r>
                        <m:t>=</m:t>
                      </m:r>
                      <m:sSubSup>
                        <m:e>
                          <m:r>
                            <m:t>χ</m:t>
                          </m:r>
                        </m:e>
                        <m:sub>
                          <m:r>
                            <m:t>1</m:t>
                          </m:r>
                        </m:sub>
                        <m:sup>
                          <m:r>
                            <m:t>2</m:t>
                          </m:r>
                        </m:sup>
                      </m:sSubSup>
                      <m:r>
                        <m:t>=</m:t>
                      </m:r>
                      <m:f>
                        <m:fPr>
                          <m:type m:val="bar"/>
                        </m:fPr>
                        <m:num>
                          <m:nary>
                            <m:naryPr>
                              <m:chr m:val="∑"/>
                              <m:limLoc m:val="undOvr"/>
                              <m:subHide m:val="0"/>
                              <m:supHide m:val="0"/>
                            </m:naryPr>
                            <m:sub>
                              <m:r>
                                <m:t>j</m:t>
                              </m:r>
                              <m:r>
                                <m:t>=</m:t>
                              </m:r>
                              <m:r>
                                <m:t>1</m:t>
                              </m:r>
                            </m:sub>
                            <m:sup>
                              <m:r>
                                <m:t>n</m:t>
                              </m:r>
                            </m:sup>
                            <m:e>
                              <m:r>
                                <m:t>(</m:t>
                              </m:r>
                            </m:e>
                          </m:nary>
                          <m:sSub>
                            <m:e>
                              <m:r>
                                <m:t>f</m:t>
                              </m:r>
                            </m:e>
                            <m:sub>
                              <m:r>
                                <m:t>o</m:t>
                              </m:r>
                              <m:r>
                                <m:t>(</m:t>
                              </m:r>
                              <m:r>
                                <m:t>j</m:t>
                              </m:r>
                              <m:r>
                                <m:t>)</m:t>
                              </m:r>
                            </m:sub>
                          </m:sSub>
                          <m:r>
                            <m:t>−</m:t>
                          </m:r>
                          <m:sSub>
                            <m:e>
                              <m:r>
                                <m:t>f</m:t>
                              </m:r>
                            </m:e>
                            <m:sub>
                              <m:r>
                                <m:t>e</m:t>
                              </m:r>
                              <m:r>
                                <m:t>(</m:t>
                              </m:r>
                              <m:r>
                                <m:t>j</m:t>
                              </m:r>
                              <m:r>
                                <m:t>)</m:t>
                              </m:r>
                            </m:sub>
                          </m:sSub>
                          <m:sSup>
                            <m:e>
                              <m:r>
                                <m:t>)</m:t>
                              </m:r>
                            </m:e>
                            <m:sup>
                              <m:r>
                                <m:t>2</m:t>
                              </m:r>
                            </m:sup>
                          </m:sSup>
                        </m:num>
                        <m:den>
                          <m:sSub>
                            <m:e>
                              <m:r>
                                <m:t>f</m:t>
                              </m:r>
                            </m:e>
                            <m:sub>
                              <m:r>
                                <m:t>e</m:t>
                              </m:r>
                              <m:r>
                                <m:t>(</m:t>
                              </m:r>
                              <m:r>
                                <m:t>j</m:t>
                              </m:r>
                              <m:r>
                                <m:t>)</m:t>
                              </m:r>
                            </m:sub>
                          </m:sSub>
                        </m:den>
                      </m:f>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chi-square</a:t>
            </a:r>
            <a:r>
              <a:rPr/>
              <a:t> </a:t>
            </a:r>
            <a:r>
              <a:rPr/>
              <a:t>test</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 this case, we have two groups (Heads and Tails), so </a:t>
                </a:r>
                <a14:m>
                  <m:oMath xmlns:m="http://schemas.openxmlformats.org/officeDocument/2006/math">
                    <m:r>
                      <m:t>n</m:t>
                    </m:r>
                    <m:r>
                      <m:t>=</m:t>
                    </m:r>
                    <m:r>
                      <m:t>2</m:t>
                    </m:r>
                  </m:oMath>
                </a14:m>
                <a:r>
                  <a:rPr/>
                  <a:t>. We can rewrite the sum as:</a:t>
                </a:r>
              </a:p>
              <a:p>
                <a:pPr lvl="1"/>
                <a14:m>
                  <m:oMathPara xmlns:m="http://schemas.openxmlformats.org/officeDocument/2006/math">
                    <m:oMathParaPr>
                      <m:jc m:val="center"/>
                    </m:oMathParaPr>
                    <m:oMath>
                      <m:sSup>
                        <m:e>
                          <m:r>
                            <m:t>z</m:t>
                          </m:r>
                        </m:e>
                        <m:sup>
                          <m:r>
                            <m:t>2</m:t>
                          </m:r>
                        </m:sup>
                      </m:sSup>
                      <m:r>
                        <m:t>=</m:t>
                      </m:r>
                      <m:sSubSup>
                        <m:e>
                          <m:r>
                            <m:t>χ</m:t>
                          </m:r>
                        </m:e>
                        <m:sub>
                          <m:r>
                            <m:t>1</m:t>
                          </m:r>
                        </m:sub>
                        <m:sup>
                          <m:r>
                            <m:t>2</m:t>
                          </m:r>
                        </m:sup>
                      </m:sSubSup>
                      <m:r>
                        <m:t>=</m:t>
                      </m:r>
                      <m:f>
                        <m:fPr>
                          <m:type m:val="bar"/>
                        </m:fPr>
                        <m:num>
                          <m:r>
                            <m:t>(</m:t>
                          </m:r>
                          <m:sSub>
                            <m:e>
                              <m:r>
                                <m:t>f</m:t>
                              </m:r>
                            </m:e>
                            <m:sub>
                              <m:r>
                                <m:t>o</m:t>
                              </m:r>
                              <m:r>
                                <m:t>(</m:t>
                              </m:r>
                              <m:r>
                                <m:t>1</m:t>
                              </m:r>
                              <m:r>
                                <m:t>)</m:t>
                              </m:r>
                            </m:sub>
                          </m:sSub>
                          <m:r>
                            <m:t>−</m:t>
                          </m:r>
                          <m:sSub>
                            <m:e>
                              <m:r>
                                <m:t>f</m:t>
                              </m:r>
                            </m:e>
                            <m:sub>
                              <m:r>
                                <m:t>e</m:t>
                              </m:r>
                              <m:r>
                                <m:t>(</m:t>
                              </m:r>
                              <m:r>
                                <m:t>1</m:t>
                              </m:r>
                              <m:r>
                                <m:t>)</m:t>
                              </m:r>
                            </m:sub>
                          </m:sSub>
                          <m:sSup>
                            <m:e>
                              <m:r>
                                <m:t>)</m:t>
                              </m:r>
                            </m:e>
                            <m:sup>
                              <m:r>
                                <m:t>2</m:t>
                              </m:r>
                            </m:sup>
                          </m:sSup>
                        </m:num>
                        <m:den>
                          <m:sSub>
                            <m:e>
                              <m:r>
                                <m:t>f</m:t>
                              </m:r>
                            </m:e>
                            <m:sub>
                              <m:r>
                                <m:t>e</m:t>
                              </m:r>
                              <m:r>
                                <m:t>(</m:t>
                              </m:r>
                              <m:r>
                                <m:t>1</m:t>
                              </m:r>
                              <m:r>
                                <m:t>)</m:t>
                              </m:r>
                            </m:sub>
                          </m:sSub>
                        </m:den>
                      </m:f>
                      <m:r>
                        <m:t>+</m:t>
                      </m:r>
                      <m:f>
                        <m:fPr>
                          <m:type m:val="bar"/>
                        </m:fPr>
                        <m:num>
                          <m:r>
                            <m:t>(</m:t>
                          </m:r>
                          <m:sSub>
                            <m:e>
                              <m:r>
                                <m:t>f</m:t>
                              </m:r>
                            </m:e>
                            <m:sub>
                              <m:r>
                                <m:t>o</m:t>
                              </m:r>
                              <m:r>
                                <m:t>(</m:t>
                              </m:r>
                              <m:r>
                                <m:t>2</m:t>
                              </m:r>
                              <m:r>
                                <m:t>)</m:t>
                              </m:r>
                            </m:sub>
                          </m:sSub>
                          <m:r>
                            <m:t>−</m:t>
                          </m:r>
                          <m:sSub>
                            <m:e>
                              <m:r>
                                <m:t>f</m:t>
                              </m:r>
                            </m:e>
                            <m:sub>
                              <m:r>
                                <m:t>e</m:t>
                              </m:r>
                              <m:r>
                                <m:t>(</m:t>
                              </m:r>
                              <m:r>
                                <m:t>2</m:t>
                              </m:r>
                              <m:r>
                                <m:t>)</m:t>
                              </m:r>
                            </m:sub>
                          </m:sSub>
                          <m:sSup>
                            <m:e>
                              <m:r>
                                <m:t>)</m:t>
                              </m:r>
                            </m:e>
                            <m:sup>
                              <m:r>
                                <m:t>2</m:t>
                              </m:r>
                            </m:sup>
                          </m:sSup>
                        </m:num>
                        <m:den>
                          <m:sSub>
                            <m:e>
                              <m:r>
                                <m:t>f</m:t>
                              </m:r>
                            </m:e>
                            <m:sub>
                              <m:r>
                                <m:t>e</m:t>
                              </m:r>
                              <m:r>
                                <m:t>(</m:t>
                              </m:r>
                              <m:r>
                                <m:t>2</m:t>
                              </m:r>
                              <m:r>
                                <m:t>)</m:t>
                              </m:r>
                            </m:sub>
                          </m:sSub>
                        </m:den>
                      </m:f>
                    </m:oMath>
                  </m:oMathPara>
                </a14:m>
              </a:p>
              <a:p>
                <a:pPr lvl="1"/>
                <a:r>
                  <a:rPr/>
                  <a:t>Plug in our values (</a:t>
                </a:r>
                <a14:m>
                  <m:oMath xmlns:m="http://schemas.openxmlformats.org/officeDocument/2006/math">
                    <m:sSub>
                      <m:e>
                        <m:r>
                          <m:t>f</m:t>
                        </m:r>
                      </m:e>
                      <m:sub>
                        <m:r>
                          <m:t>o</m:t>
                        </m:r>
                        <m:r>
                          <m:t>(</m:t>
                        </m:r>
                        <m:r>
                          <m:t>1</m:t>
                        </m:r>
                        <m:r>
                          <m:t>)</m:t>
                        </m:r>
                      </m:sub>
                    </m:sSub>
                    <m:r>
                      <m:t>=</m:t>
                    </m:r>
                    <m:r>
                      <m:t>40</m:t>
                    </m:r>
                  </m:oMath>
                </a14:m>
                <a:r>
                  <a:rPr/>
                  <a:t>, </a:t>
                </a:r>
                <a14:m>
                  <m:oMath xmlns:m="http://schemas.openxmlformats.org/officeDocument/2006/math">
                    <m:sSub>
                      <m:e>
                        <m:r>
                          <m:t>f</m:t>
                        </m:r>
                      </m:e>
                      <m:sub>
                        <m:r>
                          <m:t>o</m:t>
                        </m:r>
                        <m:r>
                          <m:t>(</m:t>
                        </m:r>
                        <m:r>
                          <m:t>2</m:t>
                        </m:r>
                        <m:r>
                          <m:t>)</m:t>
                        </m:r>
                      </m:sub>
                    </m:sSub>
                    <m:r>
                      <m:t>=</m:t>
                    </m:r>
                    <m:r>
                      <m:t>60</m:t>
                    </m:r>
                  </m:oMath>
                </a14:m>
                <a:r>
                  <a:rPr/>
                  <a:t>, </a:t>
                </a:r>
                <a14:m>
                  <m:oMath xmlns:m="http://schemas.openxmlformats.org/officeDocument/2006/math">
                    <m:sSub>
                      <m:e>
                        <m:r>
                          <m:t>f</m:t>
                        </m:r>
                      </m:e>
                      <m:sub>
                        <m:r>
                          <m:t>e</m:t>
                        </m:r>
                        <m:r>
                          <m:t>(</m:t>
                        </m:r>
                        <m:r>
                          <m:t>1</m:t>
                        </m:r>
                        <m:r>
                          <m:t>)</m:t>
                        </m:r>
                      </m:sub>
                    </m:sSub>
                    <m:r>
                      <m:t>=</m:t>
                    </m:r>
                    <m:sSub>
                      <m:e>
                        <m:r>
                          <m:t>f</m:t>
                        </m:r>
                      </m:e>
                      <m:sub>
                        <m:r>
                          <m:t>e</m:t>
                        </m:r>
                        <m:r>
                          <m:t>(</m:t>
                        </m:r>
                        <m:r>
                          <m:t>2</m:t>
                        </m:r>
                        <m:r>
                          <m:t>)</m:t>
                        </m:r>
                      </m:sub>
                    </m:sSub>
                    <m:r>
                      <m:t>=</m:t>
                    </m:r>
                    <m:r>
                      <m:t>50</m:t>
                    </m:r>
                  </m:oMath>
                </a14:m>
                <a:r>
                  <a:rPr/>
                  <a:t>):</a:t>
                </a:r>
              </a:p>
              <a:p>
                <a:pPr lvl="1"/>
                <a14:m>
                  <m:oMathPara xmlns:m="http://schemas.openxmlformats.org/officeDocument/2006/math">
                    <m:oMathParaPr>
                      <m:jc m:val="center"/>
                    </m:oMathParaPr>
                    <m:oMath>
                      <m:sSup>
                        <m:e>
                          <m:r>
                            <m:t>z</m:t>
                          </m:r>
                        </m:e>
                        <m:sup>
                          <m:r>
                            <m:t>2</m:t>
                          </m:r>
                        </m:sup>
                      </m:sSup>
                      <m:r>
                        <m:t>=</m:t>
                      </m:r>
                      <m:sSubSup>
                        <m:e>
                          <m:r>
                            <m:t>χ</m:t>
                          </m:r>
                        </m:e>
                        <m:sub>
                          <m:r>
                            <m:t>1</m:t>
                          </m:r>
                        </m:sub>
                        <m:sup>
                          <m:r>
                            <m:t>2</m:t>
                          </m:r>
                        </m:sup>
                      </m:sSubSup>
                      <m:r>
                        <m:t>=</m:t>
                      </m:r>
                      <m:f>
                        <m:fPr>
                          <m:type m:val="bar"/>
                        </m:fPr>
                        <m:num>
                          <m:r>
                            <m:t>(</m:t>
                          </m:r>
                          <m:r>
                            <m:t>40</m:t>
                          </m:r>
                          <m:r>
                            <m:t>−</m:t>
                          </m:r>
                          <m:r>
                            <m:t>50</m:t>
                          </m:r>
                          <m:sSup>
                            <m:e>
                              <m:r>
                                <m:t>)</m:t>
                              </m:r>
                            </m:e>
                            <m:sup>
                              <m:r>
                                <m:t>2</m:t>
                              </m:r>
                            </m:sup>
                          </m:sSup>
                        </m:num>
                        <m:den>
                          <m:r>
                            <m:t>50</m:t>
                          </m:r>
                        </m:den>
                      </m:f>
                      <m:r>
                        <m:t>+</m:t>
                      </m:r>
                      <m:f>
                        <m:fPr>
                          <m:type m:val="bar"/>
                        </m:fPr>
                        <m:num>
                          <m:r>
                            <m:t>(</m:t>
                          </m:r>
                          <m:r>
                            <m:t>60</m:t>
                          </m:r>
                          <m:r>
                            <m:t>−</m:t>
                          </m:r>
                          <m:r>
                            <m:t>50</m:t>
                          </m:r>
                          <m:sSup>
                            <m:e>
                              <m:r>
                                <m:t>)</m:t>
                              </m:r>
                            </m:e>
                            <m:sup>
                              <m:r>
                                <m:t>2</m:t>
                              </m:r>
                            </m:sup>
                          </m:sSup>
                        </m:num>
                        <m:den>
                          <m:r>
                            <m:t>50</m:t>
                          </m:r>
                        </m:den>
                      </m:f>
                      <m:r>
                        <m:t>=</m:t>
                      </m:r>
                      <m:f>
                        <m:fPr>
                          <m:type m:val="bar"/>
                        </m:fPr>
                        <m:num>
                          <m:r>
                            <m:t>100</m:t>
                          </m:r>
                        </m:num>
                        <m:den>
                          <m:r>
                            <m:t>50</m:t>
                          </m:r>
                        </m:den>
                      </m:f>
                      <m:r>
                        <m:t>+</m:t>
                      </m:r>
                      <m:f>
                        <m:fPr>
                          <m:type m:val="bar"/>
                        </m:fPr>
                        <m:num>
                          <m:r>
                            <m:t>100</m:t>
                          </m:r>
                        </m:num>
                        <m:den>
                          <m:r>
                            <m:t>50</m:t>
                          </m:r>
                        </m:den>
                      </m:f>
                      <m:r>
                        <m:t>=</m:t>
                      </m:r>
                      <m:r>
                        <m:t>4</m:t>
                      </m:r>
                    </m:oMath>
                  </m:oMathPara>
                </a14:m>
              </a:p>
              <a:p>
                <a:pPr lvl="1"/>
                <a:r>
                  <a:rPr/>
                  <a:t>We can look up the probability of getting a value this extreme based on the </a:t>
                </a:r>
                <a14:m>
                  <m:oMath xmlns:m="http://schemas.openxmlformats.org/officeDocument/2006/math">
                    <m:sSup>
                      <m:e>
                        <m:r>
                          <m:t>χ</m:t>
                        </m:r>
                      </m:e>
                      <m:sup>
                        <m:r>
                          <m:t>2</m:t>
                        </m:r>
                      </m:sup>
                    </m:sSup>
                  </m:oMath>
                </a14:m>
                <a:r>
                  <a:rPr/>
                  <a:t>-value: </a:t>
                </a:r>
                <a:r>
                  <a:rPr sz="1800">
                    <a:latin typeface="Courier"/>
                  </a:rPr>
                  <a:t>=1-CHISQ.DIST(4,1,TRUE)</a:t>
                </a:r>
                <a:r>
                  <a:rPr/>
                  <a:t>, which is 0.0455003</a:t>
                </a:r>
              </a:p>
              <a:p>
                <a:pPr lvl="1"/>
                <a:r>
                  <a:rPr/>
                  <a:t>Conclusion: if the null hypothesis (fair coin, p(H) = .5) is true, we would expect to find an outcome like H: 40, T:60 in less than 5% of samples.</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Degrees</a:t>
            </a:r>
            <a:r>
              <a:rPr/>
              <a:t> </a:t>
            </a:r>
            <a:r>
              <a:rPr/>
              <a:t>of</a:t>
            </a:r>
            <a:r>
              <a:rPr/>
              <a:t> </a:t>
            </a:r>
            <a:r>
              <a:rPr/>
              <a:t>freedom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Wait, what is the </a:t>
                </a:r>
                <a:r>
                  <a:rPr sz="1800">
                    <a:latin typeface="Courier"/>
                  </a:rPr>
                  <a:t>1</a:t>
                </a:r>
                <a:r>
                  <a:rPr/>
                  <a:t> in </a:t>
                </a:r>
                <a:r>
                  <a:rPr sz="1800">
                    <a:latin typeface="Courier"/>
                  </a:rPr>
                  <a:t>=1-CHISQ.DIST(4,1,TRUE)</a:t>
                </a:r>
                <a:r>
                  <a:rPr/>
                  <a:t>?</a:t>
                </a:r>
              </a:p>
              <a:p>
                <a:pPr lvl="2"/>
                <a:r>
                  <a:rPr/>
                  <a:t>That’s the degrees of freedom. Remember, the degrees of freedom are the number of independent </a:t>
                </a:r>
                <a14:m>
                  <m:oMath xmlns:m="http://schemas.openxmlformats.org/officeDocument/2006/math">
                    <m:sSup>
                      <m:e>
                        <m:r>
                          <m:t>z</m:t>
                        </m:r>
                      </m:e>
                      <m:sup>
                        <m:r>
                          <m:t>2</m:t>
                        </m:r>
                      </m:sup>
                    </m:sSup>
                  </m:oMath>
                </a14:m>
                <a:r>
                  <a:rPr/>
                  <a:t> variables we are summing up.</a:t>
                </a:r>
              </a:p>
              <a:p>
                <a:pPr lvl="2"/>
                <a:r>
                  <a:rPr/>
                  <a:t>Why only one, when we are summing two terms?</a:t>
                </a:r>
              </a:p>
              <a:p>
                <a:pPr lvl="2"/>
                <a14:m>
                  <m:oMathPara xmlns:m="http://schemas.openxmlformats.org/officeDocument/2006/math">
                    <m:oMathParaPr>
                      <m:jc m:val="center"/>
                    </m:oMathParaPr>
                    <m:oMath>
                      <m:sSup>
                        <m:e>
                          <m:r>
                            <m:t>z</m:t>
                          </m:r>
                        </m:e>
                        <m:sup>
                          <m:r>
                            <m:t>2</m:t>
                          </m:r>
                        </m:sup>
                      </m:sSup>
                      <m:r>
                        <m:t>=</m:t>
                      </m:r>
                      <m:sSubSup>
                        <m:e>
                          <m:r>
                            <m:t>χ</m:t>
                          </m:r>
                        </m:e>
                        <m:sub>
                          <m:r>
                            <m:t>1</m:t>
                          </m:r>
                        </m:sub>
                        <m:sup>
                          <m:r>
                            <m:t>2</m:t>
                          </m:r>
                        </m:sup>
                      </m:sSubSup>
                      <m:r>
                        <m:t>=</m:t>
                      </m:r>
                      <m:f>
                        <m:fPr>
                          <m:type m:val="bar"/>
                        </m:fPr>
                        <m:num>
                          <m:r>
                            <m:t>(</m:t>
                          </m:r>
                          <m:sSub>
                            <m:e>
                              <m:r>
                                <m:t>f</m:t>
                              </m:r>
                            </m:e>
                            <m:sub>
                              <m:r>
                                <m:t>o</m:t>
                              </m:r>
                              <m:r>
                                <m:t>(</m:t>
                              </m:r>
                              <m:r>
                                <m:t>1</m:t>
                              </m:r>
                              <m:r>
                                <m:t>)</m:t>
                              </m:r>
                            </m:sub>
                          </m:sSub>
                          <m:r>
                            <m:t>−</m:t>
                          </m:r>
                          <m:sSub>
                            <m:e>
                              <m:r>
                                <m:t>f</m:t>
                              </m:r>
                            </m:e>
                            <m:sub>
                              <m:r>
                                <m:t>e</m:t>
                              </m:r>
                              <m:r>
                                <m:t>(</m:t>
                              </m:r>
                              <m:r>
                                <m:t>1</m:t>
                              </m:r>
                              <m:r>
                                <m:t>)</m:t>
                              </m:r>
                            </m:sub>
                          </m:sSub>
                          <m:sSup>
                            <m:e>
                              <m:r>
                                <m:t>)</m:t>
                              </m:r>
                            </m:e>
                            <m:sup>
                              <m:r>
                                <m:t>2</m:t>
                              </m:r>
                            </m:sup>
                          </m:sSup>
                        </m:num>
                        <m:den>
                          <m:sSub>
                            <m:e>
                              <m:r>
                                <m:t>f</m:t>
                              </m:r>
                            </m:e>
                            <m:sub>
                              <m:r>
                                <m:t>e</m:t>
                              </m:r>
                              <m:r>
                                <m:t>(</m:t>
                              </m:r>
                              <m:r>
                                <m:t>1</m:t>
                              </m:r>
                              <m:r>
                                <m:t>)</m:t>
                              </m:r>
                            </m:sub>
                          </m:sSub>
                        </m:den>
                      </m:f>
                      <m:r>
                        <m:t>+</m:t>
                      </m:r>
                      <m:f>
                        <m:fPr>
                          <m:type m:val="bar"/>
                        </m:fPr>
                        <m:num>
                          <m:r>
                            <m:t>(</m:t>
                          </m:r>
                          <m:sSub>
                            <m:e>
                              <m:r>
                                <m:t>f</m:t>
                              </m:r>
                            </m:e>
                            <m:sub>
                              <m:r>
                                <m:t>o</m:t>
                              </m:r>
                              <m:r>
                                <m:t>(</m:t>
                              </m:r>
                              <m:r>
                                <m:t>2</m:t>
                              </m:r>
                              <m:r>
                                <m:t>)</m:t>
                              </m:r>
                            </m:sub>
                          </m:sSub>
                          <m:r>
                            <m:t>−</m:t>
                          </m:r>
                          <m:sSub>
                            <m:e>
                              <m:r>
                                <m:t>f</m:t>
                              </m:r>
                            </m:e>
                            <m:sub>
                              <m:r>
                                <m:t>e</m:t>
                              </m:r>
                              <m:r>
                                <m:t>(</m:t>
                              </m:r>
                              <m:r>
                                <m:t>2</m:t>
                              </m:r>
                              <m:r>
                                <m:t>)</m:t>
                              </m:r>
                            </m:sub>
                          </m:sSub>
                          <m:sSup>
                            <m:e>
                              <m:r>
                                <m:t>)</m:t>
                              </m:r>
                            </m:e>
                            <m:sup>
                              <m:r>
                                <m:t>2</m:t>
                              </m:r>
                            </m:sup>
                          </m:sSup>
                        </m:num>
                        <m:den>
                          <m:sSub>
                            <m:e>
                              <m:r>
                                <m:t>f</m:t>
                              </m:r>
                            </m:e>
                            <m:sub>
                              <m:r>
                                <m:t>e</m:t>
                              </m:r>
                              <m:r>
                                <m:t>(</m:t>
                              </m:r>
                              <m:r>
                                <m:t>2</m:t>
                              </m:r>
                              <m:r>
                                <m:t>)</m:t>
                              </m:r>
                            </m:sub>
                          </m:sSub>
                        </m:den>
                      </m:f>
                    </m:oMath>
                  </m:oMathPara>
                </a14:m>
              </a:p>
              <a:p>
                <a:pPr lvl="1"/>
                <a:r>
                  <a:rPr/>
                  <a:t>In this expression, the second term is determined by the first, since </a:t>
                </a:r>
                <a14:m>
                  <m:oMath xmlns:m="http://schemas.openxmlformats.org/officeDocument/2006/math">
                    <m:sSub>
                      <m:e>
                        <m:r>
                          <m:t>f</m:t>
                        </m:r>
                      </m:e>
                      <m:sub>
                        <m:r>
                          <m:t>o</m:t>
                        </m:r>
                        <m:r>
                          <m:t>(</m:t>
                        </m:r>
                        <m:r>
                          <m:t>2</m:t>
                        </m:r>
                        <m:r>
                          <m:t>)</m:t>
                        </m:r>
                      </m:sub>
                    </m:sSub>
                    <m:r>
                      <m:t>=</m:t>
                    </m:r>
                    <m:r>
                      <m:t>n</m:t>
                    </m:r>
                    <m:r>
                      <m:t>−</m:t>
                    </m:r>
                    <m:sSub>
                      <m:e>
                        <m:r>
                          <m:t>f</m:t>
                        </m:r>
                      </m:e>
                      <m:sub>
                        <m:r>
                          <m:t>o</m:t>
                        </m:r>
                        <m:r>
                          <m:t>(</m:t>
                        </m:r>
                        <m:r>
                          <m:t>1</m:t>
                        </m:r>
                        <m:r>
                          <m:t>)</m:t>
                        </m:r>
                      </m:sub>
                    </m:sSub>
                  </m:oMath>
                </a14:m>
                <a:r>
                  <a:rPr/>
                  <a:t>.</a:t>
                </a:r>
              </a:p>
              <a:p>
                <a:pPr lvl="2"/>
                <a:r>
                  <a:rPr/>
                  <a:t>There is only one term that can vary freely, hence </a:t>
                </a:r>
                <a14:m>
                  <m:oMath xmlns:m="http://schemas.openxmlformats.org/officeDocument/2006/math">
                    <m:r>
                      <m:t>d</m:t>
                    </m:r>
                    <m:r>
                      <m:t>f</m:t>
                    </m:r>
                    <m:r>
                      <m:t>(</m:t>
                    </m:r>
                    <m:sSup>
                      <m:e>
                        <m:r>
                          <m:t>χ</m:t>
                        </m:r>
                      </m:e>
                      <m:sup>
                        <m:r>
                          <m:t>2</m:t>
                        </m:r>
                      </m:sup>
                    </m:sSup>
                    <m:r>
                      <m:t>)</m:t>
                    </m:r>
                    <m:r>
                      <m:t>=</m:t>
                    </m:r>
                    <m:r>
                      <m:t>1</m:t>
                    </m:r>
                  </m:oMath>
                </a14:m>
                <a:r>
                  <a:rPr/>
                  <a:t>.</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a</a:t>
            </a:r>
            <a:r>
              <a:rPr/>
              <a:t> </a:t>
            </a:r>
            <a:r>
              <a:rPr/>
              <a:t>plot</a:t>
            </a:r>
          </a:p>
        </p:txBody>
      </p:sp>
      <p:sp>
        <p:nvSpPr>
          <p:cNvPr id="3" name="Content Placeholder 2"/>
          <p:cNvSpPr>
            <a:spLocks noGrp="1"/>
          </p:cNvSpPr>
          <p:nvPr>
            <p:ph idx="1"/>
          </p:nvPr>
        </p:nvSpPr>
        <p:spPr/>
        <p:txBody>
          <a:bodyPr/>
          <a:lstStyle/>
          <a:p>
            <a:pPr lvl="1"/>
            <a:r>
              <a:rPr/>
              <a:t>Always a good idea! A quick sketch is all it takes.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Generalising</a:t>
            </a:r>
            <a:r>
              <a:rPr/>
              <a:t> </a:t>
            </a:r>
            <a:r>
              <a:rPr/>
              <a:t>the</a:t>
            </a:r>
            <a:r>
              <a:rPr/>
              <a:t> </a:t>
            </a:r>
            <a:r>
              <a:rPr/>
              <a:t>chi-square</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Why use </a:t>
                </a:r>
                <a14:m>
                  <m:oMath xmlns:m="http://schemas.openxmlformats.org/officeDocument/2006/math">
                    <m:sSup>
                      <m:e>
                        <m:r>
                          <m:t>χ</m:t>
                        </m:r>
                      </m:e>
                      <m:sup>
                        <m:r>
                          <m:t>2</m:t>
                        </m:r>
                      </m:sup>
                    </m:sSup>
                  </m:oMath>
                </a14:m>
                <a:r>
                  <a:rPr/>
                  <a:t> here at all, when we could just take the square root and do a </a:t>
                </a:r>
                <a:r>
                  <a:rPr i="1"/>
                  <a:t>z</a:t>
                </a:r>
                <a:r>
                  <a:rPr/>
                  <a:t>-test?</a:t>
                </a:r>
              </a:p>
              <a:p>
                <a:pPr lvl="1"/>
                <a:r>
                  <a:rPr/>
                  <a:t>The answer is that this whole principle generalises to the </a:t>
                </a:r>
                <a:r>
                  <a:rPr b="1"/>
                  <a:t>multinomial</a:t>
                </a:r>
                <a:r>
                  <a:rPr/>
                  <a:t> distribution, i.e. cases where we have more than two groups.</a:t>
                </a:r>
              </a:p>
              <a:p>
                <a:pPr lvl="1"/>
                <a:r>
                  <a:rPr/>
                  <a:t>In the multinomial distribution, we have more than </a:t>
                </a:r>
                <a14:m>
                  <m:oMath xmlns:m="http://schemas.openxmlformats.org/officeDocument/2006/math">
                    <m:r>
                      <m:t>n</m:t>
                    </m:r>
                    <m:r>
                      <m:t>=</m:t>
                    </m:r>
                    <m:r>
                      <m:t>2</m:t>
                    </m:r>
                  </m:oMath>
                </a14:m>
                <a:r>
                  <a:rPr/>
                  <a:t> groups, but the general equation stays the same:</a:t>
                </a:r>
              </a:p>
              <a:p>
                <a:pPr lvl="0" marL="0" indent="0">
                  <a:buNone/>
                </a:pPr>
                <a14:m>
                  <m:oMathPara xmlns:m="http://schemas.openxmlformats.org/officeDocument/2006/math">
                    <m:oMathParaPr>
                      <m:jc m:val="center"/>
                    </m:oMathParaPr>
                    <m:oMath>
                      <m:sSubSup>
                        <m:e>
                          <m:r>
                            <m:t>χ</m:t>
                          </m:r>
                        </m:e>
                        <m:sub>
                          <m:r>
                            <m:t>n</m:t>
                          </m:r>
                          <m:r>
                            <m:t>−</m:t>
                          </m:r>
                          <m:r>
                            <m:t>1</m:t>
                          </m:r>
                        </m:sub>
                        <m:sup>
                          <m:r>
                            <m:t>2</m:t>
                          </m:r>
                        </m:sup>
                      </m:sSubSup>
                      <m:r>
                        <m:t>=</m:t>
                      </m:r>
                      <m:f>
                        <m:fPr>
                          <m:type m:val="bar"/>
                        </m:fPr>
                        <m:num>
                          <m:nary>
                            <m:naryPr>
                              <m:chr m:val="∑"/>
                              <m:limLoc m:val="undOvr"/>
                              <m:subHide m:val="0"/>
                              <m:supHide m:val="0"/>
                            </m:naryPr>
                            <m:sub>
                              <m:r>
                                <m:t>j</m:t>
                              </m:r>
                              <m:r>
                                <m:t>=</m:t>
                              </m:r>
                              <m:r>
                                <m:t>1</m:t>
                              </m:r>
                            </m:sub>
                            <m:sup>
                              <m:r>
                                <m:t>n</m:t>
                              </m:r>
                            </m:sup>
                            <m:e>
                              <m:r>
                                <m:t>(</m:t>
                              </m:r>
                            </m:e>
                          </m:nary>
                          <m:sSub>
                            <m:e>
                              <m:r>
                                <m:t>f</m:t>
                              </m:r>
                            </m:e>
                            <m:sub>
                              <m:r>
                                <m:t>o</m:t>
                              </m:r>
                              <m:r>
                                <m:t>(</m:t>
                              </m:r>
                              <m:r>
                                <m:t>j</m:t>
                              </m:r>
                              <m:r>
                                <m:t>)</m:t>
                              </m:r>
                            </m:sub>
                          </m:sSub>
                          <m:r>
                            <m:t>−</m:t>
                          </m:r>
                          <m:sSub>
                            <m:e>
                              <m:r>
                                <m:t>f</m:t>
                              </m:r>
                            </m:e>
                            <m:sub>
                              <m:r>
                                <m:t>e</m:t>
                              </m:r>
                              <m:r>
                                <m:t>(</m:t>
                              </m:r>
                              <m:r>
                                <m:t>j</m:t>
                              </m:r>
                              <m:r>
                                <m:t>)</m:t>
                              </m:r>
                            </m:sub>
                          </m:sSub>
                          <m:sSup>
                            <m:e>
                              <m:r>
                                <m:t>)</m:t>
                              </m:r>
                            </m:e>
                            <m:sup>
                              <m:r>
                                <m:t>2</m:t>
                              </m:r>
                            </m:sup>
                          </m:sSup>
                        </m:num>
                        <m:den>
                          <m:sSub>
                            <m:e>
                              <m:r>
                                <m:t>f</m:t>
                              </m:r>
                            </m:e>
                            <m:sub>
                              <m:r>
                                <m:t>e</m:t>
                              </m:r>
                              <m:r>
                                <m:t>(</m:t>
                              </m:r>
                              <m:r>
                                <m:t>j</m:t>
                              </m:r>
                              <m:r>
                                <m:t>)</m:t>
                              </m:r>
                            </m:sub>
                          </m:sSub>
                        </m:den>
                      </m:f>
                    </m:oMath>
                  </m:oMathPara>
                </a14:m>
              </a:p>
              <a:p>
                <a:pPr lvl="1"/>
                <a:r>
                  <a:rPr/>
                  <a:t>Our </a:t>
                </a:r>
                <a14:m>
                  <m:oMath xmlns:m="http://schemas.openxmlformats.org/officeDocument/2006/math">
                    <m:sSup>
                      <m:e>
                        <m:r>
                          <m:t>χ</m:t>
                        </m:r>
                      </m:e>
                      <m:sup>
                        <m:r>
                          <m:t>2</m:t>
                        </m:r>
                      </m:sup>
                    </m:sSup>
                  </m:oMath>
                </a14:m>
                <a:r>
                  <a:rPr/>
                  <a:t> is distributed with </a:t>
                </a:r>
                <a14:m>
                  <m:oMath xmlns:m="http://schemas.openxmlformats.org/officeDocument/2006/math">
                    <m:r>
                      <m:t>n</m:t>
                    </m:r>
                    <m:r>
                      <m:t>−</m:t>
                    </m:r>
                    <m:r>
                      <m:t>1</m:t>
                    </m:r>
                  </m:oMath>
                </a14:m>
                <a:r>
                  <a:rPr/>
                  <a:t> degrees of freedom, where </a:t>
                </a:r>
                <a14:m>
                  <m:oMath xmlns:m="http://schemas.openxmlformats.org/officeDocument/2006/math">
                    <m:r>
                      <m:t>n</m:t>
                    </m:r>
                  </m:oMath>
                </a14:m>
                <a:r>
                  <a:rPr/>
                  <a:t> is the group size.</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Try</a:t>
            </a:r>
            <a:r>
              <a:rPr/>
              <a:t> </a:t>
            </a:r>
            <a:r>
              <a:rPr/>
              <a:t>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following table is from a dice roll experiment. Use the </a:t>
                </a:r>
                <a14:m>
                  <m:oMath xmlns:m="http://schemas.openxmlformats.org/officeDocument/2006/math">
                    <m:sSup>
                      <m:e>
                        <m:r>
                          <m:t>χ</m:t>
                        </m:r>
                      </m:e>
                      <m:sup>
                        <m:r>
                          <m:t>2</m:t>
                        </m:r>
                      </m:sup>
                    </m:sSup>
                  </m:oMath>
                </a14:m>
                <a:r>
                  <a:rPr/>
                  <a:t> test to decide whether the die was fair or not.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4114800" /><a:gridCol w="4114800" /></a:tblGrid><a:tr h="0"><a:tc><a:txBody><a:bodyPr /><a:lstStyle /><a:p><a:pPr lvl="0" marL="0" indent="0" algn="l"><a:buNone /></a:pPr><a14:m><m:oMath xmlns:m="http://schemas.openxmlformats.org/officeDocument/2006/math"><m:sSub><m:e><m:r><m:t>x</m:t></m:r></m:e><m:sub><m:r><m:t>i</m:t></m:r></m:sub></m:sSub></m:oMath></a14:m></a:p></a:txBody><a:tcPr /></a:tc><a:tc><a:txBody><a:bodyPr /><a:lstStyle /><a:p><a:pPr lvl="0" marL="0" indent="0" algn="r"><a:buNone /></a:pPr><a14:m><m:oMath xmlns:m="http://schemas.openxmlformats.org/officeDocument/2006/math"><m:sSub><m:e><m:r><m:t>f</m:t></m:r></m:e><m:sub><m:r><m:t>o</m:t></m:r><m:r><m:t>(</m:t></m:r><m:r><m:t>i</m:t></m:r><m:r><m:t>)</m:t></m:r></m:sub></m:sSub></m:oMath></a14:m></a:p></a:txBody><a:tcPr /></a:tc></a:tr><a:tr h="0"><a:tc><a:txBody><a:bodyPr /><a:lstStyle /><a:p><a:pPr lvl="0" marL="0" indent="0" algn="l"><a:buNone /></a:pPr><a:r><a:rPr /><a:t>1</a:t></a:r></a:p></a:txBody></a:tc><a:tc><a:txBody><a:bodyPr /><a:lstStyle /><a:p><a:pPr lvl="0" marL="0" indent="0" algn="r"><a:buNone /></a:pPr><a:r><a:rPr /><a:t>22</a:t></a:r></a:p></a:txBody></a:tc></a:tr><a:tr h="0"><a:tc><a:txBody><a:bodyPr /><a:lstStyle /><a:p><a:pPr lvl="0" marL="0" indent="0" algn="l"><a:buNone /></a:pPr><a:r><a:rPr /><a:t>2</a:t></a:r></a:p></a:txBody></a:tc><a:tc><a:txBody><a:bodyPr /><a:lstStyle /><a:p><a:pPr lvl="0" marL="0" indent="0" algn="r"><a:buNone /></a:pPr><a:r><a:rPr /><a:t>18</a:t></a:r></a:p></a:txBody></a:tc></a:tr><a:tr h="0"><a:tc><a:txBody><a:bodyPr /><a:lstStyle /><a:p><a:pPr lvl="0" marL="0" indent="0" algn="l"><a:buNone /></a:pPr><a:r><a:rPr /><a:t>3</a:t></a:r></a:p></a:txBody></a:tc><a:tc><a:txBody><a:bodyPr /><a:lstStyle /><a:p><a:pPr lvl="0" marL="0" indent="0" algn="r"><a:buNone /></a:pPr><a:r><a:rPr /><a:t>17</a:t></a:r></a:p></a:txBody></a:tc></a:tr><a:tr h="0"><a:tc><a:txBody><a:bodyPr /><a:lstStyle /><a:p><a:pPr lvl="0" marL="0" indent="0" algn="l"><a:buNone /></a:pPr><a:r><a:rPr /><a:t>4</a:t></a:r></a:p></a:txBody></a:tc><a:tc><a:txBody><a:bodyPr /><a:lstStyle /><a:p><a:pPr lvl="0" marL="0" indent="0" algn="r"><a:buNone /></a:pPr><a:r><a:rPr /><a:t>11</a:t></a:r></a:p></a:txBody></a:tc></a:tr><a:tr h="0"><a:tc><a:txBody><a:bodyPr /><a:lstStyle /><a:p><a:pPr lvl="0" marL="0" indent="0" algn="l"><a:buNone /></a:pPr><a:r><a:rPr /><a:t>5</a:t></a:r></a:p></a:txBody></a:tc><a:tc><a:txBody><a:bodyPr /><a:lstStyle /><a:p><a:pPr lvl="0" marL="0" indent="0" algn="r"><a:buNone /></a:pPr><a:r><a:rPr /><a:t>16</a:t></a:r></a:p></a:txBody></a:tc></a:tr><a:tr h="0"><a:tc><a:txBody><a:bodyPr /><a:lstStyle /><a:p><a:pPr lvl="0" marL="0" indent="0" algn="l"><a:buNone /></a:pPr><a:r><a:rPr /><a:t>6</a:t></a:r></a:p></a:txBody></a:tc><a:tc><a:txBody><a:bodyPr /><a:lstStyle /><a:p><a:pPr lvl="0" marL="0" indent="0" algn="r"><a:buNone /></a:pPr><a:r><a:rPr /><a:t>16</a:t></a:r></a:p></a:txBody></a:tc></a:tr></a:tbl></a:graphicData></a:graphic></p:graphicFrame></p:spTree></p:cSld></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fun</a:t>
            </a:r>
            <a:r>
              <a:rPr/>
              <a:t> </a:t>
            </a:r>
            <a:r>
              <a:rPr/>
              <a:t>things</a:t>
            </a:r>
            <a:r>
              <a:rPr/>
              <a:t> </a:t>
            </a:r>
            <a:r>
              <a:rPr/>
              <a:t>to</a:t>
            </a:r>
            <a:r>
              <a:rPr/>
              <a:t> </a:t>
            </a:r>
            <a:r>
              <a:rPr/>
              <a:t>do</a:t>
            </a:r>
            <a:r>
              <a:rPr/>
              <a:t> </a:t>
            </a:r>
            <a:r>
              <a:rPr/>
              <a:t>with</a:t>
            </a:r>
            <a:r>
              <a:rPr/>
              <a:t> </a:t>
            </a:r>
            <a:r>
              <a:rPr/>
              <a:t>chi-square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Remember, we still have the issue of usually not knowing anything at all about the true population mean </a:t>
                </a:r>
                <a14:m>
                  <m:oMath xmlns:m="http://schemas.openxmlformats.org/officeDocument/2006/math">
                    <m:r>
                      <m:t>μ</m:t>
                    </m:r>
                  </m:oMath>
                </a14:m>
                <a:r>
                  <a:rPr/>
                  <a:t> and the true population standard deviation </a:t>
                </a:r>
                <a14:m>
                  <m:oMath xmlns:m="http://schemas.openxmlformats.org/officeDocument/2006/math">
                    <m:r>
                      <m:t>σ</m:t>
                    </m:r>
                  </m:oMath>
                </a14:m>
              </a:p>
              <a:p>
                <a:pPr lvl="1"/>
                <a:r>
                  <a:rPr/>
                  <a:t>Instead, we have to estimate them using the sample mean </a:t>
                </a:r>
                <a14:m>
                  <m:oMath xmlns:m="http://schemas.openxmlformats.org/officeDocument/2006/math">
                    <m:bar>
                      <m:barPr>
                        <m:pos m:val="top"/>
                      </m:barPr>
                      <m:e>
                        <m:r>
                          <m:t>x</m:t>
                        </m:r>
                      </m:e>
                    </m:bar>
                  </m:oMath>
                </a14:m>
                <a:r>
                  <a:rPr/>
                  <a:t> and the sample standard deviation </a:t>
                </a:r>
                <a14:m>
                  <m:oMath xmlns:m="http://schemas.openxmlformats.org/officeDocument/2006/math">
                    <m:r>
                      <m:t>s</m:t>
                    </m:r>
                  </m:oMath>
                </a14:m>
                <a:r>
                  <a:rPr/>
                  <a:t>.</a:t>
                </a:r>
              </a:p>
              <a:p>
                <a:pPr lvl="2"/>
                <a:r>
                  <a:rPr/>
                  <a:t>Both of this is not a problem at high sample sizes (as you can see very clearly in Julian’s video and in our simulations here)</a:t>
                </a:r>
              </a:p>
              <a:p>
                <a:pPr lvl="2"/>
                <a:r>
                  <a:rPr/>
                  <a:t>But we need a way to account for </a:t>
                </a:r>
                <a14:m>
                  <m:oMath xmlns:m="http://schemas.openxmlformats.org/officeDocument/2006/math">
                    <m:r>
                      <m:t>s</m:t>
                    </m:r>
                  </m:oMath>
                </a14:m>
                <a:r>
                  <a:rPr/>
                  <a:t> being less accurate at low sample sizes.</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a:t>
            </a:r>
            <a:r>
              <a:rPr/>
              <a:t> </a:t>
            </a:r>
            <a:r>
              <a:rPr/>
              <a:t>The</a:t>
            </a:r>
            <a:r>
              <a:rPr/>
              <a:t> </a:t>
            </a:r>
            <a:r>
              <a:rPr/>
              <a:t>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main problem here is that we now have </a:t>
                </a:r>
                <a:r>
                  <a:rPr i="1"/>
                  <a:t>two</a:t>
                </a:r>
                <a:r>
                  <a:rPr/>
                  <a:t> random variables: one is our </a:t>
                </a:r>
                <a14:m>
                  <m:oMath xmlns:m="http://schemas.openxmlformats.org/officeDocument/2006/math">
                    <m:r>
                      <m:t>z</m:t>
                    </m:r>
                  </m:oMath>
                </a14:m>
                <a:r>
                  <a:rPr/>
                  <a:t> value, the other one is the </a:t>
                </a:r>
                <a14:m>
                  <m:oMath xmlns:m="http://schemas.openxmlformats.org/officeDocument/2006/math">
                    <m:sSup>
                      <m:e>
                        <m:r>
                          <m:t>χ</m:t>
                        </m:r>
                      </m:e>
                      <m:sup>
                        <m:r>
                          <m:t>2</m:t>
                        </m:r>
                      </m:sup>
                    </m:sSup>
                  </m:oMath>
                </a14:m>
                <a:r>
                  <a:rPr/>
                  <a:t> value</a:t>
                </a:r>
              </a:p>
              <a:p>
                <a:pPr lvl="1"/>
                <a:r>
                  <a:rPr/>
                  <a:t>If we divide a </a:t>
                </a:r>
                <a:r>
                  <a:rPr i="1"/>
                  <a:t>z</a:t>
                </a:r>
                <a:r>
                  <a:rPr/>
                  <a:t>-value by the square root of an </a:t>
                </a:r>
                <a:r>
                  <a:rPr i="1"/>
                  <a:t>independent</a:t>
                </a:r>
                <a:r>
                  <a:rPr/>
                  <a:t> </a:t>
                </a:r>
                <a14:m>
                  <m:oMath xmlns:m="http://schemas.openxmlformats.org/officeDocument/2006/math">
                    <m:sSup>
                      <m:e>
                        <m:r>
                          <m:t>χ</m:t>
                        </m:r>
                      </m:e>
                      <m:sup>
                        <m:r>
                          <m:t>2</m:t>
                        </m:r>
                      </m:sup>
                    </m:sSup>
                  </m:oMath>
                </a14:m>
                <a:r>
                  <a:rPr/>
                  <a:t> value divided by n, we get a </a:t>
                </a:r>
                <a:r>
                  <a:rPr i="1"/>
                  <a:t>t</a:t>
                </a:r>
                <a:r>
                  <a:rPr/>
                  <a:t>-value:</a:t>
                </a:r>
              </a:p>
              <a:p>
                <a:pPr lvl="1"/>
                <a14:m>
                  <m:oMathPara xmlns:m="http://schemas.openxmlformats.org/officeDocument/2006/math">
                    <m:oMathParaPr>
                      <m:jc m:val="center"/>
                    </m:oMathParaPr>
                    <m:oMath>
                      <m:sSub>
                        <m:e>
                          <m:r>
                            <m:t>t</m:t>
                          </m:r>
                        </m:e>
                        <m:sub>
                          <m:r>
                            <m:t>n</m:t>
                          </m:r>
                        </m:sub>
                      </m:sSub>
                      <m:r>
                        <m:t>=</m:t>
                      </m:r>
                      <m:f>
                        <m:fPr>
                          <m:type m:val="bar"/>
                        </m:fPr>
                        <m:num>
                          <m:r>
                            <m:t>z</m:t>
                          </m:r>
                        </m:num>
                        <m:den>
                          <m:rad>
                            <m:radPr>
                              <m:degHide m:val="1"/>
                            </m:radPr>
                            <m:deg/>
                            <m:e>
                              <m:sSubSup>
                                <m:e>
                                  <m:r>
                                    <m:t>χ</m:t>
                                  </m:r>
                                </m:e>
                                <m:sub>
                                  <m:r>
                                    <m:t>n</m:t>
                                  </m:r>
                                </m:sub>
                                <m:sup>
                                  <m:r>
                                    <m:t>2</m:t>
                                  </m:r>
                                </m:sup>
                              </m:sSubSup>
                              <m:r>
                                <m:t>/</m:t>
                              </m:r>
                              <m:r>
                                <m:t>n</m:t>
                              </m:r>
                            </m:e>
                          </m:rad>
                        </m:den>
                      </m:f>
                    </m:oMath>
                  </m:oMathPara>
                </a14:m>
              </a:p>
              <a:p>
                <a:pPr lvl="1"/>
                <a:r>
                  <a:rPr/>
                  <a:t>The </a:t>
                </a:r>
                <a:r>
                  <a:rPr i="1"/>
                  <a:t>t</a:t>
                </a:r>
                <a:r>
                  <a:rPr/>
                  <a:t>-value has </a:t>
                </a:r>
                <a:r>
                  <a:rPr b="1"/>
                  <a:t>degrees of freedom</a:t>
                </a:r>
                <a:r>
                  <a:rPr/>
                  <a:t> as well – it inherits them from the </a:t>
                </a:r>
                <a14:m>
                  <m:oMath xmlns:m="http://schemas.openxmlformats.org/officeDocument/2006/math">
                    <m:sSup>
                      <m:e>
                        <m:r>
                          <m:t>χ</m:t>
                        </m:r>
                      </m:e>
                      <m:sup>
                        <m:r>
                          <m:t>2</m:t>
                        </m:r>
                      </m:sup>
                    </m:sSup>
                  </m:oMath>
                </a14:m>
                <a:r>
                  <a:rPr/>
                  <a:t> value in its denominator.</a:t>
                </a:r>
              </a:p>
              <a:p>
                <a:pPr lvl="1"/>
                <a:r>
                  <a:rPr/>
                  <a:t>Practically, the denominator makes the distribution have “heavier” tails – exactly what we need for our problem.</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plot</a:t>
            </a:r>
            <a:r>
              <a:rPr/>
              <a:t> </a:t>
            </a:r>
            <a:r>
              <a:rPr/>
              <a:t>some</a:t>
            </a:r>
            <a:r>
              <a:rPr/>
              <a:t> </a:t>
            </a:r>
            <a:r>
              <a:rPr/>
              <a:t>t-distributions</a:t>
            </a:r>
          </a:p>
        </p:txBody>
      </p:sp>
      <p:pic>
        <p:nvPicPr>
          <p:cNvPr descr="2_Significance_tests_and_power_files/figure-pptx/unnamed-chunk-1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t-distribution</a:t>
            </a:r>
            <a:r>
              <a:rPr/>
              <a:t> </a:t>
            </a:r>
            <a:r>
              <a:rPr/>
              <a:t>vs. the</a:t>
            </a:r>
            <a:r>
              <a:rPr/>
              <a:t> </a:t>
            </a:r>
            <a:r>
              <a:rPr/>
              <a:t>normal</a:t>
            </a:r>
            <a:r>
              <a:rPr/>
              <a:t> </a:t>
            </a:r>
            <a:r>
              <a:rPr/>
              <a:t>distribution</a:t>
            </a:r>
          </a:p>
        </p:txBody>
      </p:sp>
      <p:sp>
        <p:nvSpPr>
          <p:cNvPr id="3" name="Content Placeholder 2"/>
          <p:cNvSpPr>
            <a:spLocks noGrp="1"/>
          </p:cNvSpPr>
          <p:nvPr>
            <p:ph idx="1"/>
          </p:nvPr>
        </p:nvSpPr>
        <p:spPr/>
        <p:txBody>
          <a:bodyPr/>
          <a:lstStyle/>
          <a:p>
            <a:pPr lvl="1"/>
            <a:r>
              <a:rPr/>
              <a:t>Solid = normal distribution, dashed = </a:t>
            </a:r>
            <a:r>
              <a:rPr i="1"/>
              <a:t>t</a:t>
            </a:r>
            <a:r>
              <a:rPr/>
              <a:t>-distribution</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1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t-test</a:t>
            </a:r>
          </a:p>
        </p:txBody>
      </p:sp>
      <p:sp>
        <p:nvSpPr>
          <p:cNvPr id="3" name="Content Placeholder 2"/>
          <p:cNvSpPr>
            <a:spLocks noGrp="1"/>
          </p:cNvSpPr>
          <p:nvPr>
            <p:ph idx="1"/>
          </p:nvPr>
        </p:nvSpPr>
        <p:spPr/>
        <p:txBody>
          <a:bodyPr/>
          <a:lstStyle/>
          <a:p>
            <a:pPr lvl="1"/>
            <a:r>
              <a:rPr/>
              <a:t>Solution: assume that the sample means aren’t normally distributed, but rather </a:t>
            </a:r>
            <a:r>
              <a:rPr i="1"/>
              <a:t>t</a:t>
            </a:r>
            <a:r>
              <a:rPr/>
              <a:t>-distributed</a:t>
            </a:r>
          </a:p>
          <a:p>
            <a:pPr lvl="1"/>
            <a:r>
              <a:rPr/>
              <a:t>Why </a:t>
            </a:r>
            <a:r>
              <a:rPr i="1"/>
              <a:t>t</a:t>
            </a:r>
            <a:r>
              <a:rPr/>
              <a:t>?</a:t>
            </a:r>
          </a:p>
          <a:p>
            <a:pPr lvl="2"/>
            <a:r>
              <a:rPr/>
              <a:t>The </a:t>
            </a:r>
            <a:r>
              <a:rPr i="1"/>
              <a:t>t</a:t>
            </a:r>
            <a:r>
              <a:rPr/>
              <a:t>-distribution is like the standard normal distribution, but it has an additional parameter that we call df (for degrees of freedom, but don’t worry about the name yet).</a:t>
            </a:r>
          </a:p>
          <a:p>
            <a:pPr lvl="2"/>
            <a:r>
              <a:rPr/>
              <a:t>The higher df, the closer the </a:t>
            </a:r>
            <a:r>
              <a:rPr i="1"/>
              <a:t>t</a:t>
            </a:r>
            <a:r>
              <a:rPr/>
              <a:t>-distribution is to the standard normal distribution</a:t>
            </a:r>
          </a:p>
          <a:p>
            <a:pPr lvl="2"/>
            <a:r>
              <a:rPr/>
              <a:t>For lower df, the </a:t>
            </a:r>
            <a:r>
              <a:rPr i="1"/>
              <a:t>t</a:t>
            </a:r>
            <a:r>
              <a:rPr/>
              <a:t>-distribution has “heavy tails”, meaning that it’s wider</a:t>
            </a:r>
          </a:p>
          <a:p>
            <a:pPr lvl="3"/>
            <a:r>
              <a:rPr/>
              <a:t>This reflects greater uncertainty.</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t>
            </a:r>
            <a:r>
              <a:rPr/>
              <a:t> </a:t>
            </a:r>
            <a:r>
              <a:rPr/>
              <a:t>as</a:t>
            </a:r>
            <a:r>
              <a:rPr/>
              <a:t> </a:t>
            </a:r>
            <a:r>
              <a:rPr/>
              <a:t>a</a:t>
            </a:r>
            <a:r>
              <a:rPr/>
              <a:t> </a:t>
            </a: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Once again, the mathematical proof of this would take too long, but you can show that</a:t>
                </a:r>
              </a:p>
              <a:p>
                <a:pPr lvl="1"/>
                <a14:m>
                  <m:oMathPara xmlns:m="http://schemas.openxmlformats.org/officeDocument/2006/math">
                    <m:oMathParaPr>
                      <m:jc m:val="center"/>
                    </m:oMathParaPr>
                    <m:oMath>
                      <m:sSub>
                        <m:e>
                          <m:r>
                            <m:t>t</m:t>
                          </m:r>
                        </m:e>
                        <m:sub>
                          <m:r>
                            <m:t>n</m:t>
                          </m:r>
                          <m:r>
                            <m:t>−</m:t>
                          </m:r>
                          <m:r>
                            <m:t>1</m:t>
                          </m:r>
                        </m:sub>
                      </m:sSub>
                      <m:r>
                        <m:t>=</m:t>
                      </m:r>
                      <m:f>
                        <m:fPr>
                          <m:type m:val="bar"/>
                        </m:fPr>
                        <m:num>
                          <m:bar>
                            <m:barPr>
                              <m:pos m:val="top"/>
                            </m:barPr>
                            <m:e>
                              <m:r>
                                <m:t>x</m:t>
                              </m:r>
                            </m:e>
                          </m:bar>
                          <m:r>
                            <m:t>−</m:t>
                          </m:r>
                          <m:sSub>
                            <m:e>
                              <m:r>
                                <m:t>μ</m:t>
                              </m:r>
                            </m:e>
                            <m:sub>
                              <m:r>
                                <m:t>0</m:t>
                              </m:r>
                            </m:sub>
                          </m:sSub>
                        </m:num>
                        <m:den>
                          <m:sSub>
                            <m:e>
                              <m:acc>
                                <m:accPr>
                                  <m:chr m:val="̂"/>
                                </m:accPr>
                                <m:e>
                                  <m:r>
                                    <m:t>σ</m:t>
                                  </m:r>
                                </m:e>
                              </m:acc>
                            </m:e>
                            <m:sub>
                              <m:bar>
                                <m:barPr>
                                  <m:pos m:val="top"/>
                                </m:barPr>
                                <m:e>
                                  <m:r>
                                    <m:t>x</m:t>
                                  </m:r>
                                </m:e>
                              </m:bar>
                            </m:sub>
                          </m:sSub>
                        </m:den>
                      </m:f>
                    </m:oMath>
                  </m:oMathPara>
                </a14:m>
              </a:p>
              <a:p>
                <a:pPr lvl="1"/>
                <a:r>
                  <a:rPr/>
                  <a:t>, where </a:t>
                </a:r>
                <a14:m>
                  <m:oMath xmlns:m="http://schemas.openxmlformats.org/officeDocument/2006/math">
                    <m:sSub>
                      <m:e>
                        <m:r>
                          <m:t>μ</m:t>
                        </m:r>
                      </m:e>
                      <m:sub>
                        <m:r>
                          <m:t>0</m:t>
                        </m:r>
                      </m:sub>
                    </m:sSub>
                  </m:oMath>
                </a14:m>
                <a:r>
                  <a:rPr/>
                  <a:t> is the mean according to the null hypothesis and </a:t>
                </a:r>
                <a14:m>
                  <m:oMath xmlns:m="http://schemas.openxmlformats.org/officeDocument/2006/math">
                    <m:sSub>
                      <m:e>
                        <m:acc>
                          <m:accPr>
                            <m:chr m:val="̂"/>
                          </m:accPr>
                          <m:e>
                            <m:r>
                              <m:t>σ</m:t>
                            </m:r>
                          </m:e>
                        </m:acc>
                      </m:e>
                      <m:sub>
                        <m:bar>
                          <m:barPr>
                            <m:pos m:val="top"/>
                          </m:barPr>
                          <m:e>
                            <m:r>
                              <m:t>x</m:t>
                            </m:r>
                          </m:e>
                        </m:bar>
                      </m:sub>
                    </m:sSub>
                  </m:oMath>
                </a14:m>
                <a:r>
                  <a:rPr/>
                  <a:t> is the estimate of the standard error of the mean (based on the sample standard deviation) is </a:t>
                </a:r>
                <a:r>
                  <a:rPr i="1"/>
                  <a:t>t</a:t>
                </a:r>
                <a:r>
                  <a:rPr/>
                  <a:t>-distributed with </a:t>
                </a:r>
                <a14:m>
                  <m:oMath xmlns:m="http://schemas.openxmlformats.org/officeDocument/2006/math">
                    <m:r>
                      <m:t>d</m:t>
                    </m:r>
                    <m:r>
                      <m:t>f</m:t>
                    </m:r>
                    <m:r>
                      <m:t>=</m:t>
                    </m:r>
                    <m:r>
                      <m:t>n</m:t>
                    </m:r>
                    <m:r>
                      <m:t>−</m:t>
                    </m:r>
                    <m:r>
                      <m:t>1</m:t>
                    </m:r>
                  </m:oMath>
                </a14:m>
                <a:r>
                  <a:rPr/>
                  <a:t> degrees of freedom.</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my</a:t>
            </a:r>
            <a:r>
              <a:rPr/>
              <a:t> </a:t>
            </a:r>
            <a:r>
              <a:rPr/>
              <a:t>little</a:t>
            </a:r>
            <a:r>
              <a:rPr/>
              <a:t> </a:t>
            </a:r>
            <a:r>
              <a:rPr/>
              <a:t>example</a:t>
            </a:r>
          </a:p>
        </p:txBody>
      </p:sp>
      <p:sp>
        <p:nvSpPr>
          <p:cNvPr id="3" name="Content Placeholder 2"/>
          <p:cNvSpPr>
            <a:spLocks noGrp="1"/>
          </p:cNvSpPr>
          <p:nvPr>
            <p:ph idx="1"/>
          </p:nvPr>
        </p:nvSpPr>
        <p:spPr/>
        <p:txBody>
          <a:bodyPr/>
          <a:lstStyle/>
          <a:p>
            <a:pPr lvl="1"/>
            <a:r>
              <a:rPr/>
              <a:t>Consider the following scenario:</a:t>
            </a:r>
          </a:p>
          <a:p>
            <a:pPr lvl="0" marL="1270000" indent="0">
              <a:buNone/>
            </a:pPr>
            <a:r>
              <a:rPr sz="2000"/>
              <a:t>I have collected 10 responses to my class evaluation (the other students never turned their forms back in). The mean of the responses is 0 (apathy) and the sd is 1. Given that these 10 responses are just a small sample of the population, and that the population I’m really interested in is the population of all current and future Adv Stats students, is there anything I can say about the true population mean? Can I at least conclude that students didn’t absolutely hate this class?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95%</a:t>
            </a:r>
            <a:r>
              <a:rPr/>
              <a:t> </a:t>
            </a:r>
            <a:r>
              <a:rPr/>
              <a:t>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Using the </a:t>
                </a:r>
                <a:r>
                  <a:rPr i="1"/>
                  <a:t>t</a:t>
                </a:r>
                <a:r>
                  <a:rPr/>
                  <a:t>-distribution, we can compute CIs from samples as follows: get the lower and upper bounds from the </a:t>
                </a:r>
                <a:r>
                  <a:rPr i="1"/>
                  <a:t>t</a:t>
                </a:r>
                <a:r>
                  <a:rPr/>
                  <a:t>-distribution (which one depends on the sample size, e.g. in this we have </a:t>
                </a:r>
                <a14:m>
                  <m:oMath xmlns:m="http://schemas.openxmlformats.org/officeDocument/2006/math">
                    <m:r>
                      <m:t>n</m:t>
                    </m:r>
                    <m:r>
                      <m:t>=</m:t>
                    </m:r>
                    <m:r>
                      <m:t>10</m:t>
                    </m:r>
                  </m:oMath>
                </a14:m>
                <a:r>
                  <a:rPr/>
                  <a:t>, so we will use a </a:t>
                </a:r>
                <a:r>
                  <a:rPr i="1"/>
                  <a:t>t</a:t>
                </a:r>
                <a:r>
                  <a:rPr/>
                  <a:t>-distribution with </a:t>
                </a:r>
                <a14:m>
                  <m:oMath xmlns:m="http://schemas.openxmlformats.org/officeDocument/2006/math">
                    <m:r>
                      <m:t>d</m:t>
                    </m:r>
                    <m:r>
                      <m:t>f</m:t>
                    </m:r>
                    <m:r>
                      <m:t>=</m:t>
                    </m:r>
                    <m:r>
                      <m:t>n</m:t>
                    </m:r>
                    <m:r>
                      <m:t>−</m:t>
                    </m:r>
                    <m:r>
                      <m:t>1</m:t>
                    </m:r>
                    <m:r>
                      <m:t>=</m:t>
                    </m:r>
                    <m:r>
                      <m:t>9</m:t>
                    </m:r>
                  </m:oMath>
                </a14:m>
                <a:r>
                  <a:rPr/>
                  <a:t>):</a:t>
                </a:r>
              </a:p>
              <a:p>
                <a:pPr lvl="1"/>
                <a:r>
                  <a:rPr/>
                  <a:t>Lower bound (remember, we want to exclude the extreme low 2.5%): </a:t>
                </a:r>
                <a:r>
                  <a:rPr sz="1800">
                    <a:latin typeface="Courier"/>
                  </a:rPr>
                  <a:t>=T.INV(0.025, 9)</a:t>
                </a:r>
                <a:r>
                  <a:rPr/>
                  <a:t> (where 9 is the df)</a:t>
                </a:r>
              </a:p>
              <a:p>
                <a:pPr lvl="2"/>
                <a:r>
                  <a:rPr/>
                  <a:t>Result: -2.2621572</a:t>
                </a:r>
              </a:p>
              <a:p>
                <a:pPr lvl="1"/>
                <a:r>
                  <a:rPr/>
                  <a:t>Upper bound (remember, we want to exclude the extreme high 2.5%): </a:t>
                </a:r>
                <a:r>
                  <a:rPr sz="1800">
                    <a:latin typeface="Courier"/>
                  </a:rPr>
                  <a:t>=T.INV(0.975, 9)</a:t>
                </a:r>
                <a:r>
                  <a:rPr/>
                  <a:t> (where 9 is the df)</a:t>
                </a:r>
              </a:p>
              <a:p>
                <a:pPr lvl="2"/>
                <a:r>
                  <a:rPr/>
                  <a:t>Result: 2.2621572</a:t>
                </a:r>
              </a:p>
              <a:p>
                <a:pPr lvl="1"/>
                <a:r>
                  <a:rPr/>
                  <a:t>No surprise: the </a:t>
                </a:r>
                <a:r>
                  <a:rPr i="1"/>
                  <a:t>t</a:t>
                </a:r>
                <a:r>
                  <a:rPr/>
                  <a:t>-distribution is symmetrical</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CIs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Then take the upper and lower bounds and compute the CIs as follows: </a:t>
                </a:r>
                <a14:m>
                  <m:oMath xmlns:m="http://schemas.openxmlformats.org/officeDocument/2006/math">
                    <m:bar>
                      <m:barPr>
                        <m:pos m:val="top"/>
                      </m:barPr>
                      <m:e>
                        <m:r>
                          <m:t>x</m:t>
                        </m:r>
                      </m:e>
                    </m:bar>
                    <m:r>
                      <m:t>=</m:t>
                    </m:r>
                    <m:sSub>
                      <m:e>
                        <m:r>
                          <m:t>μ</m:t>
                        </m:r>
                      </m:e>
                      <m:sub>
                        <m:bar>
                          <m:barPr>
                            <m:pos m:val="top"/>
                          </m:barPr>
                          <m:e>
                            <m:r>
                              <m:t>x</m:t>
                            </m:r>
                          </m:e>
                        </m:bar>
                      </m:sub>
                    </m:sSub>
                    <m:r>
                      <m:t>±</m:t>
                    </m:r>
                    <m:r>
                      <m:t>2.262</m:t>
                    </m:r>
                    <m:r>
                      <m:t>⋅</m:t>
                    </m:r>
                    <m:f>
                      <m:fPr>
                        <m:type m:val="bar"/>
                      </m:fPr>
                      <m:num>
                        <m:r>
                          <m:t>s</m:t>
                        </m:r>
                      </m:num>
                      <m:den>
                        <m:rad>
                          <m:radPr>
                            <m:degHide m:val="1"/>
                          </m:radPr>
                          <m:deg/>
                          <m:e>
                            <m:r>
                              <m:t>n</m:t>
                            </m:r>
                          </m:e>
                        </m:rad>
                      </m:den>
                    </m:f>
                  </m:oMath>
                </a14:m>
              </a:p>
              <a:p>
                <a:pPr lvl="1"/>
                <a:r>
                  <a:rPr/>
                  <a:t>Remember, we estimated </a:t>
                </a:r>
                <a14:m>
                  <m:oMath xmlns:m="http://schemas.openxmlformats.org/officeDocument/2006/math">
                    <m:sSub>
                      <m:e>
                        <m:r>
                          <m:t>μ</m:t>
                        </m:r>
                      </m:e>
                      <m:sub>
                        <m:bar>
                          <m:barPr>
                            <m:pos m:val="top"/>
                          </m:barPr>
                          <m:e>
                            <m:r>
                              <m:t>x</m:t>
                            </m:r>
                          </m:e>
                        </m:bar>
                      </m:sub>
                    </m:sSub>
                  </m:oMath>
                </a14:m>
                <a:r>
                  <a:rPr/>
                  <a:t> using the sample mean (in our example, </a:t>
                </a:r>
                <a14:m>
                  <m:oMath xmlns:m="http://schemas.openxmlformats.org/officeDocument/2006/math">
                    <m:bar>
                      <m:barPr>
                        <m:pos m:val="top"/>
                      </m:barPr>
                      <m:e>
                        <m:r>
                          <m:t>x</m:t>
                        </m:r>
                      </m:e>
                    </m:bar>
                    <m:r>
                      <m:t>=</m:t>
                    </m:r>
                    <m:r>
                      <m:t>0</m:t>
                    </m:r>
                  </m:oMath>
                </a14:m>
                <a:r>
                  <a:rPr/>
                  <a:t>) and the population variance </a:t>
                </a:r>
                <a14:m>
                  <m:oMath xmlns:m="http://schemas.openxmlformats.org/officeDocument/2006/math">
                    <m:r>
                      <m:t>σ</m:t>
                    </m:r>
                  </m:oMath>
                </a14:m>
                <a:r>
                  <a:rPr/>
                  <a:t> using the sample standard deviation (in our example, </a:t>
                </a:r>
                <a14:m>
                  <m:oMath xmlns:m="http://schemas.openxmlformats.org/officeDocument/2006/math">
                    <m:r>
                      <m:t>s</m:t>
                    </m:r>
                    <m:r>
                      <m:t>=</m:t>
                    </m:r>
                    <m:r>
                      <m:t>1</m:t>
                    </m:r>
                  </m:oMath>
                </a14:m>
                <a:r>
                  <a:rPr/>
                  <a:t>).</a:t>
                </a:r>
              </a:p>
              <a:p>
                <a:pPr lvl="1"/>
                <a:r>
                  <a:rPr/>
                  <a:t>CI: </a:t>
                </a:r>
                <a14:m>
                  <m:oMath xmlns:m="http://schemas.openxmlformats.org/officeDocument/2006/math">
                    <m:r>
                      <m:t>0</m:t>
                    </m:r>
                    <m:r>
                      <m:t>±</m:t>
                    </m:r>
                    <m:r>
                      <m:t>2.262</m:t>
                    </m:r>
                    <m:r>
                      <m:t>⋅</m:t>
                    </m:r>
                    <m:f>
                      <m:fPr>
                        <m:type m:val="bar"/>
                      </m:fPr>
                      <m:num>
                        <m:r>
                          <m:t>1</m:t>
                        </m:r>
                      </m:num>
                      <m:den>
                        <m:rad>
                          <m:radPr>
                            <m:degHide m:val="1"/>
                          </m:radPr>
                          <m:deg/>
                          <m:e>
                            <m:r>
                              <m:t>10</m:t>
                            </m:r>
                          </m:e>
                        </m:rad>
                      </m:den>
                    </m:f>
                    <m:r>
                      <m:t>=</m:t>
                    </m:r>
                    <m:r>
                      <m:t>0</m:t>
                    </m:r>
                    <m:r>
                      <m:t>±</m:t>
                    </m:r>
                    <m:r>
                      <m:t>.7153</m:t>
                    </m:r>
                  </m:oMath>
                </a14:m>
              </a:p>
              <a:p>
                <a:pPr lvl="1"/>
                <a:r>
                  <a:rPr/>
                  <a:t>Lower bound: -.7153</a:t>
                </a:r>
              </a:p>
              <a:p>
                <a:pPr lvl="1"/>
                <a:r>
                  <a:rPr/>
                  <a:t>Upper bound: .7153</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our</a:t>
            </a:r>
            <a:r>
              <a:rPr/>
              <a:t> </a:t>
            </a:r>
            <a:r>
              <a:rPr/>
              <a:t>example</a:t>
            </a:r>
          </a:p>
        </p:txBody>
      </p:sp>
      <p:sp>
        <p:nvSpPr>
          <p:cNvPr id="3" name="Content Placeholder 2"/>
          <p:cNvSpPr>
            <a:spLocks noGrp="1"/>
          </p:cNvSpPr>
          <p:nvPr>
            <p:ph idx="1"/>
          </p:nvPr>
        </p:nvSpPr>
        <p:spPr/>
        <p:txBody>
          <a:bodyPr/>
          <a:lstStyle/>
          <a:p>
            <a:pPr lvl="1"/>
            <a:r>
              <a:rPr/>
              <a:t>Hey, there is a good chance that my current and future students don’t absolutely hate me (yet)!</a:t>
            </a:r>
          </a:p>
          <a:p>
            <a:pPr lvl="2"/>
            <a:r>
              <a:rPr/>
              <a:t>The lowest mean in the CI is -.7153, which maybe translates to “apathetic but slightly worried.”</a:t>
            </a:r>
          </a:p>
          <a:p>
            <a:pPr lvl="1"/>
            <a:r>
              <a:rPr/>
              <a:t>But they don’t love me either:</a:t>
            </a:r>
          </a:p>
          <a:p>
            <a:pPr lvl="2"/>
            <a:r>
              <a:rPr/>
              <a:t>The highest mean in the CI is .7153, which maybe translates to “apathetic but slightly hopeful.”</a:t>
            </a:r>
          </a:p>
          <a:p>
            <a:pPr lvl="1"/>
            <a:r>
              <a:rPr/>
              <a:t>Of course, the true mean is actually outside 5% of the intervals calculated like this.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does</a:t>
            </a:r>
            <a:r>
              <a:rPr/>
              <a:t> </a:t>
            </a:r>
            <a:r>
              <a:rPr/>
              <a:t>the</a:t>
            </a:r>
            <a:r>
              <a:rPr/>
              <a:t> </a:t>
            </a:r>
            <a:r>
              <a:rPr/>
              <a:t>CI</a:t>
            </a:r>
            <a:r>
              <a:rPr/>
              <a:t> </a:t>
            </a:r>
            <a:r>
              <a:rPr/>
              <a:t>of</a:t>
            </a:r>
            <a:r>
              <a:rPr/>
              <a:t> </a:t>
            </a:r>
            <a:r>
              <a:rPr/>
              <a:t>the</a:t>
            </a:r>
            <a:r>
              <a:rPr/>
              <a:t> </a:t>
            </a:r>
            <a:r>
              <a:rPr/>
              <a:t>sample</a:t>
            </a:r>
            <a:r>
              <a:rPr/>
              <a:t> </a:t>
            </a:r>
            <a:r>
              <a:rPr/>
              <a:t>mean</a:t>
            </a:r>
            <a:r>
              <a:rPr/>
              <a:t> </a:t>
            </a:r>
            <a:r>
              <a:rPr/>
              <a:t>mean?</a:t>
            </a:r>
            <a:r>
              <a:rPr/>
              <a:t> </a:t>
            </a:r>
            <a:r>
              <a:rPr/>
              <a:t>(sorry)</a:t>
            </a:r>
          </a:p>
        </p:txBody>
      </p:sp>
      <p:sp>
        <p:nvSpPr>
          <p:cNvPr id="3" name="Content Placeholder 2"/>
          <p:cNvSpPr>
            <a:spLocks noGrp="1"/>
          </p:cNvSpPr>
          <p:nvPr>
            <p:ph idx="1"/>
          </p:nvPr>
        </p:nvSpPr>
        <p:spPr/>
        <p:txBody>
          <a:bodyPr/>
          <a:lstStyle/>
          <a:p>
            <a:pPr lvl="1"/>
            <a:r>
              <a:rPr/>
              <a:t>Remember, we are reversing the idea that the sample mean has a 95% probability to be within the 95% confidence interval around the population mean.</a:t>
            </a:r>
          </a:p>
          <a:p>
            <a:pPr lvl="1"/>
            <a:r>
              <a:rPr/>
              <a:t>When we calculate a 95% CI from a </a:t>
            </a:r>
            <a:r>
              <a:rPr i="1"/>
              <a:t>sample</a:t>
            </a:r>
            <a:r>
              <a:rPr/>
              <a:t> this </a:t>
            </a:r>
            <a:r>
              <a:rPr b="1"/>
              <a:t>DOES NOT MEAN</a:t>
            </a:r>
            <a:r>
              <a:rPr/>
              <a:t> that there is a 95% probability that the population mean is within this 95% CI.</a:t>
            </a:r>
          </a:p>
          <a:p>
            <a:pPr lvl="1"/>
            <a:r>
              <a:rPr/>
              <a:t>The true mean either is or is not in this particular CI.</a:t>
            </a:r>
          </a:p>
          <a:p>
            <a:pPr lvl="1"/>
            <a:r>
              <a:rPr/>
              <a:t>Rather, it means that if you take a lot of samples and compute the CI around the sample mean, 95% of those CIs will contain the true population mean.</a:t>
            </a:r>
          </a:p>
          <a:p>
            <a:pPr lvl="1"/>
            <a:r>
              <a:rPr/>
              <a:t>In other words, the CI bounds are random variables, but the population mean isn’t.</a:t>
            </a:r>
          </a:p>
          <a:p>
            <a:pPr lvl="1"/>
            <a:r>
              <a:rPr/>
              <a:t>(In Bayesian statistics, you can actually get something equivalent to the first definition – a 95% credible interval.)</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test</a:t>
            </a:r>
            <a:r>
              <a:rPr/>
              <a:t> </a:t>
            </a:r>
            <a:r>
              <a:rPr/>
              <a:t>this</a:t>
            </a:r>
          </a:p>
        </p:txBody>
      </p:sp>
      <p:sp>
        <p:nvSpPr>
          <p:cNvPr id="3" name="Content Placeholder 2"/>
          <p:cNvSpPr>
            <a:spLocks noGrp="1"/>
          </p:cNvSpPr>
          <p:nvPr>
            <p:ph idx="1"/>
          </p:nvPr>
        </p:nvSpPr>
        <p:spPr/>
        <p:txBody>
          <a:bodyPr/>
          <a:lstStyle/>
          <a:p>
            <a:pPr lvl="1"/>
            <a:r>
              <a:rPr/>
              <a:t>Let’s get 10 samples from a normal distribution, then get CIs from them and see how often they contain the true mean.</a:t>
            </a:r>
          </a:p>
          <a:p>
            <a:pPr lvl="1"/>
            <a:r>
              <a:rPr/>
              <a:t>We’ll do this in class.</a:t>
            </a:r>
          </a:p>
          <a:p>
            <a:pPr lvl="1"/>
            <a:r>
              <a:rPr/>
              <a:t>Spoiler:</a:t>
            </a:r>
          </a:p>
          <a:p>
            <a:pPr lvl="2"/>
            <a:r>
              <a:rPr/>
              <a:t>The proportion of CIs that does not contain the true mean is larger than 5%! This is because the normal distribution is narrower than the </a:t>
            </a:r>
            <a:r>
              <a:rPr i="1"/>
              <a:t>t</a:t>
            </a:r>
            <a:r>
              <a:rPr/>
              <a:t>-distribution at low dfs.</a:t>
            </a:r>
          </a:p>
          <a:p>
            <a:pPr lvl="2"/>
            <a:r>
              <a:rPr/>
              <a:t>Be </a:t>
            </a:r>
            <a:r>
              <a:rPr b="1"/>
              <a:t>very</a:t>
            </a:r>
            <a:r>
              <a:rPr/>
              <a:t> careful! If you </a:t>
            </a:r>
            <a:r>
              <a:rPr i="1"/>
              <a:t>think</a:t>
            </a:r>
            <a:r>
              <a:rPr/>
              <a:t> you have a 95% CI, but you actually have a 90% CI or worse, you are prone to making errors in interpreting the results.</a:t>
            </a:r>
          </a:p>
          <a:p>
            <a:pPr lvl="3"/>
            <a:r>
              <a:rPr/>
              <a:t>Horrible, money-wasting, science-distorting, extermely expensive errors!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 a way, by calculating the CI we already have a way to test hypotheses</a:t>
                </a:r>
              </a:p>
              <a:p>
                <a:pPr lvl="1"/>
                <a:r>
                  <a:rPr/>
                  <a:t>Let’s say we got a 95% CI from our sample with a lower bound of 2 and an upper bound of 3.</a:t>
                </a:r>
              </a:p>
              <a:p>
                <a:pPr lvl="1"/>
                <a:r>
                  <a:rPr/>
                  <a:t>Let’s use the simplest null hypothesis possible</a:t>
                </a:r>
              </a:p>
              <a:p>
                <a:pPr lvl="2"/>
                <a:r>
                  <a:rPr/>
                  <a:t>Null hypothesis: the mean of the population that the sample came from is 0</a:t>
                </a:r>
              </a:p>
              <a:p>
                <a:pPr lvl="2"/>
                <a14:m>
                  <m:oMath xmlns:m="http://schemas.openxmlformats.org/officeDocument/2006/math">
                    <m:sSub>
                      <m:e>
                        <m:r>
                          <m:t>H</m:t>
                        </m:r>
                      </m:e>
                      <m:sub>
                        <m:r>
                          <m:t>0</m:t>
                        </m:r>
                      </m:sub>
                    </m:sSub>
                    <m:r>
                      <m:t>:</m:t>
                    </m:r>
                    <m:r>
                      <m:t>μ</m:t>
                    </m:r>
                    <m:r>
                      <m:t>=</m:t>
                    </m:r>
                    <m:r>
                      <m:t>0</m:t>
                    </m:r>
                  </m:oMath>
                </a14:m>
              </a:p>
              <a:p>
                <a:pPr lvl="2"/>
                <a:r>
                  <a:rPr/>
                  <a:t>Given the 95% CI above, can we reject the null hypothesis?</a:t>
                </a:r>
              </a:p>
              <a:p>
                <a:pPr lvl="3"/>
                <a:r>
                  <a:rPr/>
                  <a:t>And if so, what is the chance that we’re wrong?</a:t>
                </a:r>
              </a:p>
              <a:p>
                <a:pPr lvl="2"/>
                <a:r>
                  <a:rPr/>
                  <a:t>Answer: Yes, we can, since 0 is not part of the CI.</a:t>
                </a:r>
              </a:p>
              <a:p>
                <a:pPr lvl="3"/>
                <a:r>
                  <a:rPr/>
                  <a:t>There is the possibility that we are wrong, though, since only 95% of the CIs will contain the true population mean.</a:t>
                </a:r>
              </a:p>
              <a:p>
                <a:pPr lvl="3"/>
                <a:r>
                  <a:rPr/>
                  <a:t>This is called the type I error, and its probability here (called </a:t>
                </a:r>
                <a14:m>
                  <m:oMath xmlns:m="http://schemas.openxmlformats.org/officeDocument/2006/math">
                    <m:r>
                      <m:t>α</m:t>
                    </m:r>
                  </m:oMath>
                </a14:m>
                <a:r>
                  <a:rPr/>
                  <a:t>)is 5%.</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Remember my survey? The CI did not contain -3, so I can conclude (with an </a:t>
                </a:r>
                <a14:m>
                  <m:oMath xmlns:m="http://schemas.openxmlformats.org/officeDocument/2006/math">
                    <m:r>
                      <m:t>α</m:t>
                    </m:r>
                  </m:oMath>
                </a14:m>
                <a:r>
                  <a:rPr/>
                  <a:t> of 5%), that the average member of the population of current and future Adv Stats students attitude towards me is not intense hatred. Relief!</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Two-tailed</a:t>
            </a:r>
            <a:r>
              <a:rPr/>
              <a:t> </a:t>
            </a:r>
            <a:r>
              <a:rPr/>
              <a:t>t-tests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Instead of computing the CI from the </a:t>
                </a:r>
                <a:r>
                  <a:rPr i="1"/>
                  <a:t>t</a:t>
                </a:r>
                <a:r>
                  <a:rPr/>
                  <a:t>-value, we can also just take the </a:t>
                </a:r>
                <a:r>
                  <a:rPr i="1"/>
                  <a:t>t</a:t>
                </a:r>
                <a:r>
                  <a:rPr/>
                  <a:t>-value itself as a measure of how far the sample mean is away from the mean specified in the null hypothesis.</a:t>
                </a:r>
              </a:p>
              <a:p>
                <a:pPr lvl="1"/>
                <a:r>
                  <a:rPr/>
                  <a:t>We can determine a critical </a:t>
                </a:r>
                <a:r>
                  <a:rPr i="1"/>
                  <a:t>t</a:t>
                </a:r>
                <a:r>
                  <a:rPr/>
                  <a:t>-value </a:t>
                </a:r>
                <a14:m>
                  <m:oMath xmlns:m="http://schemas.openxmlformats.org/officeDocument/2006/math">
                    <m:sSub>
                      <m:e>
                        <m:r>
                          <m:t>t</m:t>
                        </m:r>
                      </m:e>
                      <m:sub>
                        <m:r>
                          <m:t>c</m:t>
                        </m:r>
                        <m:r>
                          <m:t>r</m:t>
                        </m:r>
                        <m:r>
                          <m:t>i</m:t>
                        </m:r>
                        <m:r>
                          <m:t>t</m:t>
                        </m:r>
                      </m:sub>
                    </m:sSub>
                  </m:oMath>
                </a14:m>
                <a:r>
                  <a:rPr/>
                  <a:t> depending on our </a:t>
                </a:r>
                <a14:m>
                  <m:oMath xmlns:m="http://schemas.openxmlformats.org/officeDocument/2006/math">
                    <m:r>
                      <m:t>α</m:t>
                    </m:r>
                  </m:oMath>
                </a14:m>
                <a:r>
                  <a:rPr/>
                  <a:t> criterion and the df. For example, for a df of 9, </a:t>
                </a:r>
                <a14:m>
                  <m:oMath xmlns:m="http://schemas.openxmlformats.org/officeDocument/2006/math">
                    <m:sSub>
                      <m:e>
                        <m:r>
                          <m:t>t</m:t>
                        </m:r>
                      </m:e>
                      <m:sub>
                        <m:r>
                          <m:t>c</m:t>
                        </m:r>
                        <m:r>
                          <m:t>r</m:t>
                        </m:r>
                        <m:r>
                          <m:t>i</m:t>
                        </m:r>
                        <m:r>
                          <m:t>t</m:t>
                        </m:r>
                      </m:sub>
                    </m:sSub>
                  </m:oMath>
                </a14:m>
                <a:r>
                  <a:rPr/>
                  <a:t> for the upper bound is </a:t>
                </a:r>
                <a:r>
                  <a:rPr sz="1800">
                    <a:latin typeface="Courier"/>
                  </a:rPr>
                  <a:t>=T.INV(.975,9)</a:t>
                </a:r>
                <a:r>
                  <a:rPr/>
                  <a:t>, which gives us2.2621572 and </a:t>
                </a:r>
                <a14:m>
                  <m:oMath xmlns:m="http://schemas.openxmlformats.org/officeDocument/2006/math">
                    <m:sSub>
                      <m:e>
                        <m:r>
                          <m:t>t</m:t>
                        </m:r>
                      </m:e>
                      <m:sub>
                        <m:r>
                          <m:t>c</m:t>
                        </m:r>
                        <m:r>
                          <m:t>r</m:t>
                        </m:r>
                        <m:r>
                          <m:t>i</m:t>
                        </m:r>
                        <m:r>
                          <m:t>t</m:t>
                        </m:r>
                      </m:sub>
                    </m:sSub>
                  </m:oMath>
                </a14:m>
                <a:r>
                  <a:rPr/>
                  <a:t> for the lower bound is </a:t>
                </a:r>
                <a:r>
                  <a:rPr sz="1800">
                    <a:latin typeface="Courier"/>
                  </a:rPr>
                  <a:t>=T.INV(.025,9)</a:t>
                </a:r>
                <a:r>
                  <a:rPr/>
                  <a:t>, which gives us-2.2621572</a:t>
                </a:r>
              </a:p>
              <a:p>
                <a:pPr lvl="1"/>
                <a:r>
                  <a:rPr/>
                  <a:t>Note that the </a:t>
                </a:r>
                <a:r>
                  <a:rPr i="1"/>
                  <a:t>t</a:t>
                </a:r>
                <a:r>
                  <a:rPr/>
                  <a:t>-distribution is symmetrical In short, if </a:t>
                </a:r>
                <a14:m>
                  <m:oMath xmlns:m="http://schemas.openxmlformats.org/officeDocument/2006/math">
                    <m:r>
                      <m:t>t</m:t>
                    </m:r>
                    <m:r>
                      <m:t>≥</m:t>
                    </m:r>
                    <m:r>
                      <m:t>|</m:t>
                    </m:r>
                    <m:sSub>
                      <m:e>
                        <m:r>
                          <m:t>t</m:t>
                        </m:r>
                      </m:e>
                      <m:sub>
                        <m:r>
                          <m:t>c</m:t>
                        </m:r>
                        <m:r>
                          <m:t>r</m:t>
                        </m:r>
                        <m:r>
                          <m:t>i</m:t>
                        </m:r>
                        <m:r>
                          <m:t>t</m:t>
                        </m:r>
                      </m:sub>
                    </m:sSub>
                    <m:r>
                      <m:t>|</m:t>
                    </m:r>
                  </m:oMath>
                </a14:m>
                <a:r>
                  <a:rPr/>
                  <a:t>, we can reject the null hypothesis.</a:t>
                </a: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about</a:t>
            </a:r>
            <a:r>
              <a:rPr/>
              <a:t> </a:t>
            </a:r>
            <a:r>
              <a:rPr/>
              <a:t>one-tailed</a:t>
            </a:r>
            <a:r>
              <a:rPr/>
              <a:t> </a:t>
            </a:r>
            <a:r>
              <a:rPr/>
              <a:t>t-tests?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we are absolutely sure of the direction of the effect, then we could use a </a:t>
                </a:r>
                <a:r>
                  <a:rPr i="1"/>
                  <a:t>t</a:t>
                </a:r>
                <a:r>
                  <a:rPr/>
                  <a:t>-test that only rejects the null hypothesis when the </a:t>
                </a:r>
                <a:r>
                  <a:rPr i="1"/>
                  <a:t>t</a:t>
                </a:r>
                <a:r>
                  <a:rPr/>
                  <a:t>-value is greater than </a:t>
                </a:r>
                <a14:m>
                  <m:oMath xmlns:m="http://schemas.openxmlformats.org/officeDocument/2006/math">
                    <m:sSub>
                      <m:e>
                        <m:r>
                          <m:t>t</m:t>
                        </m:r>
                      </m:e>
                      <m:sub>
                        <m:r>
                          <m:t>c</m:t>
                        </m:r>
                        <m:r>
                          <m:t>r</m:t>
                        </m:r>
                        <m:r>
                          <m:t>i</m:t>
                        </m:r>
                        <m:r>
                          <m:t>t</m:t>
                        </m:r>
                      </m:sub>
                    </m:sSub>
                  </m:oMath>
                </a14:m>
                <a:r>
                  <a:rPr/>
                  <a:t> or if it is smaller than </a:t>
                </a:r>
                <a14:m>
                  <m:oMath xmlns:m="http://schemas.openxmlformats.org/officeDocument/2006/math">
                    <m:sSub>
                      <m:e>
                        <m:r>
                          <m:t>t</m:t>
                        </m:r>
                      </m:e>
                      <m:sub>
                        <m:r>
                          <m:t>c</m:t>
                        </m:r>
                        <m:r>
                          <m:t>r</m:t>
                        </m:r>
                        <m:r>
                          <m:t>i</m:t>
                        </m:r>
                        <m:r>
                          <m:t>t</m:t>
                        </m:r>
                      </m:sub>
                    </m:sSub>
                  </m:oMath>
                </a14:m>
                <a:r>
                  <a:rPr/>
                  <a:t> (depending on what direction we want to test for).</a:t>
                </a:r>
              </a:p>
              <a:p>
                <a:pPr lvl="1"/>
                <a:r>
                  <a:rPr/>
                  <a:t>In this case, our </a:t>
                </a:r>
                <a14:m>
                  <m:oMath xmlns:m="http://schemas.openxmlformats.org/officeDocument/2006/math">
                    <m:sSub>
                      <m:e>
                        <m:r>
                          <m:t>t</m:t>
                        </m:r>
                      </m:e>
                      <m:sub>
                        <m:r>
                          <m:t>c</m:t>
                        </m:r>
                        <m:r>
                          <m:t>r</m:t>
                        </m:r>
                        <m:r>
                          <m:t>i</m:t>
                        </m:r>
                        <m:r>
                          <m:t>t</m:t>
                        </m:r>
                      </m:sub>
                    </m:sSub>
                  </m:oMath>
                </a14:m>
                <a:r>
                  <a:rPr/>
                  <a:t> can be a little closer to 0, since the entire 5% rejection area is in one tail only: </a:t>
                </a:r>
                <a:r>
                  <a:rPr sz="1800">
                    <a:latin typeface="Courier"/>
                  </a:rPr>
                  <a:t>=T.INV(.95,9)</a:t>
                </a:r>
                <a:r>
                  <a:rPr/>
                  <a:t>, which gives us 1.8331129.</a:t>
                </a:r>
              </a:p>
              <a:p>
                <a:pPr lvl="1"/>
                <a:r>
                  <a:rPr/>
                  <a:t>But be careful, if the effect is in the wrong direction (even if it’s ridiculously strong in the wrong direction), we can’t reject the null hypothesis with that test.</a:t>
                </a:r>
              </a:p>
              <a:p>
                <a:pPr lvl="1"/>
                <a:r>
                  <a:rPr/>
                  <a:t>This is one of the weird cases in null hypothesis significance testing (NHST) where our intentions can determine the results of the test. Bayesian statisticians are right to complain about this.</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a:t>
            </a:r>
            <a:r>
              <a:rPr/>
              <a:t> </a:t>
            </a:r>
            <a:r>
              <a:rPr/>
              <a:t>the</a:t>
            </a:r>
            <a:r>
              <a:rPr/>
              <a:t> </a:t>
            </a: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Get Excel (or another software) to give you the area under the curve.</a:t>
                </a:r>
              </a:p>
              <a:p>
                <a:pPr lvl="1"/>
                <a14:m>
                  <m:oMath xmlns:m="http://schemas.openxmlformats.org/officeDocument/2006/math">
                    <m:r>
                      <m:t>p</m:t>
                    </m:r>
                    <m:r>
                      <m:t>(</m:t>
                    </m:r>
                    <m:r>
                      <m:t>z</m:t>
                    </m:r>
                    <m:r>
                      <m:t>&gt;</m:t>
                    </m:r>
                    <m:r>
                      <m:t>2.2</m:t>
                    </m:r>
                    <m:r>
                      <m:t>)</m:t>
                    </m:r>
                    <m:r>
                      <m:t>=</m:t>
                    </m:r>
                    <m:r>
                      <m:t>1</m:t>
                    </m:r>
                    <m:r>
                      <m:t>−</m:t>
                    </m:r>
                    <m:r>
                      <m:t>p</m:t>
                    </m:r>
                    <m:r>
                      <m:t>(</m:t>
                    </m:r>
                    <m:r>
                      <m:t>z</m:t>
                    </m:r>
                    <m:r>
                      <m:t>&lt;</m:t>
                    </m:r>
                    <m:r>
                      <m:t>2.2</m:t>
                    </m:r>
                    <m:r>
                      <m:t>)</m:t>
                    </m:r>
                  </m:oMath>
                </a14:m>
                <a:r>
                  <a:rPr/>
                  <a:t>, so </a:t>
                </a:r>
                <a:r>
                  <a:rPr sz="1800">
                    <a:latin typeface="Courier"/>
                  </a:rPr>
                  <a:t>=1-NORM.S.DIST(2.2,TRUE)</a:t>
                </a:r>
              </a:p>
              <a:p>
                <a:pPr lvl="1"/>
                <a:r>
                  <a:rPr/>
                  <a:t>Result: 0.0139034</a:t>
                </a:r>
              </a:p>
              <a:p>
                <a:pPr lvl="1"/>
                <a:r>
                  <a:rPr/>
                  <a:t>The prisoner is in the extreme 5% of the distribution.</a:t>
                </a:r>
              </a:p>
              <a:p>
                <a:pPr lvl="1"/>
                <a:r>
                  <a:rPr/>
                  <a:t>Maybe you should be concerned?</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p>
        </p:txBody>
      </p:sp>
      <p:sp>
        <p:nvSpPr>
          <p:cNvPr id="3" name="Content Placeholder 2"/>
          <p:cNvSpPr>
            <a:spLocks noGrp="1"/>
          </p:cNvSpPr>
          <p:nvPr>
            <p:ph idx="1"/>
          </p:nvPr>
        </p:nvSpPr>
        <p:spPr/>
        <p:txBody>
          <a:bodyPr/>
          <a:lstStyle/>
          <a:p>
            <a:pPr lvl="0" marL="1270000" indent="0">
              <a:buNone/>
            </a:pPr>
            <a:r>
              <a:rPr sz="2000"/>
              <a:t>I’m trying a new type of medication to help insomniac patients sleep better. Each of my 5 patients reports how much longer (or shorter) they have been sleeping (in hours) after taking the medication compared to before. The numbers are below. Based on this, can I conclude that the medication has changed my patients’ sleep? Or are the variations that the patients observed random and unrelated to the intervention?</a:t>
            </a:r>
          </a:p>
          <a:p>
            <a:pPr lvl="0" marL="1270000" indent="0">
              <a:buNone/>
            </a:pPr>
            <a:r>
              <a:rPr sz="1800">
                <a:latin typeface="Courier"/>
              </a:rPr>
              <a:t>## [1] 1.93 0.46 0.88 0.33 0.33</a:t>
            </a:r>
          </a:p>
          <a:p>
            <a:pPr lvl="0" marL="0" indent="0">
              <a:buNone/>
            </a:pPr>
            <a:r>
              <a:rPr/>
              <a:t>Your turn. What is the null hypothesis?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14:m>
                  <m:oMath xmlns:m="http://schemas.openxmlformats.org/officeDocument/2006/math">
                    <m:sSub>
                      <m:e>
                        <m:r>
                          <m:t>H</m:t>
                        </m:r>
                      </m:e>
                      <m:sub>
                        <m:r>
                          <m:t>0</m:t>
                        </m:r>
                      </m:sub>
                    </m:sSub>
                  </m:oMath>
                </a14:m>
                <a:r>
                  <a:rPr/>
                  <a:t> is that the true mean of the population is 0.</a:t>
                </a:r>
              </a:p>
              <a:p>
                <a:pPr lvl="0" marL="1270000" indent="0">
                  <a:buNone/>
                </a:pPr>
                <a:r>
                  <a:rPr sz="1800" b="1">
                    <a:solidFill>
                      <a:srgbClr val="007020"/>
                    </a:solidFill>
                    <a:latin typeface="Courier"/>
                  </a:rPr>
                  <a:t>t.test</a:t>
                </a:r>
                <a:r>
                  <a:rPr sz="1800">
                    <a:latin typeface="Courier"/>
                  </a:rPr>
                  <a:t>(sleep_times)</a:t>
                </a:r>
              </a:p>
              <a:p>
                <a:pPr lvl="0" marL="1270000" indent="0">
                  <a:buNone/>
                </a:pPr>
                <a:r>
                  <a:rPr sz="1800">
                    <a:latin typeface="Courier"/>
                  </a:rPr>
                  <a:t>## 
##  One Sample t-test
## 
## data:  sleep_times
## t = 2.5916, df = 4, p-value = 0.06058
## alternative hypothesis: true mean is not equal to 0
## 95 percent confidence interval:
##  -0.05607342  1.62807342
## sample estimates:
## mean of x 
##     0.786</a:t>
                </a:r>
              </a:p>
              <a:p>
                <a:pPr lvl="0" marL="0" indent="0">
                  <a:buNone/>
                </a:pPr>
                <a:r>
                  <a:rPr/>
                  <a:t>-If p </a:t>
                </a:r>
                <a14:m>
                  <m:oMath xmlns:m="http://schemas.openxmlformats.org/officeDocument/2006/math">
                    <m:r>
                      <m:t>≤</m:t>
                    </m:r>
                  </m:oMath>
                </a14:m>
                <a:r>
                  <a:rPr/>
                  <a:t> .05: reject the null hypothesis. - Try this in SPSS!</a:t>
                </a: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simulations</a:t>
            </a:r>
          </a:p>
        </p:txBody>
      </p:sp>
      <p:sp>
        <p:nvSpPr>
          <p:cNvPr id="3" name="Content Placeholder 2"/>
          <p:cNvSpPr>
            <a:spLocks noGrp="1"/>
          </p:cNvSpPr>
          <p:nvPr>
            <p:ph idx="1"/>
          </p:nvPr>
        </p:nvSpPr>
        <p:spPr/>
        <p:txBody>
          <a:bodyPr/>
          <a:lstStyle/>
          <a:p>
            <a:pPr lvl="1"/>
            <a:r>
              <a:rPr/>
              <a:t>For simple (and even more complex) designs, you can compute power analytically. I will show you how to do this using a program called GPower.</a:t>
            </a:r>
          </a:p>
          <a:p>
            <a:pPr lvl="1"/>
            <a:r>
              <a:rPr/>
              <a:t>But simulations are a lot more intuitive!</a:t>
            </a:r>
          </a:p>
          <a:p>
            <a:pPr lvl="1"/>
            <a:r>
              <a:rPr/>
              <a:t>Let’s go back to the sleep example and assume that the true mean was 1 (that means that on average, people get one hour more sleep when using the medication) and the sd was 1.</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simulations</a:t>
            </a:r>
            <a:r>
              <a:rPr/>
              <a:t> </a:t>
            </a:r>
            <a:r>
              <a:rPr/>
              <a:t>plot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Remember, </a:t>
                </a:r>
                <a14:m>
                  <m:oMath xmlns:m="http://schemas.openxmlformats.org/officeDocument/2006/math">
                    <m:sSub>
                      <m:e>
                        <m:r>
                          <m:t>t</m:t>
                        </m:r>
                      </m:e>
                      <m:sub>
                        <m:r>
                          <m:t>c</m:t>
                        </m:r>
                        <m:r>
                          <m:t>r</m:t>
                        </m:r>
                        <m:r>
                          <m:t>i</m:t>
                        </m:r>
                        <m:r>
                          <m:t>t</m:t>
                        </m:r>
                      </m:sub>
                    </m:sSub>
                    <m:r>
                      <m:t>=</m:t>
                    </m:r>
                    <m:r>
                      <m:t>2.7764451</m:t>
                    </m:r>
                  </m:oMath>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1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Not so great!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increase</a:t>
            </a:r>
            <a:r>
              <a:rPr/>
              <a:t> </a:t>
            </a:r>
            <a:r>
              <a:rPr/>
              <a:t>power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Let’s try a higher true mean (</a:t>
                </a:r>
                <a14:m>
                  <m:oMath xmlns:m="http://schemas.openxmlformats.org/officeDocument/2006/math">
                    <m:r>
                      <m:t>μ</m:t>
                    </m:r>
                    <m:r>
                      <m:t>=</m:t>
                    </m:r>
                    <m:r>
                      <m:t>2</m:t>
                    </m:r>
                  </m:oMath>
                </a14:m>
                <a:r>
                  <a:rPr/>
                  <a:t>):</a:t>
                </a: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2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increase</a:t>
            </a:r>
            <a:r>
              <a:rPr/>
              <a:t> </a:t>
            </a:r>
            <a:r>
              <a:rPr/>
              <a:t>power</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standard deviation (i.e. the noise) in the population is lower (people don’t vary as much in their response to the medication)</a:t>
                </a:r>
              </a:p>
              <a:p>
                <a:pPr lvl="1"/>
                <a:r>
                  <a:rPr/>
                  <a:t>Let’s try a true value of </a:t>
                </a:r>
                <a14:m>
                  <m:oMath xmlns:m="http://schemas.openxmlformats.org/officeDocument/2006/math">
                    <m:r>
                      <m:t>σ</m:t>
                    </m:r>
                    <m:r>
                      <m:t>=</m:t>
                    </m:r>
                    <m:r>
                      <m:t>0.5</m:t>
                    </m:r>
                  </m:oMath>
                </a14:m>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2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the</a:t>
            </a:r>
            <a:r>
              <a:rPr/>
              <a:t> </a:t>
            </a:r>
            <a:r>
              <a:rPr/>
              <a:t>EasyStats</a:t>
            </a:r>
            <a:r>
              <a:rPr/>
              <a:t> </a:t>
            </a:r>
            <a:r>
              <a:rPr/>
              <a:t>excel</a:t>
            </a:r>
            <a:r>
              <a:rPr/>
              <a:t> </a:t>
            </a:r>
            <a:r>
              <a:rPr/>
              <a:t>spreadsheet</a:t>
            </a:r>
            <a:r>
              <a:rPr/>
              <a:t> </a:t>
            </a:r>
            <a:r>
              <a:rPr/>
              <a:t>to</a:t>
            </a:r>
            <a:r>
              <a:rPr/>
              <a:t> </a:t>
            </a:r>
            <a:r>
              <a:rPr/>
              <a:t>run</a:t>
            </a:r>
            <a:r>
              <a:rPr/>
              <a:t> </a:t>
            </a:r>
            <a:r>
              <a:rPr/>
              <a:t>many</a:t>
            </a:r>
            <a:r>
              <a:rPr/>
              <a:t> </a:t>
            </a:r>
            <a:r>
              <a:rPr/>
              <a:t>simulations</a:t>
            </a:r>
          </a:p>
        </p:txBody>
      </p:sp>
      <p:sp>
        <p:nvSpPr>
          <p:cNvPr id="3" name="Content Placeholder 2"/>
          <p:cNvSpPr>
            <a:spLocks noGrp="1"/>
          </p:cNvSpPr>
          <p:nvPr>
            <p:ph idx="1"/>
          </p:nvPr>
        </p:nvSpPr>
        <p:spPr/>
        <p:txBody>
          <a:bodyPr/>
          <a:lstStyle/>
          <a:p>
            <a:pPr lvl="1"/>
            <a:r>
              <a:rPr/>
              <a:t>This is a more intuitive way to do the same thing we did analytically last time.</a:t>
            </a:r>
          </a:p>
          <a:p>
            <a:pPr lvl="1"/>
            <a:r>
              <a:rPr/>
              <a:t>Observe:</a:t>
            </a:r>
          </a:p>
          <a:p>
            <a:pPr lvl="2"/>
            <a:r>
              <a:rPr/>
              <a:t>What changes on each run?</a:t>
            </a:r>
          </a:p>
          <a:p>
            <a:pPr lvl="2"/>
            <a:r>
              <a:rPr/>
              <a:t>What stays the same?</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increase</a:t>
            </a:r>
            <a:r>
              <a:rPr/>
              <a:t> </a:t>
            </a:r>
            <a:r>
              <a:rPr/>
              <a:t>power</a:t>
            </a:r>
            <a:r>
              <a:rPr/>
              <a:t> </a:t>
            </a:r>
            <a:r>
              <a:rPr/>
              <a:t>(realistically!)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You don’t really have any direct control over population mean (i.e. effect size) or sd (i.e. noise). Let’s focus on the one variable that you do have control over.</a:t>
                </a:r>
              </a:p>
              <a:p>
                <a:pPr lvl="1"/>
                <a:r>
                  <a:rPr/>
                  <a:t>The sample size is larger: let’s try </a:t>
                </a:r>
                <a14:m>
                  <m:oMath xmlns:m="http://schemas.openxmlformats.org/officeDocument/2006/math">
                    <m:r>
                      <m:t>n</m:t>
                    </m:r>
                    <m:r>
                      <m:t>=</m:t>
                    </m:r>
                    <m:r>
                      <m:t>10</m:t>
                    </m:r>
                  </m:oMath>
                </a14:m>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2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Double-checking</a:t>
            </a:r>
            <a:r>
              <a:rPr/>
              <a:t> </a:t>
            </a:r>
            <a:r>
              <a:rPr/>
              <a:t>our</a:t>
            </a:r>
            <a:r>
              <a:rPr/>
              <a:t> </a:t>
            </a:r>
            <a:r>
              <a:rPr/>
              <a:t>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Let’s just check analytically that we have this correctly: If we want to show in the one-sample </a:t>
                </a:r>
                <a:r>
                  <a:rPr i="1"/>
                  <a:t>t</a:t>
                </a:r>
                <a:r>
                  <a:rPr/>
                  <a:t>-test that a mean of 1 is different from 0 (when </a:t>
                </a:r>
                <a14:m>
                  <m:oMath xmlns:m="http://schemas.openxmlformats.org/officeDocument/2006/math">
                    <m:r>
                      <m:t>s</m:t>
                    </m:r>
                    <m:r>
                      <m:t>d</m:t>
                    </m:r>
                    <m:r>
                      <m:t>=</m:t>
                    </m:r>
                    <m:r>
                      <m:t>1</m:t>
                    </m:r>
                  </m:oMath>
                </a14:m>
                <a:r>
                  <a:rPr/>
                  <a:t>), we need about 10 subjects. I will show you how to use GPower for that.</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Setting</a:t>
            </a:r>
            <a:r>
              <a:rPr/>
              <a:t> </a:t>
            </a:r>
            <a:r>
              <a:rPr/>
              <a:t>yourself</a:t>
            </a:r>
            <a:r>
              <a:rPr/>
              <a:t> </a:t>
            </a:r>
            <a:r>
              <a:rPr/>
              <a:t>up</a:t>
            </a:r>
            <a:r>
              <a:rPr/>
              <a:t> </a:t>
            </a:r>
            <a:r>
              <a:rPr/>
              <a:t>for</a:t>
            </a:r>
            <a:r>
              <a:rPr/>
              <a:t> </a:t>
            </a:r>
            <a:r>
              <a:rPr/>
              <a:t>success</a:t>
            </a:r>
            <a:r>
              <a:rPr/>
              <a:t> </a:t>
            </a:r>
            <a:r>
              <a:rPr/>
              <a:t>(or</a:t>
            </a:r>
            <a:r>
              <a:rPr/>
              <a:t> </a:t>
            </a:r>
            <a:r>
              <a:rPr/>
              <a:t>failure)</a:t>
            </a:r>
          </a:p>
        </p:txBody>
      </p:sp>
      <p:sp>
        <p:nvSpPr>
          <p:cNvPr id="3" name="Content Placeholder 2"/>
          <p:cNvSpPr>
            <a:spLocks noGrp="1"/>
          </p:cNvSpPr>
          <p:nvPr>
            <p:ph idx="1"/>
          </p:nvPr>
        </p:nvSpPr>
        <p:spPr/>
        <p:txBody>
          <a:bodyPr/>
          <a:lstStyle/>
          <a:p>
            <a:pPr lvl="1"/>
            <a:r>
              <a:rPr/>
              <a:t>You don’t want to run an underpowered study. Most likely, you’ll get a null result that tells you nothing about the true state of the world.</a:t>
            </a:r>
          </a:p>
          <a:p>
            <a:pPr lvl="1"/>
            <a:r>
              <a:rPr/>
              <a:t>How can you avoid this?</a:t>
            </a:r>
          </a:p>
          <a:p>
            <a:pPr lvl="2"/>
            <a:r>
              <a:rPr/>
              <a:t>Run a realistic number of participants so you reach acceptable power (the APA recomments .8).</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p>
        </p:txBody>
      </p:sp>
      <p:sp>
        <p:nvSpPr>
          <p:cNvPr id="3" name="Content Placeholder 2"/>
          <p:cNvSpPr>
            <a:spLocks noGrp="1"/>
          </p:cNvSpPr>
          <p:nvPr>
            <p:ph idx="1"/>
          </p:nvPr>
        </p:nvSpPr>
        <p:spPr/>
        <p:txBody>
          <a:bodyPr/>
          <a:lstStyle/>
          <a:p>
            <a:pPr lvl="0" marL="1270000" indent="0">
              <a:buNone/>
            </a:pPr>
            <a:r>
              <a:rPr sz="2000"/>
              <a:t>An experimenter knows for a fact that the average number of friends people have on Facebook is 70, with an sd of 10. She knows this because she works for Facebook and has access to all your personal data. The experimenter wants to know if people who post lots of photos of cats have more or fewer friends than the average Facebook user. Automatically tagging cat photos is hard, so our experimenter just asks an unpaid intern to compile a sample of 100 cat-posting people and find out their friend numbers. How big does the effect (in friends gained/lost) have to be so it would be detectable at an acceptable power level of .8?</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Effect size is defined as</a:t>
                </a:r>
              </a:p>
              <a:p>
                <a:pPr lvl="1"/>
                <a14:m>
                  <m:oMathPara xmlns:m="http://schemas.openxmlformats.org/officeDocument/2006/math">
                    <m:oMathParaPr>
                      <m:jc m:val="center"/>
                    </m:oMathParaPr>
                    <m:oMath>
                      <m:r>
                        <m:t>d</m:t>
                      </m:r>
                      <m:r>
                        <m:t>=</m:t>
                      </m:r>
                      <m:f>
                        <m:fPr>
                          <m:type m:val="bar"/>
                        </m:fPr>
                        <m:num>
                          <m:sSub>
                            <m:e>
                              <m:r>
                                <m:t>μ</m:t>
                              </m:r>
                            </m:e>
                            <m:sub>
                              <m:r>
                                <m:t>1</m:t>
                              </m:r>
                            </m:sub>
                          </m:sSub>
                          <m:r>
                            <m:t>−</m:t>
                          </m:r>
                          <m:sSub>
                            <m:e>
                              <m:r>
                                <m:t>μ</m:t>
                              </m:r>
                            </m:e>
                            <m:sub>
                              <m:r>
                                <m:t>2</m:t>
                              </m:r>
                            </m:sub>
                          </m:sSub>
                        </m:num>
                        <m:den>
                          <m:acc>
                            <m:accPr>
                              <m:chr m:val="̂"/>
                            </m:accPr>
                            <m:e>
                              <m:r>
                                <m:t>σ</m:t>
                              </m:r>
                            </m:e>
                          </m:acc>
                        </m:den>
                      </m:f>
                    </m:oMath>
                  </m:oMathPara>
                </a14:m>
              </a:p>
              <a:p>
                <a:pPr lvl="1"/>
                <a:r>
                  <a:rPr/>
                  <a:t>We’re doing a t-test where we want to know if the group mean (for a group size of </a:t>
                </a:r>
                <a14:m>
                  <m:oMath xmlns:m="http://schemas.openxmlformats.org/officeDocument/2006/math">
                    <m:r>
                      <m:t>n</m:t>
                    </m:r>
                    <m:r>
                      <m:t>=</m:t>
                    </m:r>
                    <m:r>
                      <m:t>100</m:t>
                    </m:r>
                  </m:oMath>
                </a14:m>
                <a:r>
                  <a:rPr/>
                  <a:t>) comes from a known population (</a:t>
                </a:r>
                <a14:m>
                  <m:oMath xmlns:m="http://schemas.openxmlformats.org/officeDocument/2006/math">
                    <m:r>
                      <m:t>μ</m:t>
                    </m:r>
                    <m:r>
                      <m:t>=</m:t>
                    </m:r>
                    <m:r>
                      <m:t>70</m:t>
                    </m:r>
                    <m:r>
                      <m:t>,</m:t>
                    </m:r>
                    <m:r>
                      <m:t>σ</m:t>
                    </m:r>
                    <m:r>
                      <m:t>=</m:t>
                    </m:r>
                    <m:r>
                      <m:t>10</m:t>
                    </m:r>
                  </m:oMath>
                </a14:m>
                <a:r>
                  <a:rPr/>
                  <a:t>)</a:t>
                </a:r>
              </a:p>
              <a:p>
                <a:pPr lvl="1"/>
                <a:r>
                  <a:rPr/>
                  <a:t>We want to find the necessary effect size given the sample size and the standard error of the mean. The test would be two-tailed, since we don’t know the direction of the effect. The power we want is </a:t>
                </a:r>
                <a14:m>
                  <m:oMath xmlns:m="http://schemas.openxmlformats.org/officeDocument/2006/math">
                    <m:r>
                      <m:t>(</m:t>
                    </m:r>
                    <m:r>
                      <m:t>1</m:t>
                    </m:r>
                    <m:r>
                      <m:t>−</m:t>
                    </m:r>
                    <m:r>
                      <m:t>β</m:t>
                    </m:r>
                    <m:r>
                      <m:t>)</m:t>
                    </m:r>
                    <m:r>
                      <m:t>=</m:t>
                    </m:r>
                    <m:r>
                      <m:t>.8</m:t>
                    </m:r>
                  </m:oMath>
                </a14:m>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a:t>
            </a:r>
            <a:r>
              <a:rPr/>
              <a:t> </a:t>
            </a:r>
            <a:r>
              <a:rPr/>
              <a:t>GPower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 GPower, select </a:t>
                </a:r>
                <a:r>
                  <a:rPr sz="1800">
                    <a:latin typeface="Courier"/>
                  </a:rPr>
                  <a:t>t tests</a:t>
                </a:r>
                <a:r>
                  <a:rPr/>
                  <a:t> as </a:t>
                </a:r>
                <a:r>
                  <a:rPr sz="1800">
                    <a:latin typeface="Courier"/>
                  </a:rPr>
                  <a:t>Test family</a:t>
                </a:r>
                <a:r>
                  <a:rPr/>
                  <a:t> and </a:t>
                </a:r>
                <a:r>
                  <a:rPr sz="1800">
                    <a:latin typeface="Courier"/>
                  </a:rPr>
                  <a:t>Means: Difference from constant (one sample case)</a:t>
                </a:r>
                <a:r>
                  <a:rPr/>
                  <a:t> as </a:t>
                </a:r>
                <a:r>
                  <a:rPr sz="1800">
                    <a:latin typeface="Courier"/>
                  </a:rPr>
                  <a:t>Statistical test</a:t>
                </a:r>
                <a:r>
                  <a:rPr/>
                  <a:t>. As </a:t>
                </a:r>
                <a:r>
                  <a:rPr sz="1800">
                    <a:latin typeface="Courier"/>
                  </a:rPr>
                  <a:t>Type of power analysis</a:t>
                </a:r>
                <a:r>
                  <a:rPr/>
                  <a:t>, select </a:t>
                </a:r>
                <a:r>
                  <a:rPr sz="1800">
                    <a:latin typeface="Courier"/>
                  </a:rPr>
                  <a:t>Sensitivity: Compute required effect size</a:t>
                </a:r>
              </a:p>
              <a:p>
                <a:pPr lvl="1"/>
                <a:r>
                  <a:rPr/>
                  <a:t>In the </a:t>
                </a:r>
                <a:r>
                  <a:rPr sz="1800">
                    <a:latin typeface="Courier"/>
                  </a:rPr>
                  <a:t>Input Parameters</a:t>
                </a:r>
                <a:r>
                  <a:rPr/>
                  <a:t> area, select </a:t>
                </a:r>
                <a:r>
                  <a:rPr sz="1800">
                    <a:latin typeface="Courier"/>
                  </a:rPr>
                  <a:t>Two</a:t>
                </a:r>
                <a:r>
                  <a:rPr/>
                  <a:t> for </a:t>
                </a:r>
                <a:r>
                  <a:rPr sz="1800">
                    <a:latin typeface="Courier"/>
                  </a:rPr>
                  <a:t>Tails</a:t>
                </a:r>
                <a:r>
                  <a:rPr/>
                  <a:t>, leave the </a:t>
                </a:r>
                <a14:m>
                  <m:oMath xmlns:m="http://schemas.openxmlformats.org/officeDocument/2006/math">
                    <m:r>
                      <m:t>α</m:t>
                    </m:r>
                  </m:oMath>
                </a14:m>
                <a:r>
                  <a:rPr/>
                  <a:t> at </a:t>
                </a:r>
                <a:r>
                  <a:rPr sz="1800">
                    <a:latin typeface="Courier"/>
                  </a:rPr>
                  <a:t>.05</a:t>
                </a:r>
                <a:r>
                  <a:rPr/>
                  <a:t>, set the </a:t>
                </a:r>
                <a:r>
                  <a:rPr sz="1800">
                    <a:latin typeface="Courier"/>
                  </a:rPr>
                  <a:t>Power</a:t>
                </a:r>
                <a:r>
                  <a:rPr/>
                  <a:t> to </a:t>
                </a:r>
                <a:r>
                  <a:rPr sz="1800">
                    <a:latin typeface="Courier"/>
                  </a:rPr>
                  <a:t>0.8</a:t>
                </a:r>
                <a:r>
                  <a:rPr/>
                  <a:t>, and set the </a:t>
                </a:r>
                <a:r>
                  <a:rPr sz="1800">
                    <a:latin typeface="Courier"/>
                  </a:rPr>
                  <a:t>Total sample size</a:t>
                </a:r>
                <a:r>
                  <a:rPr/>
                  <a:t> to </a:t>
                </a:r>
                <a:r>
                  <a:rPr sz="1800">
                    <a:latin typeface="Courier"/>
                  </a:rPr>
                  <a:t>100</a:t>
                </a:r>
                <a:r>
                  <a:rPr/>
                  <a:t>. You get an effect size of </a:t>
                </a:r>
                <a14:m>
                  <m:oMath xmlns:m="http://schemas.openxmlformats.org/officeDocument/2006/math">
                    <m:r>
                      <m:t>d</m:t>
                    </m:r>
                    <m:r>
                      <m:t>=</m:t>
                    </m:r>
                    <m:r>
                      <m:t>0.2829125</m:t>
                    </m:r>
                  </m:oMath>
                </a14:m>
              </a:p>
              <a:p>
                <a:pPr lvl="1"/>
                <a:r>
                  <a:rPr/>
                  <a:t>A difference in as little as </a:t>
                </a:r>
                <a14:m>
                  <m:oMath xmlns:m="http://schemas.openxmlformats.org/officeDocument/2006/math">
                    <m:r>
                      <m:t>d</m:t>
                    </m:r>
                    <m:r>
                      <m:t>⋅</m:t>
                    </m:r>
                    <m:r>
                      <m:t>σ</m:t>
                    </m:r>
                    <m:r>
                      <m:t>=</m:t>
                    </m:r>
                    <m:r>
                      <m:t>.283</m:t>
                    </m:r>
                    <m:r>
                      <m:t>⋅</m:t>
                    </m:r>
                    <m:r>
                      <m:t>10</m:t>
                    </m:r>
                    <m:r>
                      <m:t>=</m:t>
                    </m:r>
                    <m:r>
                      <m:t>2.83</m:t>
                    </m:r>
                  </m:oMath>
                </a14:m>
                <a:r>
                  <a:rPr/>
                  <a:t> friends would be detectable.</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cheat!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How about the following strategy?</a:t>
                </a:r>
              </a:p>
              <a:p>
                <a:pPr lvl="0" marL="1270000" indent="0">
                  <a:buNone/>
                </a:pPr>
                <a:r>
                  <a:rPr sz="2000"/>
                  <a:t>Just run the hypothesis test on the data after every new sample and stop as soon as you get a significant result.</a:t>
                </a:r>
              </a:p>
              <a:p>
                <a:pPr lvl="1"/>
                <a:r>
                  <a:rPr/>
                  <a:t>Let’s see just what happens to </a:t>
                </a:r>
                <a14:m>
                  <m:oMath xmlns:m="http://schemas.openxmlformats.org/officeDocument/2006/math">
                    <m:r>
                      <m:t>α</m:t>
                    </m:r>
                  </m:oMath>
                </a14:m>
                <a:r>
                  <a:rPr/>
                  <a:t> if you do that.</a:t>
                </a:r>
              </a:p>
              <a:p>
                <a:pPr lvl="1"/>
                <a:r>
                  <a:rPr/>
                  <a:t>Run a simulation where there is no effect (i.e. where we know the </a:t>
                </a:r>
                <a14:m>
                  <m:oMath xmlns:m="http://schemas.openxmlformats.org/officeDocument/2006/math">
                    <m:sSub>
                      <m:e>
                        <m:r>
                          <m:t>H</m:t>
                        </m:r>
                      </m:e>
                      <m:sub>
                        <m:r>
                          <m:t>0</m:t>
                        </m:r>
                      </m:sub>
                    </m:sSub>
                  </m:oMath>
                </a14:m>
                <a:r>
                  <a:rPr/>
                  <a:t> is true)</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consequences</a:t>
            </a:r>
            <a:r>
              <a:rPr/>
              <a:t> </a:t>
            </a:r>
            <a:r>
              <a:rPr/>
              <a:t>of</a:t>
            </a:r>
            <a:r>
              <a:rPr/>
              <a:t> </a:t>
            </a:r>
            <a:r>
              <a:rPr/>
              <a:t>cheating</a:t>
            </a:r>
          </a:p>
        </p:txBody>
      </p:sp>
      <p:sp>
        <p:nvSpPr>
          <p:cNvPr id="3" name="Content Placeholder 2"/>
          <p:cNvSpPr>
            <a:spLocks noGrp="1"/>
          </p:cNvSpPr>
          <p:nvPr>
            <p:ph idx="1"/>
          </p:nvPr>
        </p:nvSpPr>
        <p:spPr/>
        <p:txBody>
          <a:bodyPr/>
          <a:lstStyle/>
          <a:p>
            <a:pPr lvl="0" marL="0" indent="0">
              <a:buNone/>
            </a:pPr>
            <a:r>
              <a:rPr/>
              <a:t>Let’s run this simulation 1000 times and make a plot with the results: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Significance_tests_and_power_files/figure-pptx/unnamed-chunk-2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changes</a:t>
            </a:r>
            <a:r>
              <a:rPr/>
              <a:t> </a:t>
            </a:r>
            <a:r>
              <a:rPr/>
              <a:t>when</a:t>
            </a:r>
            <a:r>
              <a:rPr/>
              <a:t> </a:t>
            </a:r>
            <a:r>
              <a:rPr/>
              <a:t>we</a:t>
            </a:r>
            <a:r>
              <a:rPr/>
              <a:t> </a:t>
            </a:r>
            <a:r>
              <a:rPr/>
              <a:t>re-run</a:t>
            </a:r>
            <a:r>
              <a:rPr/>
              <a:t> </a:t>
            </a:r>
            <a:r>
              <a:rPr/>
              <a:t>the</a:t>
            </a:r>
            <a:r>
              <a:rPr/>
              <a:t> </a:t>
            </a:r>
            <a:r>
              <a:rPr/>
              <a:t>simulation?</a:t>
            </a:r>
          </a:p>
        </p:txBody>
      </p:sp>
      <p:pic>
        <p:nvPicPr>
          <p:cNvPr descr="2_Significance_tests_and_power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consequences</a:t>
            </a:r>
            <a:r>
              <a:rPr/>
              <a:t> </a:t>
            </a:r>
            <a:r>
              <a:rPr/>
              <a:t>of</a:t>
            </a:r>
            <a:r>
              <a:rPr/>
              <a:t> </a:t>
            </a:r>
            <a:r>
              <a:rPr/>
              <a:t>cheating</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Holy inflated Type I error rate, Batman!</a:t>
                </a:r>
              </a:p>
              <a:p>
                <a:pPr lvl="2"/>
                <a14:m>
                  <m:oMath xmlns:m="http://schemas.openxmlformats.org/officeDocument/2006/math">
                    <m:r>
                      <m:t>α</m:t>
                    </m:r>
                  </m:oMath>
                </a14:m>
                <a:r>
                  <a:rPr/>
                  <a:t> is at 25%, instead of 5% where it should be.</a:t>
                </a:r>
              </a:p>
              <a:p>
                <a:pPr lvl="1"/>
                <a:r>
                  <a:rPr/>
                  <a:t>Unfortunately, this strategy of using stopping rules (“data peeking”) is quite common.</a:t>
                </a:r>
              </a:p>
              <a:p>
                <a:pPr lvl="2"/>
                <a:r>
                  <a:rPr/>
                  <a:t>Solution: do a power analysis, set your sample size beforehand, and stick to it!</a:t>
                </a: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more</a:t>
            </a:r>
            <a:r>
              <a:rPr/>
              <a:t> </a:t>
            </a:r>
            <a:r>
              <a:rPr/>
              <a:t>interesting</a:t>
            </a:r>
            <a:r>
              <a:rPr/>
              <a:t> </a:t>
            </a:r>
            <a:r>
              <a:rPr/>
              <a:t>hypotheses</a:t>
            </a:r>
          </a:p>
        </p:txBody>
      </p:sp>
      <p:sp>
        <p:nvSpPr>
          <p:cNvPr id="3" name="Content Placeholder 2"/>
          <p:cNvSpPr>
            <a:spLocks noGrp="1"/>
          </p:cNvSpPr>
          <p:nvPr>
            <p:ph idx="1"/>
          </p:nvPr>
        </p:nvSpPr>
        <p:spPr/>
        <p:txBody>
          <a:bodyPr/>
          <a:lstStyle/>
          <a:p>
            <a:pPr lvl="1"/>
            <a:r>
              <a:rPr/>
              <a:t>So far, we have been testing the null hypothesis that our sample mean is 0.</a:t>
            </a:r>
          </a:p>
          <a:p>
            <a:pPr lvl="1"/>
            <a:r>
              <a:rPr/>
              <a:t>This is not what we usually do in Psychology.</a:t>
            </a:r>
          </a:p>
          <a:p>
            <a:pPr lvl="1"/>
            <a:r>
              <a:rPr/>
              <a:t>Instead, we want to know if there is a significant difference between the means of two (or more) samples.</a:t>
            </a:r>
          </a:p>
          <a:p>
            <a:pPr lvl="2"/>
            <a:r>
              <a:rPr/>
              <a:t>For example, you might give only one group an intervention against anxiety, with the other one serving as the control.</a:t>
            </a:r>
          </a:p>
          <a:p>
            <a:pPr lvl="3"/>
            <a:r>
              <a:rPr/>
              <a:t>Does the intervention work?</a:t>
            </a:r>
          </a:p>
          <a:p>
            <a:pPr lvl="4"/>
            <a:r>
              <a:rPr/>
              <a:t>Do people in the treatment group report lower anxiety?</a:t>
            </a:r>
          </a:p>
          <a:p>
            <a:pPr lvl="4"/>
            <a:r>
              <a:rPr/>
              <a:t>Can we generalise this to the population?</a:t>
            </a:r>
          </a:p>
          <a:p>
            <a:pPr lvl="4"/>
            <a:r>
              <a:rPr/>
              <a:t>Should we use this intervention in clinical practice?</a:t>
            </a:r>
          </a:p>
          <a:p>
            <a:pPr lvl="2"/>
            <a:r>
              <a:rPr/>
              <a:t>A lot of effort and money may be wasted if you get these questions wrong.</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two-sample</a:t>
            </a:r>
            <a:r>
              <a:rPr/>
              <a:t> </a:t>
            </a:r>
            <a:r>
              <a:rPr/>
              <a:t>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Remember, we are comparing two samples now. We’ll call the sample means </a:t>
                </a:r>
                <a14:m>
                  <m:oMath xmlns:m="http://schemas.openxmlformats.org/officeDocument/2006/math">
                    <m:sSub>
                      <m:e>
                        <m:r>
                          <m:t>μ</m:t>
                        </m:r>
                      </m:e>
                      <m:sub>
                        <m:r>
                          <m:t>1</m:t>
                        </m:r>
                      </m:sub>
                    </m:sSub>
                  </m:oMath>
                </a14:m>
                <a:r>
                  <a:rPr/>
                  <a:t> and </a:t>
                </a:r>
                <a14:m>
                  <m:oMath xmlns:m="http://schemas.openxmlformats.org/officeDocument/2006/math">
                    <m:sSub>
                      <m:e>
                        <m:r>
                          <m:t>μ</m:t>
                        </m:r>
                      </m:e>
                      <m:sub>
                        <m:r>
                          <m:t>2</m:t>
                        </m:r>
                      </m:sub>
                    </m:sSub>
                  </m:oMath>
                </a14:m>
                <a:r>
                  <a:rPr/>
                  <a:t>.</a:t>
                </a:r>
              </a:p>
              <a:p>
                <a:pPr lvl="1"/>
                <a:r>
                  <a:rPr/>
                  <a:t>Our null hypothesis is </a:t>
                </a:r>
                <a14:m>
                  <m:oMath xmlns:m="http://schemas.openxmlformats.org/officeDocument/2006/math">
                    <m:sSub>
                      <m:e>
                        <m:r>
                          <m:t>H</m:t>
                        </m:r>
                      </m:e>
                      <m:sub>
                        <m:r>
                          <m:t>0</m:t>
                        </m:r>
                      </m:sub>
                    </m:sSub>
                    <m:r>
                      <m:t>:</m:t>
                    </m:r>
                    <m:sSub>
                      <m:e>
                        <m:r>
                          <m:t>μ</m:t>
                        </m:r>
                      </m:e>
                      <m:sub>
                        <m:r>
                          <m:t>1</m:t>
                        </m:r>
                      </m:sub>
                    </m:sSub>
                    <m:r>
                      <m:t>=</m:t>
                    </m:r>
                    <m:sSub>
                      <m:e>
                        <m:r>
                          <m:t>μ</m:t>
                        </m:r>
                      </m:e>
                      <m:sub>
                        <m:r>
                          <m:t>2</m:t>
                        </m:r>
                      </m:sub>
                    </m:sSub>
                  </m:oMath>
                </a14:m>
              </a:p>
              <a:p>
                <a:pPr lvl="1"/>
                <a:r>
                  <a:rPr/>
                  <a:t>We can rephrase this as </a:t>
                </a:r>
                <a14:m>
                  <m:oMath xmlns:m="http://schemas.openxmlformats.org/officeDocument/2006/math">
                    <m:sSub>
                      <m:e>
                        <m:r>
                          <m:t>H</m:t>
                        </m:r>
                      </m:e>
                      <m:sub>
                        <m:r>
                          <m:t>0</m:t>
                        </m:r>
                      </m:sub>
                    </m:sSub>
                    <m:r>
                      <m:t>:</m:t>
                    </m:r>
                    <m:sSub>
                      <m:e>
                        <m:r>
                          <m:t>μ</m:t>
                        </m:r>
                      </m:e>
                      <m:sub>
                        <m:r>
                          <m:t>1</m:t>
                        </m:r>
                      </m:sub>
                    </m:sSub>
                    <m:r>
                      <m:t>−</m:t>
                    </m:r>
                    <m:sSub>
                      <m:e>
                        <m:r>
                          <m:t>μ</m:t>
                        </m:r>
                      </m:e>
                      <m:sub>
                        <m:r>
                          <m:t>2</m:t>
                        </m:r>
                      </m:sub>
                    </m:sSub>
                    <m:r>
                      <m:t>=</m:t>
                    </m:r>
                    <m:r>
                      <m:t>δ</m:t>
                    </m:r>
                    <m:r>
                      <m:t>=</m:t>
                    </m:r>
                    <m:r>
                      <m:t>0</m:t>
                    </m:r>
                  </m:oMath>
                </a14:m>
              </a:p>
              <a:p>
                <a:pPr lvl="1"/>
                <a:r>
                  <a:rPr/>
                  <a:t>We already know the logic of this: we just want to find out if </a:t>
                </a:r>
                <a14:m>
                  <m:oMath xmlns:m="http://schemas.openxmlformats.org/officeDocument/2006/math">
                    <m:r>
                      <m:t>d</m:t>
                    </m:r>
                  </m:oMath>
                </a14:m>
                <a:r>
                  <a:rPr/>
                  <a:t> (</a:t>
                </a:r>
                <a14:m>
                  <m:oMath xmlns:m="http://schemas.openxmlformats.org/officeDocument/2006/math">
                    <m:r>
                      <m:t>δ</m:t>
                    </m:r>
                  </m:oMath>
                </a14:m>
                <a:r>
                  <a:rPr/>
                  <a:t> = true population difference, </a:t>
                </a:r>
                <a14:m>
                  <m:oMath xmlns:m="http://schemas.openxmlformats.org/officeDocument/2006/math">
                    <m:r>
                      <m:t>d</m:t>
                    </m:r>
                  </m:oMath>
                </a14:m>
                <a:r>
                  <a:rPr/>
                  <a:t> = sample difference)is extreme enough so we can reject the </a:t>
                </a:r>
                <a14:m>
                  <m:oMath xmlns:m="http://schemas.openxmlformats.org/officeDocument/2006/math">
                    <m:sSub>
                      <m:e>
                        <m:r>
                          <m:t>H</m:t>
                        </m:r>
                      </m:e>
                      <m:sub>
                        <m:r>
                          <m:t>0</m:t>
                        </m:r>
                      </m:sub>
                    </m:sSub>
                  </m:oMath>
                </a14:m>
                <a:r>
                  <a:rPr/>
                  <a:t>.</a:t>
                </a:r>
              </a:p>
              <a:p>
                <a:pPr lvl="1"/>
                <a:r>
                  <a:rPr/>
                  <a:t>Let’s see how </a:t>
                </a:r>
                <a14:m>
                  <m:oMath xmlns:m="http://schemas.openxmlformats.org/officeDocument/2006/math">
                    <m:r>
                      <m:t>δ</m:t>
                    </m:r>
                  </m:oMath>
                </a14:m>
                <a:r>
                  <a:rPr/>
                  <a:t> is distributed.</a:t>
                </a:r>
              </a:p>
              <a:p>
                <a:pPr lvl="1"/>
                <a:r>
                  <a:rPr/>
                  <a:t>We could do this analytically, using the things we’ve learned about expected values, but I’ll leave that to those of you who are really really interested and just give you the end results.</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two-sample</a:t>
            </a:r>
            <a:r>
              <a:rPr/>
              <a:t> </a:t>
            </a:r>
            <a:r>
              <a:rPr/>
              <a:t>t-test</a:t>
            </a:r>
            <a:r>
              <a:rPr/>
              <a:t> </a:t>
            </a:r>
            <a:r>
              <a:rPr/>
              <a:t>(4)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We’re looking for the distribution of sample differences </a:t>
                </a:r>
                <a14:m>
                  <m:oMath xmlns:m="http://schemas.openxmlformats.org/officeDocument/2006/math">
                    <m:sSub>
                      <m:e>
                        <m:r>
                          <m:t>x</m:t>
                        </m:r>
                      </m:e>
                      <m:sub>
                        <m:r>
                          <m:t>1</m:t>
                        </m:r>
                      </m:sub>
                    </m:sSub>
                    <m:r>
                      <m:t>−</m:t>
                    </m:r>
                    <m:sSub>
                      <m:e>
                        <m:r>
                          <m:t>x</m:t>
                        </m:r>
                      </m:e>
                      <m:sub>
                        <m:r>
                          <m:t>2</m:t>
                        </m:r>
                      </m:sub>
                    </m:sSub>
                  </m:oMath>
                </a14:m>
                <a:r>
                  <a:rPr/>
                  <a:t>:</a:t>
                </a:r>
              </a:p>
              <a:p>
                <a:pPr lvl="1"/>
                <a:r>
                  <a:rPr/>
                  <a:t>If we knew the population standard deviation, we could use the following formulas:</a:t>
                </a:r>
              </a:p>
              <a:p>
                <a:pPr lvl="1"/>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μ</m:t>
                                </m:r>
                              </m:e>
                              <m:sub>
                                <m:sSub>
                                  <m:e>
                                    <m:bar>
                                      <m:barPr>
                                        <m:pos m:val="top"/>
                                      </m:barPr>
                                      <m:e>
                                        <m:r>
                                          <m:t>x</m:t>
                                        </m:r>
                                      </m:e>
                                    </m:bar>
                                  </m:e>
                                  <m:sub>
                                    <m:r>
                                      <m:t>1</m:t>
                                    </m:r>
                                  </m:sub>
                                </m:sSub>
                                <m:r>
                                  <m:t>−</m:t>
                                </m:r>
                                <m:sSub>
                                  <m:e>
                                    <m:bar>
                                      <m:barPr>
                                        <m:pos m:val="top"/>
                                      </m:barPr>
                                      <m:e>
                                        <m:r>
                                          <m:t>x</m:t>
                                        </m:r>
                                      </m:e>
                                    </m:bar>
                                  </m:e>
                                  <m:sub>
                                    <m:r>
                                      <m:t>2</m:t>
                                    </m:r>
                                  </m:sub>
                                </m:sSub>
                              </m:sub>
                            </m:sSub>
                          </m:e>
                          <m:e>
                            <m:r>
                              <m:t>=</m:t>
                            </m:r>
                            <m:sSub>
                              <m:e>
                                <m:r>
                                  <m:t>μ</m:t>
                                </m:r>
                              </m:e>
                              <m:sub>
                                <m:r>
                                  <m:t>1</m:t>
                                </m:r>
                              </m:sub>
                            </m:sSub>
                            <m:r>
                              <m:t>−</m:t>
                            </m:r>
                            <m:sSub>
                              <m:e>
                                <m:r>
                                  <m:t>μ</m:t>
                                </m:r>
                              </m:e>
                              <m:sub>
                                <m:r>
                                  <m:t>2</m:t>
                                </m:r>
                              </m:sub>
                            </m:sSub>
                          </m:e>
                        </m:mr>
                        <m:mr>
                          <m:e>
                            <m:sSub>
                              <m:e>
                                <m:acc>
                                  <m:accPr>
                                    <m:chr m:val="̂"/>
                                  </m:accPr>
                                  <m:e>
                                    <m:r>
                                      <m:t>σ</m:t>
                                    </m:r>
                                  </m:e>
                                </m:acc>
                              </m:e>
                              <m:sub>
                                <m:sSub>
                                  <m:e>
                                    <m:bar>
                                      <m:barPr>
                                        <m:pos m:val="top"/>
                                      </m:barPr>
                                      <m:e>
                                        <m:r>
                                          <m:t>x</m:t>
                                        </m:r>
                                      </m:e>
                                    </m:bar>
                                  </m:e>
                                  <m:sub>
                                    <m:r>
                                      <m:t>1</m:t>
                                    </m:r>
                                  </m:sub>
                                </m:sSub>
                                <m:r>
                                  <m:t>−</m:t>
                                </m:r>
                                <m:sSub>
                                  <m:e>
                                    <m:bar>
                                      <m:barPr>
                                        <m:pos m:val="top"/>
                                      </m:barPr>
                                      <m:e>
                                        <m:r>
                                          <m:t>x</m:t>
                                        </m:r>
                                      </m:e>
                                    </m:bar>
                                  </m:e>
                                  <m:sub>
                                    <m:r>
                                      <m:t>2</m:t>
                                    </m:r>
                                  </m:sub>
                                </m:sSub>
                              </m:sub>
                            </m:sSub>
                          </m:e>
                          <m:e>
                            <m:r>
                              <m:t>=</m:t>
                            </m:r>
                            <m:rad>
                              <m:radPr>
                                <m:degHide m:val="1"/>
                              </m:radPr>
                              <m:deg/>
                              <m:e>
                                <m:f>
                                  <m:fPr>
                                    <m:type m:val="bar"/>
                                  </m:fPr>
                                  <m:num>
                                    <m:sSubSup>
                                      <m:e>
                                        <m:r>
                                          <m:t>σ</m:t>
                                        </m:r>
                                      </m:e>
                                      <m:sub>
                                        <m:r>
                                          <m:t>1</m:t>
                                        </m:r>
                                      </m:sub>
                                      <m:sup>
                                        <m:r>
                                          <m:t>2</m:t>
                                        </m:r>
                                      </m:sup>
                                    </m:sSubSup>
                                  </m:num>
                                  <m:den>
                                    <m:sSub>
                                      <m:e>
                                        <m:r>
                                          <m:t>n</m:t>
                                        </m:r>
                                      </m:e>
                                      <m:sub>
                                        <m:r>
                                          <m:t>1</m:t>
                                        </m:r>
                                      </m:sub>
                                    </m:sSub>
                                  </m:den>
                                </m:f>
                                <m:r>
                                  <m:t>+</m:t>
                                </m:r>
                                <m:f>
                                  <m:fPr>
                                    <m:type m:val="bar"/>
                                  </m:fPr>
                                  <m:num>
                                    <m:sSubSup>
                                      <m:e>
                                        <m:r>
                                          <m:t>σ</m:t>
                                        </m:r>
                                      </m:e>
                                      <m:sub>
                                        <m:r>
                                          <m:t>2</m:t>
                                        </m:r>
                                      </m:sub>
                                      <m:sup>
                                        <m:r>
                                          <m:t>2</m:t>
                                        </m:r>
                                      </m:sup>
                                    </m:sSubSup>
                                  </m:num>
                                  <m:den>
                                    <m:sSub>
                                      <m:e>
                                        <m:r>
                                          <m:t>n</m:t>
                                        </m:r>
                                      </m:e>
                                      <m:sub>
                                        <m:r>
                                          <m:t>2</m:t>
                                        </m:r>
                                      </m:sub>
                                    </m:sSub>
                                  </m:den>
                                </m:f>
                              </m:e>
                            </m:rad>
                          </m:e>
                        </m:mr>
                      </m:m>
                    </m:oMath>
                  </m:oMathPara>
                </a14:m>
              </a:p>
              <a:p>
                <a:pPr lvl="1"/>
                <a:r>
                  <a:rPr/>
                  <a:t>Based on this, we could calculate CIs or just a </a:t>
                </a:r>
                <a:r>
                  <a:rPr i="1"/>
                  <a:t>z</a:t>
                </a:r>
                <a:r>
                  <a:rPr/>
                  <a:t>-value</a:t>
                </a:r>
              </a:p>
              <a:p>
                <a:pPr lvl="1"/>
                <a:r>
                  <a:rPr/>
                  <a:t>Remember our </a:t>
                </a:r>
                <a14:m>
                  <m:oMath xmlns:m="http://schemas.openxmlformats.org/officeDocument/2006/math">
                    <m:sSub>
                      <m:e>
                        <m:r>
                          <m:t>H</m:t>
                        </m:r>
                      </m:e>
                      <m:sub>
                        <m:r>
                          <m:t>0</m:t>
                        </m:r>
                      </m:sub>
                    </m:sSub>
                    <m:r>
                      <m:t>:</m:t>
                    </m:r>
                    <m:sSub>
                      <m:e>
                        <m:r>
                          <m:t>μ</m:t>
                        </m:r>
                      </m:e>
                      <m:sub>
                        <m:r>
                          <m:t>1</m:t>
                        </m:r>
                      </m:sub>
                    </m:sSub>
                    <m:r>
                      <m:t>−</m:t>
                    </m:r>
                    <m:sSub>
                      <m:e>
                        <m:r>
                          <m:t>μ</m:t>
                        </m:r>
                      </m:e>
                      <m:sub>
                        <m:r>
                          <m:t>2</m:t>
                        </m:r>
                      </m:sub>
                    </m:sSub>
                    <m:r>
                      <m:t>=</m:t>
                    </m:r>
                    <m:r>
                      <m:t>0</m:t>
                    </m:r>
                  </m:oMath>
                </a14:m>
              </a:p>
              <a:p>
                <a:pPr lvl="1"/>
                <a:r>
                  <a:rPr/>
                  <a:t>The </a:t>
                </a:r>
                <a:r>
                  <a:rPr i="1"/>
                  <a:t>z</a:t>
                </a:r>
                <a:r>
                  <a:rPr/>
                  <a:t>-value would then be: </a:t>
                </a:r>
                <a14:m>
                  <m:oMath xmlns:m="http://schemas.openxmlformats.org/officeDocument/2006/math">
                    <m:r>
                      <m:t>z</m:t>
                    </m:r>
                    <m:r>
                      <m:t>=</m:t>
                    </m:r>
                    <m:f>
                      <m:fPr>
                        <m:type m:val="bar"/>
                      </m:fPr>
                      <m:num>
                        <m:r>
                          <m:t>(</m:t>
                        </m:r>
                        <m:sSub>
                          <m:e>
                            <m:bar>
                              <m:barPr>
                                <m:pos m:val="top"/>
                              </m:barPr>
                              <m:e>
                                <m:r>
                                  <m:t>x</m:t>
                                </m:r>
                              </m:e>
                            </m:bar>
                          </m:e>
                          <m:sub>
                            <m:r>
                              <m:t>1</m:t>
                            </m:r>
                          </m:sub>
                        </m:sSub>
                        <m:r>
                          <m:t>−</m:t>
                        </m:r>
                        <m:sSub>
                          <m:e>
                            <m:bar>
                              <m:barPr>
                                <m:pos m:val="top"/>
                              </m:barPr>
                              <m:e>
                                <m:r>
                                  <m:t>x</m:t>
                                </m:r>
                              </m:e>
                            </m:bar>
                          </m:e>
                          <m:sub>
                            <m:r>
                              <m:t>2</m:t>
                            </m:r>
                          </m:sub>
                        </m:sSub>
                        <m:r>
                          <m:t>)</m:t>
                        </m:r>
                        <m:r>
                          <m:t>−</m:t>
                        </m:r>
                        <m:r>
                          <m:t>(</m:t>
                        </m:r>
                        <m:sSub>
                          <m:e>
                            <m:r>
                              <m:t>μ</m:t>
                            </m:r>
                          </m:e>
                          <m:sub>
                            <m:r>
                              <m:t>1</m:t>
                            </m:r>
                          </m:sub>
                        </m:sSub>
                        <m:r>
                          <m:t>−</m:t>
                        </m:r>
                        <m:sSub>
                          <m:e>
                            <m:r>
                              <m:t>μ</m:t>
                            </m:r>
                          </m:e>
                          <m:sub>
                            <m:r>
                              <m:t>2</m:t>
                            </m:r>
                          </m:sub>
                        </m:sSub>
                        <m:r>
                          <m:t>)</m:t>
                        </m:r>
                      </m:num>
                      <m:den>
                        <m:rad>
                          <m:radPr>
                            <m:degHide m:val="1"/>
                          </m:radPr>
                          <m:deg/>
                          <m:e>
                            <m:f>
                              <m:fPr>
                                <m:type m:val="bar"/>
                              </m:fPr>
                              <m:num>
                                <m:sSubSup>
                                  <m:e>
                                    <m:r>
                                      <m:t>σ</m:t>
                                    </m:r>
                                  </m:e>
                                  <m:sub>
                                    <m:r>
                                      <m:t>1</m:t>
                                    </m:r>
                                  </m:sub>
                                  <m:sup>
                                    <m:r>
                                      <m:t>2</m:t>
                                    </m:r>
                                  </m:sup>
                                </m:sSubSup>
                              </m:num>
                              <m:den>
                                <m:sSub>
                                  <m:e>
                                    <m:r>
                                      <m:t>n</m:t>
                                    </m:r>
                                  </m:e>
                                  <m:sub>
                                    <m:r>
                                      <m:t>1</m:t>
                                    </m:r>
                                  </m:sub>
                                </m:sSub>
                              </m:den>
                            </m:f>
                            <m:r>
                              <m:t>+</m:t>
                            </m:r>
                            <m:f>
                              <m:fPr>
                                <m:type m:val="bar"/>
                              </m:fPr>
                              <m:num>
                                <m:sSubSup>
                                  <m:e>
                                    <m:r>
                                      <m:t>σ</m:t>
                                    </m:r>
                                  </m:e>
                                  <m:sub>
                                    <m:r>
                                      <m:t>2</m:t>
                                    </m:r>
                                  </m:sub>
                                  <m:sup>
                                    <m:r>
                                      <m:t>2</m:t>
                                    </m:r>
                                  </m:sup>
                                </m:sSubSup>
                              </m:num>
                              <m:den>
                                <m:sSub>
                                  <m:e>
                                    <m:r>
                                      <m:t>n</m:t>
                                    </m:r>
                                  </m:e>
                                  <m:sub>
                                    <m:r>
                                      <m:t>2</m:t>
                                    </m:r>
                                  </m:sub>
                                </m:sSub>
                              </m:den>
                            </m:f>
                          </m:e>
                        </m:rad>
                      </m:den>
                    </m:f>
                    <m:r>
                      <m:t>=</m:t>
                    </m:r>
                    <m:f>
                      <m:fPr>
                        <m:type m:val="bar"/>
                      </m:fPr>
                      <m:num>
                        <m:r>
                          <m:t>(</m:t>
                        </m:r>
                        <m:sSub>
                          <m:e>
                            <m:bar>
                              <m:barPr>
                                <m:pos m:val="top"/>
                              </m:barPr>
                              <m:e>
                                <m:r>
                                  <m:t>x</m:t>
                                </m:r>
                              </m:e>
                            </m:bar>
                          </m:e>
                          <m:sub>
                            <m:r>
                              <m:t>1</m:t>
                            </m:r>
                          </m:sub>
                        </m:sSub>
                        <m:r>
                          <m:t>−</m:t>
                        </m:r>
                        <m:sSub>
                          <m:e>
                            <m:bar>
                              <m:barPr>
                                <m:pos m:val="top"/>
                              </m:barPr>
                              <m:e>
                                <m:r>
                                  <m:t>x</m:t>
                                </m:r>
                              </m:e>
                            </m:bar>
                          </m:e>
                          <m:sub>
                            <m:r>
                              <m:t>2</m:t>
                            </m:r>
                          </m:sub>
                        </m:sSub>
                        <m:r>
                          <m:t>)</m:t>
                        </m:r>
                      </m:num>
                      <m:den>
                        <m:rad>
                          <m:radPr>
                            <m:degHide m:val="1"/>
                          </m:radPr>
                          <m:deg/>
                          <m:e>
                            <m:f>
                              <m:fPr>
                                <m:type m:val="bar"/>
                              </m:fPr>
                              <m:num>
                                <m:sSubSup>
                                  <m:e>
                                    <m:r>
                                      <m:t>σ</m:t>
                                    </m:r>
                                  </m:e>
                                  <m:sub>
                                    <m:r>
                                      <m:t>1</m:t>
                                    </m:r>
                                  </m:sub>
                                  <m:sup>
                                    <m:r>
                                      <m:t>2</m:t>
                                    </m:r>
                                  </m:sup>
                                </m:sSubSup>
                              </m:num>
                              <m:den>
                                <m:sSub>
                                  <m:e>
                                    <m:r>
                                      <m:t>n</m:t>
                                    </m:r>
                                  </m:e>
                                  <m:sub>
                                    <m:r>
                                      <m:t>1</m:t>
                                    </m:r>
                                  </m:sub>
                                </m:sSub>
                              </m:den>
                            </m:f>
                            <m:r>
                              <m:t>+</m:t>
                            </m:r>
                            <m:f>
                              <m:fPr>
                                <m:type m:val="bar"/>
                              </m:fPr>
                              <m:num>
                                <m:sSubSup>
                                  <m:e>
                                    <m:r>
                                      <m:t>σ</m:t>
                                    </m:r>
                                  </m:e>
                                  <m:sub>
                                    <m:r>
                                      <m:t>2</m:t>
                                    </m:r>
                                  </m:sub>
                                  <m:sup>
                                    <m:r>
                                      <m:t>2</m:t>
                                    </m:r>
                                  </m:sup>
                                </m:sSubSup>
                              </m:num>
                              <m:den>
                                <m:sSub>
                                  <m:e>
                                    <m:r>
                                      <m:t>n</m:t>
                                    </m:r>
                                  </m:e>
                                  <m:sub>
                                    <m:r>
                                      <m:t>2</m:t>
                                    </m:r>
                                  </m:sub>
                                </m:sSub>
                              </m:den>
                            </m:f>
                          </m:e>
                        </m:rad>
                      </m:den>
                    </m:f>
                  </m:oMath>
                </a14:m>
              </a:p>
              <a:p>
                <a:pPr lvl="1"/>
                <a:r>
                  <a:rPr/>
                  <a:t>(since our null hypothesis is that </a:t>
                </a:r>
                <a14:m>
                  <m:oMath xmlns:m="http://schemas.openxmlformats.org/officeDocument/2006/math">
                    <m:sSub>
                      <m:e>
                        <m:r>
                          <m:t>μ</m:t>
                        </m:r>
                      </m:e>
                      <m:sub>
                        <m:r>
                          <m:t>1</m:t>
                        </m:r>
                      </m:sub>
                    </m:sSub>
                    <m:r>
                      <m:t>−</m:t>
                    </m:r>
                    <m:sSub>
                      <m:e>
                        <m:r>
                          <m:t>μ</m:t>
                        </m:r>
                      </m:e>
                      <m:sub>
                        <m:r>
                          <m:t>2</m:t>
                        </m:r>
                      </m:sub>
                    </m:sSub>
                    <m:r>
                      <m:t>=</m:t>
                    </m:r>
                    <m:r>
                      <m:t>0</m:t>
                    </m:r>
                  </m:oMath>
                </a14:m>
                <a:r>
                  <a:rPr/>
                  <a: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two-sample</a:t>
            </a:r>
            <a:r>
              <a:rPr/>
              <a:t> </a:t>
            </a:r>
            <a:r>
              <a:rPr/>
              <a:t>t-test</a:t>
            </a:r>
            <a:r>
              <a:rPr/>
              <a:t> </a:t>
            </a:r>
            <a:r>
              <a:rPr/>
              <a:t>(5)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Of course, in real life we don’t know the population sd</a:t>
                </a:r>
              </a:p>
              <a:p>
                <a:pPr lvl="1"/>
                <a:r>
                  <a:rPr/>
                  <a:t>So we have to estimate it using </a:t>
                </a:r>
                <a14:m>
                  <m:oMath xmlns:m="http://schemas.openxmlformats.org/officeDocument/2006/math">
                    <m:sSup>
                      <m:e>
                        <m:r>
                          <m:t>s</m:t>
                        </m:r>
                      </m:e>
                      <m:sup>
                        <m:r>
                          <m:t>2</m:t>
                        </m:r>
                      </m:sup>
                    </m:sSup>
                  </m:oMath>
                </a14:m>
              </a:p>
              <a:p>
                <a:pPr lvl="1"/>
                <a:r>
                  <a:rPr/>
                  <a:t>This would be a </a:t>
                </a:r>
                <a:r>
                  <a:rPr i="1"/>
                  <a:t>t</a:t>
                </a:r>
                <a:r>
                  <a:rPr/>
                  <a:t>-value, not a </a:t>
                </a:r>
                <a:r>
                  <a:rPr i="1"/>
                  <a:t>z</a:t>
                </a:r>
                <a:r>
                  <a:rPr/>
                  <a:t>-value</a:t>
                </a:r>
              </a:p>
              <a:p>
                <a:pPr lvl="0" marL="0" indent="0">
                  <a:buNone/>
                </a:pPr>
                <a14:m>
                  <m:oMath xmlns:m="http://schemas.openxmlformats.org/officeDocument/2006/math">
                    <m:r>
                      <m:t>t</m:t>
                    </m:r>
                    <m:r>
                      <m:t>=</m:t>
                    </m:r>
                    <m:f>
                      <m:fPr>
                        <m:type m:val="bar"/>
                      </m:fPr>
                      <m:num>
                        <m:r>
                          <m:t>(</m:t>
                        </m:r>
                        <m:sSub>
                          <m:e>
                            <m:bar>
                              <m:barPr>
                                <m:pos m:val="top"/>
                              </m:barPr>
                              <m:e>
                                <m:r>
                                  <m:t>x</m:t>
                                </m:r>
                              </m:e>
                            </m:bar>
                          </m:e>
                          <m:sub>
                            <m:r>
                              <m:t>1</m:t>
                            </m:r>
                          </m:sub>
                        </m:sSub>
                        <m:r>
                          <m:t>−</m:t>
                        </m:r>
                        <m:sSub>
                          <m:e>
                            <m:bar>
                              <m:barPr>
                                <m:pos m:val="top"/>
                              </m:barPr>
                              <m:e>
                                <m:r>
                                  <m:t>x</m:t>
                                </m:r>
                              </m:e>
                            </m:bar>
                          </m:e>
                          <m:sub>
                            <m:r>
                              <m:t>2</m:t>
                            </m:r>
                          </m:sub>
                        </m:sSub>
                        <m:r>
                          <m:t>)</m:t>
                        </m:r>
                      </m:num>
                      <m:den>
                        <m:rad>
                          <m:radPr>
                            <m:degHide m:val="1"/>
                          </m:radPr>
                          <m:deg/>
                          <m:e>
                            <m:f>
                              <m:fPr>
                                <m:type m:val="bar"/>
                              </m:fPr>
                              <m:num>
                                <m:sSubSup>
                                  <m:e>
                                    <m:r>
                                      <m:t>s</m:t>
                                    </m:r>
                                  </m:e>
                                  <m:sub>
                                    <m:r>
                                      <m:t>1</m:t>
                                    </m:r>
                                  </m:sub>
                                  <m:sup>
                                    <m:r>
                                      <m:t>2</m:t>
                                    </m:r>
                                  </m:sup>
                                </m:sSubSup>
                              </m:num>
                              <m:den>
                                <m:sSub>
                                  <m:e>
                                    <m:r>
                                      <m:t>n</m:t>
                                    </m:r>
                                  </m:e>
                                  <m:sub>
                                    <m:r>
                                      <m:t>1</m:t>
                                    </m:r>
                                  </m:sub>
                                </m:sSub>
                              </m:den>
                            </m:f>
                            <m:r>
                              <m:t>+</m:t>
                            </m:r>
                            <m:f>
                              <m:fPr>
                                <m:type m:val="bar"/>
                              </m:fPr>
                              <m:num>
                                <m:sSubSup>
                                  <m:e>
                                    <m:r>
                                      <m:t>s</m:t>
                                    </m:r>
                                  </m:e>
                                  <m:sub>
                                    <m:r>
                                      <m:t>2</m:t>
                                    </m:r>
                                  </m:sub>
                                  <m:sup>
                                    <m:r>
                                      <m:t>2</m:t>
                                    </m:r>
                                  </m:sup>
                                </m:sSubSup>
                              </m:num>
                              <m:den>
                                <m:sSub>
                                  <m:e>
                                    <m:r>
                                      <m:t>n</m:t>
                                    </m:r>
                                  </m:e>
                                  <m:sub>
                                    <m:r>
                                      <m:t>2</m:t>
                                    </m:r>
                                  </m:sub>
                                </m:sSub>
                              </m:den>
                            </m:f>
                          </m:e>
                        </m:rad>
                      </m:den>
                    </m:f>
                  </m:oMath>
                </a14:m>
              </a:p>
              <a:p>
                <a:pPr lvl="1"/>
                <a:r>
                  <a:rPr/>
                  <a:t>Only problem: what is the df of that test? If the variances are equal, it’s easy: </a:t>
                </a:r>
                <a14:m>
                  <m:oMath xmlns:m="http://schemas.openxmlformats.org/officeDocument/2006/math">
                    <m:r>
                      <m:t>d</m:t>
                    </m:r>
                    <m:r>
                      <m:t>f</m:t>
                    </m:r>
                    <m:r>
                      <m:t>=</m:t>
                    </m:r>
                    <m:sSub>
                      <m:e>
                        <m:r>
                          <m:t>n</m:t>
                        </m:r>
                      </m:e>
                      <m:sub>
                        <m:r>
                          <m:t>1</m:t>
                        </m:r>
                      </m:sub>
                    </m:sSub>
                    <m:r>
                      <m:t>+</m:t>
                    </m:r>
                    <m:sSub>
                      <m:e>
                        <m:r>
                          <m:t>n</m:t>
                        </m:r>
                      </m:e>
                      <m:sub>
                        <m:r>
                          <m:t>2</m:t>
                        </m:r>
                      </m:sub>
                    </m:sSub>
                    <m:r>
                      <m:t>−</m:t>
                    </m:r>
                    <m:r>
                      <m:t>2</m:t>
                    </m:r>
                  </m:oMath>
                </a14:m>
              </a:p>
              <a:p>
                <a:pPr lvl="2"/>
                <a:r>
                  <a:rPr/>
                  <a:t>There are some shortcuts that we can take if the sample sizes and population variances are the same, but is there a general solution?</a:t>
                </a:r>
              </a:p>
              <a:p>
                <a:pPr lvl="1"/>
                <a:r>
                  <a:rPr/>
                  <a:t>We could just use the lower of the sample sizes, but this will cost us power</a:t>
                </a:r>
              </a:p>
              <a:p>
                <a:pPr lvl="1"/>
                <a:r>
                  <a:rPr/>
                  <a:t>This was actually a big problem in statistics, but B. L. Welch found an approximate solution (called </a:t>
                </a:r>
                <a:r>
                  <a:rPr i="1"/>
                  <a:t>Welch’s t-test</a:t>
                </a:r>
                <a:r>
                  <a:rPr/>
                  <a:t>)</a:t>
                </a:r>
              </a:p>
              <a:p>
                <a:pPr lvl="1"/>
                <a:r>
                  <a:rPr/>
                  <a:t>You can look the details up on Wikipedia, but SPSS knows them and will apply them automatically.</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dependent</a:t>
            </a:r>
            <a:r>
              <a:rPr/>
              <a:t> </a:t>
            </a:r>
            <a:r>
              <a:rPr/>
              <a:t>t-test</a:t>
            </a:r>
            <a:r>
              <a:rPr/>
              <a:t> </a:t>
            </a:r>
            <a:r>
              <a:rPr/>
              <a:t>for</a:t>
            </a:r>
            <a:r>
              <a:rPr/>
              <a:t> </a:t>
            </a:r>
            <a:r>
              <a:rPr/>
              <a:t>paired</a:t>
            </a:r>
            <a:r>
              <a:rPr/>
              <a:t> </a:t>
            </a:r>
            <a:r>
              <a:rPr/>
              <a:t>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This is actually a lot easier. Since we have two samples per person/group/analysis unit, we can simply compute the differences between measurements and then use the one-sample </a:t>
                </a:r>
                <a:r>
                  <a:rPr i="1"/>
                  <a:t>t</a:t>
                </a:r>
                <a:r>
                  <a:rPr/>
                  <a:t>-test to check if they are 0.</a:t>
                </a:r>
              </a:p>
              <a:p>
                <a:pPr lvl="1"/>
                <a:r>
                  <a:rPr/>
                  <a:t>First, we calculate the mean and the standard deviation of our sample of </a:t>
                </a:r>
                <a14:m>
                  <m:oMath xmlns:m="http://schemas.openxmlformats.org/officeDocument/2006/math">
                    <m:r>
                      <m:t>n</m:t>
                    </m:r>
                  </m:oMath>
                </a14:m>
                <a:r>
                  <a:rPr/>
                  <a:t> difference values </a:t>
                </a:r>
                <a14:m>
                  <m:oMath xmlns:m="http://schemas.openxmlformats.org/officeDocument/2006/math">
                    <m:sSub>
                      <m:e>
                        <m:r>
                          <m:t>d</m:t>
                        </m:r>
                      </m:e>
                      <m:sub>
                        <m:r>
                          <m:t>i</m:t>
                        </m:r>
                      </m:sub>
                    </m:sSub>
                    <m:r>
                      <m:t>=</m:t>
                    </m:r>
                    <m:sSub>
                      <m:e>
                        <m:r>
                          <m:t>x</m:t>
                        </m:r>
                      </m:e>
                      <m:sub>
                        <m:r>
                          <m:t>i</m:t>
                        </m:r>
                        <m:r>
                          <m:t>1</m:t>
                        </m:r>
                      </m:sub>
                    </m:sSub>
                    <m:r>
                      <m:t>−</m:t>
                    </m:r>
                    <m:sSub>
                      <m:e>
                        <m:r>
                          <m:t>x</m:t>
                        </m:r>
                      </m:e>
                      <m:sub>
                        <m:r>
                          <m:t>i</m:t>
                        </m:r>
                        <m:r>
                          <m:t>2</m:t>
                        </m:r>
                      </m:sub>
                    </m:sSub>
                  </m:oMath>
                </a14:m>
                <a:r>
                  <a:rPr/>
                  <a:t>:</a:t>
                </a:r>
              </a:p>
              <a:p>
                <a:pPr lvl="1"/>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acc>
                                  <m:accPr>
                                    <m:chr m:val="̂"/>
                                  </m:accPr>
                                  <m:e>
                                    <m:r>
                                      <m:t>μ</m:t>
                                    </m:r>
                                  </m:e>
                                </m:acc>
                              </m:e>
                              <m:sub>
                                <m:r>
                                  <m:t>d</m:t>
                                </m:r>
                              </m:sub>
                            </m:sSub>
                            <m:r>
                              <m:t>=</m:t>
                            </m:r>
                            <m:bar>
                              <m:barPr>
                                <m:pos m:val="top"/>
                              </m:barPr>
                              <m:e>
                                <m:r>
                                  <m:t>d</m:t>
                                </m:r>
                              </m:e>
                            </m:bar>
                          </m:e>
                          <m:e>
                            <m:r>
                              <m:t>=</m:t>
                            </m:r>
                            <m:f>
                              <m:fPr>
                                <m:type m:val="bar"/>
                              </m:fPr>
                              <m:num>
                                <m:nary>
                                  <m:naryPr>
                                    <m:chr m:val="∑"/>
                                    <m:limLoc m:val="undOvr"/>
                                    <m:subHide m:val="0"/>
                                    <m:supHide m:val="0"/>
                                  </m:naryPr>
                                  <m:sub>
                                    <m:r>
                                      <m:t>i</m:t>
                                    </m:r>
                                    <m:r>
                                      <m:t>=</m:t>
                                    </m:r>
                                    <m:r>
                                      <m:t>1</m:t>
                                    </m:r>
                                  </m:sub>
                                  <m:sup>
                                    <m:r>
                                      <m:t>n</m:t>
                                    </m:r>
                                  </m:sup>
                                  <m:e>
                                    <m:sSub>
                                      <m:e>
                                        <m:r>
                                          <m:t>d</m:t>
                                        </m:r>
                                      </m:e>
                                      <m:sub>
                                        <m:r>
                                          <m:t>i</m:t>
                                        </m:r>
                                      </m:sub>
                                    </m:sSub>
                                  </m:e>
                                </m:nary>
                              </m:num>
                              <m:den>
                                <m:r>
                                  <m:t>n</m:t>
                                </m:r>
                              </m:den>
                            </m:f>
                          </m:e>
                        </m:mr>
                        <m:mr>
                          <m:e>
                            <m:sSub>
                              <m:e>
                                <m:acc>
                                  <m:accPr>
                                    <m:chr m:val="̂"/>
                                  </m:accPr>
                                  <m:e>
                                    <m:r>
                                      <m:t>σ</m:t>
                                    </m:r>
                                  </m:e>
                                </m:acc>
                              </m:e>
                              <m:sub>
                                <m:r>
                                  <m:t>d</m:t>
                                </m:r>
                              </m:sub>
                            </m:sSub>
                            <m:r>
                              <m:t>=</m:t>
                            </m:r>
                            <m:sSub>
                              <m:e>
                                <m:r>
                                  <m:t>s</m:t>
                                </m:r>
                              </m:e>
                              <m:sub>
                                <m:r>
                                  <m:t>d</m:t>
                                </m:r>
                              </m:sub>
                            </m:sSub>
                          </m:e>
                          <m:e>
                            <m:r>
                              <m:t>=</m:t>
                            </m:r>
                            <m:rad>
                              <m:radPr>
                                <m:degHide m:val="1"/>
                              </m:radPr>
                              <m:deg/>
                              <m:e>
                                <m:f>
                                  <m:fPr>
                                    <m:type m:val="bar"/>
                                  </m:fPr>
                                  <m:num>
                                    <m:nary>
                                      <m:naryPr>
                                        <m:chr m:val="∑"/>
                                        <m:limLoc m:val="undOvr"/>
                                        <m:subHide m:val="0"/>
                                        <m:supHide m:val="0"/>
                                      </m:naryPr>
                                      <m:sub>
                                        <m:r>
                                          <m:t>i</m:t>
                                        </m:r>
                                        <m:r>
                                          <m:t>=</m:t>
                                        </m:r>
                                        <m:r>
                                          <m:t>1</m:t>
                                        </m:r>
                                      </m:sub>
                                      <m:sup>
                                        <m:r>
                                          <m:t>n</m:t>
                                        </m:r>
                                      </m:sup>
                                      <m:e>
                                        <m:r>
                                          <m:t>(</m:t>
                                        </m:r>
                                      </m:e>
                                    </m:nary>
                                    <m:sSub>
                                      <m:e>
                                        <m:r>
                                          <m:t>d</m:t>
                                        </m:r>
                                      </m:e>
                                      <m:sub>
                                        <m:r>
                                          <m:t>i</m:t>
                                        </m:r>
                                      </m:sub>
                                    </m:sSub>
                                    <m:r>
                                      <m:t>−</m:t>
                                    </m:r>
                                    <m:bar>
                                      <m:barPr>
                                        <m:pos m:val="top"/>
                                      </m:barPr>
                                      <m:e>
                                        <m:r>
                                          <m:t>d</m:t>
                                        </m:r>
                                      </m:e>
                                    </m:bar>
                                    <m:sSup>
                                      <m:e>
                                        <m:r>
                                          <m:t>)</m:t>
                                        </m:r>
                                      </m:e>
                                      <m:sup>
                                        <m:r>
                                          <m:t>2</m:t>
                                        </m:r>
                                      </m:sup>
                                    </m:sSup>
                                  </m:num>
                                  <m:den>
                                    <m:r>
                                      <m:t>n</m:t>
                                    </m:r>
                                    <m:r>
                                      <m:t>−</m:t>
                                    </m:r>
                                    <m:r>
                                      <m:t>1</m:t>
                                    </m:r>
                                  </m:den>
                                </m:f>
                              </m:e>
                            </m:rad>
                          </m:e>
                        </m:mr>
                        <m:mr>
                          <m:e>
                            <m:sSub>
                              <m:e>
                                <m:acc>
                                  <m:accPr>
                                    <m:chr m:val="̂"/>
                                  </m:accPr>
                                  <m:e>
                                    <m:r>
                                      <m:t>σ</m:t>
                                    </m:r>
                                  </m:e>
                                </m:acc>
                              </m:e>
                              <m:sub>
                                <m:bar>
                                  <m:barPr>
                                    <m:pos m:val="top"/>
                                  </m:barPr>
                                  <m:e>
                                    <m:r>
                                      <m:t>d</m:t>
                                    </m:r>
                                  </m:e>
                                </m:bar>
                              </m:sub>
                            </m:sSub>
                          </m:e>
                          <m:e>
                            <m:r>
                              <m:t>=</m:t>
                            </m:r>
                            <m:f>
                              <m:fPr>
                                <m:type m:val="bar"/>
                              </m:fPr>
                              <m:num>
                                <m:sSub>
                                  <m:e>
                                    <m:acc>
                                      <m:accPr>
                                        <m:chr m:val="̂"/>
                                      </m:accPr>
                                      <m:e>
                                        <m:r>
                                          <m:t>σ</m:t>
                                        </m:r>
                                      </m:e>
                                    </m:acc>
                                  </m:e>
                                  <m:sub>
                                    <m:r>
                                      <m:t>d</m:t>
                                    </m:r>
                                  </m:sub>
                                </m:sSub>
                              </m:num>
                              <m:den>
                                <m:rad>
                                  <m:radPr>
                                    <m:degHide m:val="1"/>
                                  </m:radPr>
                                  <m:deg/>
                                  <m:e>
                                    <m:r>
                                      <m:t>n</m:t>
                                    </m:r>
                                  </m:e>
                                </m:rad>
                              </m:den>
                            </m:f>
                            <m:r>
                              <m:t>=</m:t>
                            </m:r>
                            <m:f>
                              <m:fPr>
                                <m:type m:val="bar"/>
                              </m:fPr>
                              <m:num>
                                <m:sSub>
                                  <m:e>
                                    <m:acc>
                                      <m:accPr>
                                        <m:chr m:val="̂"/>
                                      </m:accPr>
                                      <m:e>
                                        <m:r>
                                          <m:t>s</m:t>
                                        </m:r>
                                      </m:e>
                                    </m:acc>
                                  </m:e>
                                  <m:sub>
                                    <m:r>
                                      <m:t>d</m:t>
                                    </m:r>
                                  </m:sub>
                                </m:sSub>
                              </m:num>
                              <m:den>
                                <m:rad>
                                  <m:radPr>
                                    <m:degHide m:val="1"/>
                                  </m:radPr>
                                  <m:deg/>
                                  <m:e>
                                    <m:r>
                                      <m:t>n</m:t>
                                    </m:r>
                                  </m:e>
                                </m:rad>
                              </m:den>
                            </m:f>
                          </m:e>
                        </m:mr>
                        <m:mr>
                          <m:e/>
                          <m:e>
                            <m:r>
                              <m:t>=</m:t>
                            </m:r>
                            <m:f>
                              <m:fPr>
                                <m:type m:val="bar"/>
                              </m:fPr>
                              <m:num>
                                <m:rad>
                                  <m:radPr>
                                    <m:degHide m:val="1"/>
                                  </m:radPr>
                                  <m:deg/>
                                  <m:e>
                                    <m:f>
                                      <m:fPr>
                                        <m:type m:val="bar"/>
                                      </m:fPr>
                                      <m:num>
                                        <m:nary>
                                          <m:naryPr>
                                            <m:chr m:val="∑"/>
                                            <m:limLoc m:val="undOvr"/>
                                            <m:subHide m:val="0"/>
                                            <m:supHide m:val="0"/>
                                          </m:naryPr>
                                          <m:sub>
                                            <m:r>
                                              <m:t>i</m:t>
                                            </m:r>
                                            <m:r>
                                              <m:t>=</m:t>
                                            </m:r>
                                            <m:r>
                                              <m:t>1</m:t>
                                            </m:r>
                                          </m:sub>
                                          <m:sup>
                                            <m:r>
                                              <m:t>n</m:t>
                                            </m:r>
                                          </m:sup>
                                          <m:e>
                                            <m:r>
                                              <m:t>(</m:t>
                                            </m:r>
                                          </m:e>
                                        </m:nary>
                                        <m:sSub>
                                          <m:e>
                                            <m:r>
                                              <m:t>d</m:t>
                                            </m:r>
                                          </m:e>
                                          <m:sub>
                                            <m:r>
                                              <m:t>i</m:t>
                                            </m:r>
                                          </m:sub>
                                        </m:sSub>
                                        <m:r>
                                          <m:t>−</m:t>
                                        </m:r>
                                        <m:bar>
                                          <m:barPr>
                                            <m:pos m:val="top"/>
                                          </m:barPr>
                                          <m:e>
                                            <m:r>
                                              <m:t>d</m:t>
                                            </m:r>
                                          </m:e>
                                        </m:bar>
                                        <m:sSup>
                                          <m:e>
                                            <m:r>
                                              <m:t>)</m:t>
                                            </m:r>
                                          </m:e>
                                          <m:sup>
                                            <m:r>
                                              <m:t>2</m:t>
                                            </m:r>
                                          </m:sup>
                                        </m:sSup>
                                      </m:num>
                                      <m:den>
                                        <m:r>
                                          <m:t>n</m:t>
                                        </m:r>
                                        <m:r>
                                          <m:t>−</m:t>
                                        </m:r>
                                        <m:r>
                                          <m:t>1</m:t>
                                        </m:r>
                                      </m:den>
                                    </m:f>
                                  </m:e>
                                </m:rad>
                              </m:num>
                              <m:den>
                                <m:rad>
                                  <m:radPr>
                                    <m:degHide m:val="1"/>
                                  </m:radPr>
                                  <m:deg/>
                                  <m:e>
                                    <m:r>
                                      <m:t>n</m:t>
                                    </m:r>
                                  </m:e>
                                </m:rad>
                              </m:den>
                            </m:f>
                          </m:e>
                        </m:mr>
                      </m:m>
                    </m:oMath>
                  </m:oMathPara>
                </a14:m>
              </a:p>
              <a:p>
                <a:pPr lvl="1"/>
                <a:r>
                  <a:rPr/>
                  <a:t>Here, </a:t>
                </a:r>
                <a14:m>
                  <m:oMath xmlns:m="http://schemas.openxmlformats.org/officeDocument/2006/math">
                    <m:r>
                      <m:t>n</m:t>
                    </m:r>
                  </m:oMath>
                </a14:m>
                <a:r>
                  <a:rPr/>
                  <a:t> is the number of sample </a:t>
                </a:r>
                <a:r>
                  <a:rPr i="1"/>
                  <a:t>pairs</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dependent</a:t>
            </a:r>
            <a:r>
              <a:rPr/>
              <a:t> </a:t>
            </a:r>
            <a:r>
              <a:rPr/>
              <a:t>t-test</a:t>
            </a:r>
            <a:r>
              <a:rPr/>
              <a:t> </a:t>
            </a:r>
            <a:r>
              <a:rPr/>
              <a:t>for</a:t>
            </a:r>
            <a:r>
              <a:rPr/>
              <a:t> </a:t>
            </a:r>
            <a:r>
              <a:rPr/>
              <a:t>paired</a:t>
            </a:r>
            <a:r>
              <a:rPr/>
              <a:t> </a:t>
            </a:r>
            <a:r>
              <a:rPr/>
              <a:t>samples</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Then we can calculate the </a:t>
                </a:r>
                <a:r>
                  <a:rPr i="1"/>
                  <a:t>t</a:t>
                </a:r>
                <a:r>
                  <a:rPr/>
                  <a:t>-value:</a:t>
                </a:r>
              </a:p>
              <a:p>
                <a:pPr lvl="1"/>
                <a14:m>
                  <m:oMathPara xmlns:m="http://schemas.openxmlformats.org/officeDocument/2006/math">
                    <m:oMathParaPr>
                      <m:jc m:val="center"/>
                    </m:oMathParaPr>
                    <m:oMath>
                      <m:r>
                        <m:t>t</m:t>
                      </m:r>
                      <m:r>
                        <m:t>=</m:t>
                      </m:r>
                      <m:f>
                        <m:fPr>
                          <m:type m:val="bar"/>
                        </m:fPr>
                        <m:num>
                          <m:bar>
                            <m:barPr>
                              <m:pos m:val="top"/>
                            </m:barPr>
                            <m:e>
                              <m:r>
                                <m:t>d</m:t>
                              </m:r>
                            </m:e>
                          </m:bar>
                          <m:r>
                            <m:t>−</m:t>
                          </m:r>
                          <m:sSub>
                            <m:e>
                              <m:r>
                                <m:t>μ</m:t>
                              </m:r>
                            </m:e>
                            <m:sub>
                              <m:r>
                                <m:t>d</m:t>
                              </m:r>
                            </m:sub>
                          </m:sSub>
                        </m:num>
                        <m:den>
                          <m:sSub>
                            <m:e>
                              <m:acc>
                                <m:accPr>
                                  <m:chr m:val="̂"/>
                                </m:accPr>
                                <m:e>
                                  <m:r>
                                    <m:t>σ</m:t>
                                  </m:r>
                                </m:e>
                              </m:acc>
                            </m:e>
                            <m:sub>
                              <m:r>
                                <m:t>d</m:t>
                              </m:r>
                            </m:sub>
                          </m:sSub>
                        </m:den>
                      </m:f>
                    </m:oMath>
                  </m:oMathPara>
                </a14:m>
              </a:p>
              <a:p>
                <a:pPr lvl="1"/>
                <a:r>
                  <a:rPr/>
                  <a:t>, where </a:t>
                </a:r>
                <a14:m>
                  <m:oMath xmlns:m="http://schemas.openxmlformats.org/officeDocument/2006/math">
                    <m:sSub>
                      <m:e>
                        <m:r>
                          <m:t>μ</m:t>
                        </m:r>
                      </m:e>
                      <m:sub>
                        <m:r>
                          <m:t>d</m:t>
                        </m:r>
                      </m:sub>
                    </m:sSub>
                  </m:oMath>
                </a14:m>
                <a:r>
                  <a:rPr/>
                  <a:t> is the population mean for the difference given that the </a:t>
                </a:r>
                <a14:m>
                  <m:oMath xmlns:m="http://schemas.openxmlformats.org/officeDocument/2006/math">
                    <m:sSub>
                      <m:e>
                        <m:r>
                          <m:t>H</m:t>
                        </m:r>
                      </m:e>
                      <m:sub>
                        <m:r>
                          <m:t>0</m:t>
                        </m:r>
                      </m:sub>
                    </m:sSub>
                  </m:oMath>
                </a14:m>
                <a:r>
                  <a:rPr/>
                  <a:t> is true. If the </a:t>
                </a:r>
                <a14:m>
                  <m:oMath xmlns:m="http://schemas.openxmlformats.org/officeDocument/2006/math">
                    <m:sSub>
                      <m:e>
                        <m:r>
                          <m:t>H</m:t>
                        </m:r>
                      </m:e>
                      <m:sub>
                        <m:r>
                          <m:t>0</m:t>
                        </m:r>
                      </m:sub>
                    </m:sSub>
                  </m:oMath>
                </a14:m>
                <a:r>
                  <a:rPr/>
                  <a:t> is that both samples are the same (</a:t>
                </a:r>
                <a14:m>
                  <m:oMath xmlns:m="http://schemas.openxmlformats.org/officeDocument/2006/math">
                    <m:sSub>
                      <m:e>
                        <m:r>
                          <m:t>μ</m:t>
                        </m:r>
                      </m:e>
                      <m:sub>
                        <m:r>
                          <m:t>d</m:t>
                        </m:r>
                      </m:sub>
                    </m:sSub>
                    <m:r>
                      <m:t>=</m:t>
                    </m:r>
                    <m:r>
                      <m:t>0</m:t>
                    </m:r>
                  </m:oMath>
                </a14:m>
                <a:r>
                  <a:rPr/>
                  <a:t>), this simplifies to</a:t>
                </a:r>
              </a:p>
              <a:p>
                <a:pPr lvl="1"/>
                <a14:m>
                  <m:oMathPara xmlns:m="http://schemas.openxmlformats.org/officeDocument/2006/math">
                    <m:oMathParaPr>
                      <m:jc m:val="center"/>
                    </m:oMathParaPr>
                    <m:oMath>
                      <m:r>
                        <m:t>t</m:t>
                      </m:r>
                      <m:r>
                        <m:t>=</m:t>
                      </m:r>
                      <m:f>
                        <m:fPr>
                          <m:type m:val="bar"/>
                        </m:fPr>
                        <m:num>
                          <m:bar>
                            <m:barPr>
                              <m:pos m:val="top"/>
                            </m:barPr>
                            <m:e>
                              <m:r>
                                <m:t>d</m:t>
                              </m:r>
                            </m:e>
                          </m:bar>
                        </m:num>
                        <m:den>
                          <m:sSub>
                            <m:e>
                              <m:acc>
                                <m:accPr>
                                  <m:chr m:val="̂"/>
                                </m:accPr>
                                <m:e>
                                  <m:r>
                                    <m:t>σ</m:t>
                                  </m:r>
                                </m:e>
                              </m:acc>
                            </m:e>
                            <m:sub>
                              <m:r>
                                <m:t>d</m:t>
                              </m:r>
                            </m:sub>
                          </m:sSub>
                        </m:den>
                      </m:f>
                    </m:oMath>
                  </m:oMathPara>
                </a14:m>
              </a:p>
              <a:p>
                <a:pPr lvl="1"/>
                <a:r>
                  <a:rPr/>
                  <a:t>-We can estimate the standard error of the difference mean </a:t>
                </a:r>
                <a14:m>
                  <m:oMath xmlns:m="http://schemas.openxmlformats.org/officeDocument/2006/math">
                    <m:sSub>
                      <m:e>
                        <m:acc>
                          <m:accPr>
                            <m:chr m:val="̂"/>
                          </m:accPr>
                          <m:e>
                            <m:r>
                              <m:t>σ</m:t>
                            </m:r>
                          </m:e>
                        </m:acc>
                      </m:e>
                      <m:sub>
                        <m:bar>
                          <m:barPr>
                            <m:pos m:val="top"/>
                          </m:barPr>
                          <m:e>
                            <m:r>
                              <m:t>d</m:t>
                            </m:r>
                          </m:e>
                        </m:bar>
                      </m:sub>
                    </m:sSub>
                  </m:oMath>
                </a14:m>
                <a:r>
                  <a:rPr/>
                  <a:t> from the standard deviation of the difference:</a:t>
                </a:r>
              </a:p>
              <a:p>
                <a:pPr lvl="1"/>
                <a14:m>
                  <m:oMathPara xmlns:m="http://schemas.openxmlformats.org/officeDocument/2006/math">
                    <m:oMathParaPr>
                      <m:jc m:val="center"/>
                    </m:oMathParaPr>
                    <m:oMath>
                      <m:sSub>
                        <m:e>
                          <m:acc>
                            <m:accPr>
                              <m:chr m:val="̂"/>
                            </m:accPr>
                            <m:e>
                              <m:r>
                                <m:t>σ</m:t>
                              </m:r>
                            </m:e>
                          </m:acc>
                        </m:e>
                        <m:sub>
                          <m:bar>
                            <m:barPr>
                              <m:pos m:val="top"/>
                            </m:barPr>
                            <m:e>
                              <m:r>
                                <m:t>d</m:t>
                              </m:r>
                            </m:e>
                          </m:bar>
                        </m:sub>
                      </m:sSub>
                      <m:r>
                        <m:t>=</m:t>
                      </m:r>
                      <m:f>
                        <m:fPr>
                          <m:type m:val="bar"/>
                        </m:fPr>
                        <m:num>
                          <m:sSub>
                            <m:e>
                              <m:r>
                                <m:t>s</m:t>
                              </m:r>
                            </m:e>
                            <m:sub>
                              <m:r>
                                <m:t>d</m:t>
                              </m:r>
                            </m:sub>
                          </m:sSub>
                        </m:num>
                        <m:den>
                          <m:rad>
                            <m:radPr>
                              <m:degHide m:val="1"/>
                            </m:radPr>
                            <m:deg/>
                            <m:e>
                              <m:r>
                                <m:t>n</m:t>
                              </m:r>
                            </m:e>
                          </m:rad>
                        </m:den>
                      </m:f>
                    </m:oMath>
                  </m:oMathPara>
                </a14:m>
              </a:p>
              <a:p>
                <a:pPr lvl="1"/>
                <a:r>
                  <a:rPr/>
                  <a:t>-Plugging this into the equation for </a:t>
                </a:r>
                <a:r>
                  <a:rPr i="1"/>
                  <a:t>t</a:t>
                </a:r>
                <a:r>
                  <a:rPr/>
                  <a:t>, we get:</a:t>
                </a:r>
              </a:p>
              <a:p>
                <a:pPr lvl="1"/>
                <a14:m>
                  <m:oMathPara xmlns:m="http://schemas.openxmlformats.org/officeDocument/2006/math">
                    <m:oMathParaPr>
                      <m:jc m:val="center"/>
                    </m:oMathParaPr>
                    <m:oMath>
                      <m:sSub>
                        <m:e>
                          <m:r>
                            <m:t>t</m:t>
                          </m:r>
                        </m:e>
                        <m:sub>
                          <m:r>
                            <m:t>n</m:t>
                          </m:r>
                          <m:r>
                            <m:t>−</m:t>
                          </m:r>
                          <m:r>
                            <m:t>1</m:t>
                          </m:r>
                        </m:sub>
                      </m:sSub>
                      <m:r>
                        <m:t>=</m:t>
                      </m:r>
                      <m:f>
                        <m:fPr>
                          <m:type m:val="bar"/>
                        </m:fPr>
                        <m:num>
                          <m:bar>
                            <m:barPr>
                              <m:pos m:val="top"/>
                            </m:barPr>
                            <m:e>
                              <m:r>
                                <m:t>d</m:t>
                              </m:r>
                            </m:e>
                          </m:bar>
                        </m:num>
                        <m:den>
                          <m:f>
                            <m:fPr>
                              <m:type m:val="bar"/>
                            </m:fPr>
                            <m:num>
                              <m:sSub>
                                <m:e>
                                  <m:r>
                                    <m:t>s</m:t>
                                  </m:r>
                                </m:e>
                                <m:sub>
                                  <m:r>
                                    <m:t>d</m:t>
                                  </m:r>
                                </m:sub>
                              </m:sSub>
                            </m:num>
                            <m:den>
                              <m:rad>
                                <m:radPr>
                                  <m:degHide m:val="1"/>
                                </m:radPr>
                                <m:deg/>
                                <m:e>
                                  <m:r>
                                    <m:t>n</m:t>
                                  </m:r>
                                </m:e>
                              </m:rad>
                            </m:den>
                          </m:f>
                        </m:den>
                      </m:f>
                    </m:oMath>
                  </m:oMathPara>
                </a14:m>
              </a:p>
              <a:p>
                <a:pPr lvl="1"/>
                <a:r>
                  <a:rPr/>
                  <a:t>The resulting </a:t>
                </a:r>
                <a:r>
                  <a:rPr i="1"/>
                  <a:t>t</a:t>
                </a:r>
                <a:r>
                  <a:rPr/>
                  <a:t>-value will have a df of </a:t>
                </a:r>
                <a14:m>
                  <m:oMath xmlns:m="http://schemas.openxmlformats.org/officeDocument/2006/math">
                    <m:r>
                      <m:t>n</m:t>
                    </m:r>
                    <m:r>
                      <m:t>−</m:t>
                    </m:r>
                    <m:r>
                      <m:t>1</m:t>
                    </m:r>
                  </m:oMath>
                </a14:m>
                <a:r>
                  <a:rPr/>
                  <a:t>, where </a:t>
                </a:r>
                <a14:m>
                  <m:oMath xmlns:m="http://schemas.openxmlformats.org/officeDocument/2006/math">
                    <m:r>
                      <m:t>n</m:t>
                    </m:r>
                  </m:oMath>
                </a14:m>
                <a:r>
                  <a:rPr/>
                  <a:t> is the number of sample pairs.</a:t>
                </a:r>
              </a:p>
              <a:p>
                <a:pPr lvl="1"/>
                <a:r>
                  <a:rPr/>
                  <a:t>Since the sd of the differences will be a lot lower than the overall sd, the power of this test is quite a bit higher.</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2019-06-17T14:07:36Z</dcterms:created>
  <dcterms:modified xsi:type="dcterms:W3CDTF">2019-06-17T14:07:36Z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