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hinyapps.org/apps/p-hacker/" TargetMode="External" /><Relationship Id="rId3" Type="http://schemas.openxmlformats.org/officeDocument/2006/relationships/hyperlink" Target="https://www.shinyapps.org/apps/p-hacker/" TargetMode="External" /><Relationship Id="rId4" Type="http://schemas.openxmlformats.org/officeDocument/2006/relationships/hyperlink" Target="https://www.shinyapps.org/apps/p-hacker/" TargetMode="External" /><Relationship Id="rId5" Type="http://schemas.openxmlformats.org/officeDocument/2006/relationships/hyperlink" Target="https://www.shinyapps.org/apps/p-hacker/" TargetMode="External" /><Relationship Id="rId6" Type="http://schemas.openxmlformats.org/officeDocument/2006/relationships/hyperlink" Target="http://shinyapps.org/apps/p-checker/" TargetMode="External" /><Relationship Id="rId7" Type="http://schemas.openxmlformats.org/officeDocument/2006/relationships/hyperlink" Target="http://shinyapps.org/apps/p-checker/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f.io/preprints/psyarxiv/mky9j/" TargetMode="External" /><Relationship Id="rId3" Type="http://schemas.openxmlformats.org/officeDocument/2006/relationships/hyperlink" Target="https://psyarxiv.com/9s3y6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cbi.nlm.nih.gov/pmc/articles/PMC5101263/" TargetMode="External" /><Relationship Id="rId3" Type="http://schemas.openxmlformats.org/officeDocument/2006/relationships/hyperlink" Target="http://statcheck.io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datacolada.org/74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pers.ssrn.com/sol3/papers.cfm?abstract_id=1850704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psychologist.com/d3/pdist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Avoiding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inflated</a:t>
            </a:r>
            <a:r>
              <a:rPr/>
              <a:t> </a:t>
            </a:r>
            <a:r>
              <a:rPr/>
              <a:t>alpha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i="1"/>
              <a:t>p</a:t>
            </a:r>
            <a:r>
              <a:rPr/>
              <a:t>-values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</a:p>
        </p:txBody>
      </p:sp>
      <p:pic>
        <p:nvPicPr>
          <p:cNvPr descr="avoiding_an_inflated_alpha_files/figure-pptx/pnu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i="1"/>
              <a:t>p</a:t>
            </a:r>
            <a:r>
              <a:rPr/>
              <a:t>-values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and we have 50% power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oiding_an_inflated_alpha_files/figure-pptx/p5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i="1"/>
              <a:t>p</a:t>
            </a:r>
            <a:r>
              <a:rPr/>
              <a:t>-values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and we have 80% power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oiding_an_inflated_alpha_files/figure-pptx/p8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i="1"/>
              <a:t>p</a:t>
            </a:r>
            <a:r>
              <a:rPr/>
              <a:t>-curve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need a large(r) number of significance tests (e.g. from all the studies on a particular phenomenon such as Power Posing)</a:t>
            </a:r>
          </a:p>
          <a:p>
            <a:pPr lvl="1"/>
            <a:r>
              <a:rPr/>
              <a:t>If there is no effect (or low power), the </a:t>
            </a:r>
            <a:r>
              <a:rPr i="1"/>
              <a:t>p</a:t>
            </a:r>
            <a:r>
              <a:rPr/>
              <a:t>-curve will be approximately flat.</a:t>
            </a:r>
          </a:p>
          <a:p>
            <a:pPr lvl="1"/>
            <a:r>
              <a:rPr/>
              <a:t>If there is a real effect (and at least medium power), the </a:t>
            </a:r>
            <a:r>
              <a:rPr i="1"/>
              <a:t>p</a:t>
            </a:r>
            <a:r>
              <a:rPr/>
              <a:t>-curve will be right-skewed, with low </a:t>
            </a:r>
            <a:r>
              <a:rPr i="1"/>
              <a:t>p</a:t>
            </a:r>
            <a:r>
              <a:rPr/>
              <a:t>-values more likely than high </a:t>
            </a:r>
            <a:r>
              <a:rPr i="1"/>
              <a:t>p</a:t>
            </a:r>
            <a:r>
              <a:rPr/>
              <a:t>-values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systematically</a:t>
            </a:r>
            <a:r>
              <a:rPr/>
              <a:t> </a:t>
            </a:r>
            <a:r>
              <a:rPr/>
              <a:t>neglects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the left of .05, the </a:t>
            </a:r>
            <a:r>
              <a:rPr i="1"/>
              <a:t>p</a:t>
            </a:r>
            <a:r>
              <a:rPr/>
              <a:t>-distribution is the same as it should be (all results with p&lt;.05 are published)</a:t>
            </a:r>
          </a:p>
          <a:p>
            <a:pPr lvl="1"/>
            <a:r>
              <a:rPr/>
              <a:t>To the right of .05, </a:t>
            </a:r>
            <a:r>
              <a:rPr i="1"/>
              <a:t>p</a:t>
            </a:r>
            <a:r>
              <a:rPr/>
              <a:t>-values get a lot less frequent as they end up in the file drawer</a:t>
            </a:r>
          </a:p>
          <a:p>
            <a:pPr lvl="1"/>
            <a:r>
              <a:rPr/>
              <a:t>There will be a bump in the distribution just below .05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Felix</a:t>
            </a:r>
            <a:r>
              <a:rPr/>
              <a:t> </a:t>
            </a:r>
            <a:r>
              <a:rPr/>
              <a:t>Schönbrodt’s</a:t>
            </a:r>
            <a:r>
              <a:rPr/>
              <a:t> </a:t>
            </a:r>
            <a:r>
              <a:rPr i="1"/>
              <a:t>p</a:t>
            </a:r>
            <a:r>
              <a:rPr/>
              <a:t>-hacker</a:t>
            </a:r>
            <a:r>
              <a:rPr/>
              <a:t> </a:t>
            </a:r>
            <a:r>
              <a:rPr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>
                <a:hlinkClick r:id="rId2"/>
              </a:rPr>
              <a:t>p</a:t>
            </a:r>
            <a:r>
              <a:rPr>
                <a:hlinkClick r:id="rId3"/>
              </a:rPr>
              <a:t>-hacker: Train your </a:t>
            </a:r>
            <a:r>
              <a:rPr i="1">
                <a:hlinkClick r:id="rId4"/>
              </a:rPr>
              <a:t>p</a:t>
            </a:r>
            <a:r>
              <a:rPr>
                <a:hlinkClick r:id="rId5"/>
              </a:rPr>
              <a:t>-hacking skills!</a:t>
            </a:r>
          </a:p>
          <a:p>
            <a:pPr lvl="2"/>
            <a:r>
              <a:rPr/>
              <a:t>You can run lots of studies without correcting for multiple comparisons</a:t>
            </a:r>
          </a:p>
          <a:p>
            <a:pPr lvl="3"/>
            <a:r>
              <a:rPr/>
              <a:t>You can also add predictor variables that weren’t in your original hypothesis</a:t>
            </a:r>
          </a:p>
          <a:p>
            <a:pPr lvl="3"/>
            <a:r>
              <a:rPr/>
              <a:t>Eliminate outliers, test more participants, etc. while always checking the p-value after every change</a:t>
            </a:r>
          </a:p>
          <a:p>
            <a:pPr lvl="1"/>
            <a:r>
              <a:rPr/>
              <a:t>You can then send the </a:t>
            </a:r>
            <a:r>
              <a:rPr i="1"/>
              <a:t>p</a:t>
            </a:r>
            <a:r>
              <a:rPr/>
              <a:t>-values from your simulations to the </a:t>
            </a:r>
            <a:r>
              <a:rPr i="1"/>
              <a:t>p</a:t>
            </a:r>
            <a:r>
              <a:rPr/>
              <a:t>-checker app to draw a </a:t>
            </a:r>
            <a:r>
              <a:rPr i="1"/>
              <a:t>p</a:t>
            </a:r>
            <a:r>
              <a:rPr/>
              <a:t>-curve</a:t>
            </a:r>
          </a:p>
          <a:p>
            <a:pPr lvl="1"/>
            <a:r>
              <a:rPr/>
              <a:t>The </a:t>
            </a:r>
            <a:r>
              <a:rPr i="1">
                <a:hlinkClick r:id="rId6"/>
              </a:rPr>
              <a:t>p</a:t>
            </a:r>
            <a:r>
              <a:rPr>
                <a:hlinkClick r:id="rId7"/>
              </a:rPr>
              <a:t>-checker app</a:t>
            </a:r>
            <a:r>
              <a:rPr/>
              <a:t> also has several other useful tests that are explained on the website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Lowering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i="1"/>
              <a:t>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a fairly extreme proposal, but it has had a lot of support in recent years.</a:t>
            </a:r>
          </a:p>
          <a:p>
            <a:pPr lvl="1"/>
            <a:r>
              <a:rPr/>
              <a:t>Basic idea: since most studies are going to have an inflated false positive rate anyway, let’s keep it acceptable as a whole by lowering the alpha level required for calling a result “significant”</a:t>
            </a:r>
          </a:p>
          <a:p>
            <a:pPr lvl="1"/>
            <a:r>
              <a:rPr/>
              <a:t>Is this a good idea? </a:t>
            </a:r>
            <a:r>
              <a:rPr>
                <a:hlinkClick r:id="rId2"/>
              </a:rPr>
              <a:t>Lots of researchers think so</a:t>
            </a:r>
            <a:r>
              <a:rPr/>
              <a:t>. </a:t>
            </a:r>
            <a:r>
              <a:rPr>
                <a:hlinkClick r:id="rId3"/>
              </a:rPr>
              <a:t>Lots of others don’t</a:t>
            </a:r>
            <a:r>
              <a:rPr/>
              <a:t>.</a:t>
            </a:r>
          </a:p>
          <a:p>
            <a:pPr lvl="1"/>
            <a:r>
              <a:rPr/>
              <a:t>Your task for Assignment 2: Come to your own conclusion and describe the debate and your standpoint in your own words.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have spent the last lectures talking about the basics of null-hypothesis significance testing (NHST), including considerations of power and what a </a:t>
            </a:r>
            <a:r>
              <a:rPr i="1"/>
              <a:t>p</a:t>
            </a:r>
            <a:r>
              <a:rPr/>
              <a:t>-value actually means</a:t>
            </a:r>
          </a:p>
          <a:p>
            <a:pPr lvl="1"/>
            <a:r>
              <a:rPr/>
              <a:t>We have also discussed an alternative statistical approach that does not involve a null hypothesis (Bayesian Statistics) -In this last part, I want to introduce you to some approaches to diagnose (and perhaps remedy) an inflated alpha rate and questionable research practices in general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Checking</a:t>
            </a:r>
            <a:r>
              <a:rPr/>
              <a:t> </a:t>
            </a:r>
            <a:r>
              <a:rPr i="1"/>
              <a:t>p</a:t>
            </a:r>
            <a:r>
              <a:rPr/>
              <a:t>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surprising amount of published articles contains errors in reporting the </a:t>
            </a:r>
            <a:r>
              <a:rPr i="1"/>
              <a:t>p</a:t>
            </a:r>
            <a:r>
              <a:rPr/>
              <a:t>-value</a:t>
            </a:r>
          </a:p>
          <a:p>
            <a:pPr lvl="2"/>
            <a:r>
              <a:rPr/>
              <a:t>For example, the </a:t>
            </a:r>
            <a:r>
              <a:rPr i="1"/>
              <a:t>p</a:t>
            </a:r>
            <a:r>
              <a:rPr/>
              <a:t>-value reported does not correspond to the test statistic and degrees of freedom</a:t>
            </a:r>
          </a:p>
          <a:p>
            <a:pPr lvl="2"/>
            <a:r>
              <a:rPr>
                <a:hlinkClick r:id="rId2"/>
              </a:rPr>
              <a:t>Nuijten, Hartgerink, van Assen, Epskamp, and Wicherts</a:t>
            </a:r>
            <a:r>
              <a:rPr/>
              <a:t> found that half of psychology papers published between 1985 and 2013 contained at least one incorrect </a:t>
            </a:r>
            <a:r>
              <a:rPr i="1"/>
              <a:t>p</a:t>
            </a:r>
            <a:r>
              <a:rPr/>
              <a:t>-value.</a:t>
            </a:r>
          </a:p>
          <a:p>
            <a:pPr lvl="3"/>
            <a:r>
              <a:rPr/>
              <a:t>They now have </a:t>
            </a:r>
            <a:r>
              <a:rPr>
                <a:hlinkClick r:id="rId3"/>
              </a:rPr>
              <a:t>a website</a:t>
            </a:r>
            <a:r>
              <a:rPr/>
              <a:t> that can analyse a manuscript automatically and spot problematic p-values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Analysing</a:t>
            </a:r>
            <a:r>
              <a:rPr/>
              <a:t> </a:t>
            </a:r>
            <a:r>
              <a:rPr/>
              <a:t>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Benford’s law:</a:t>
            </a:r>
          </a:p>
          <a:p>
            <a:pPr lvl="2"/>
            <a:r>
              <a:rPr/>
              <a:t>The first digit of any number is more likely to be 1 than to be any other number</a:t>
            </a:r>
          </a:p>
          <a:p>
            <a:pPr lvl="2"/>
            <a:r>
              <a:rPr/>
              <a:t>The distribution of numbers for the last digit should be uniform</a:t>
            </a:r>
          </a:p>
          <a:p>
            <a:pPr lvl="2"/>
            <a:r>
              <a:rPr/>
              <a:t>If this is not true for the data of the experiment,something strange is going on</a:t>
            </a:r>
          </a:p>
          <a:p>
            <a:pPr lvl="3"/>
            <a:r>
              <a:rPr/>
              <a:t>Not necessarily fraud, but maybe some weird rounding issue?</a:t>
            </a:r>
          </a:p>
          <a:p>
            <a:pPr lvl="3"/>
            <a:r>
              <a:rPr/>
              <a:t>See </a:t>
            </a:r>
            <a:r>
              <a:rPr>
                <a:hlinkClick r:id="rId2"/>
              </a:rPr>
              <a:t>this Datacolada (Simonsohn, Nelson and Simmon’s blog) post for an example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Have authors report the full design that was run, not just the subset that they find interesting</a:t>
            </a:r>
          </a:p>
          <a:p>
            <a:pPr lvl="1"/>
            <a:r>
              <a:rPr/>
              <a:t>Extreme (and artificial) example: Simmon, Nelson, and Simonsohn’s </a:t>
            </a:r>
            <a:r>
              <a:rPr>
                <a:hlinkClick r:id="rId2"/>
              </a:rPr>
              <a:t>False Positive Psychology paper</a:t>
            </a:r>
          </a:p>
          <a:p>
            <a:pPr lvl="1"/>
            <a:r>
              <a:rPr/>
              <a:t>You can get anything significant if you add enough participants, subconditions, etc. without correcting for multiple comparisons</a:t>
            </a:r>
          </a:p>
          <a:p>
            <a:pPr lvl="1"/>
            <a:r>
              <a:rPr/>
              <a:t>How can you make sure authors tell the truth about their design?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Have authors pre-register their study </a:t>
            </a:r>
            <a:r>
              <a:rPr i="1"/>
              <a:t>before</a:t>
            </a:r>
            <a:r>
              <a:rPr/>
              <a:t> actually running it</a:t>
            </a:r>
          </a:p>
          <a:p>
            <a:pPr lvl="1"/>
            <a:r>
              <a:rPr/>
              <a:t>Either at an independent institution such as the Open Science Foundation (OSF)</a:t>
            </a:r>
          </a:p>
          <a:p>
            <a:pPr lvl="2"/>
            <a:r>
              <a:rPr/>
              <a:t>Anyone can do it, and even if you can’t get the manuscript published elsewhere, you can put it online there</a:t>
            </a:r>
          </a:p>
          <a:p>
            <a:pPr lvl="1"/>
            <a:r>
              <a:rPr/>
              <a:t>Or at a journal</a:t>
            </a:r>
          </a:p>
          <a:p>
            <a:pPr lvl="2"/>
            <a:r>
              <a:rPr/>
              <a:t>Advantage: The journal commits to publishing the manuscript, even if the tests yield null results</a:t>
            </a:r>
          </a:p>
          <a:p>
            <a:pPr lvl="2"/>
            <a:r>
              <a:rPr/>
              <a:t>Unfortunately, not all journals offer this option yet (although some big cognitive psychology ones have just started)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Require authors to share their data (that also enables the digit analysis described above)</a:t>
            </a:r>
          </a:p>
          <a:p>
            <a:pPr lvl="1"/>
            <a:r>
              <a:rPr/>
              <a:t>Ideally, data sharing becomes the norm voluntarily</a:t>
            </a:r>
          </a:p>
          <a:p>
            <a:pPr lvl="2"/>
            <a:r>
              <a:rPr/>
              <a:t>but it may also be mandated by journals and research funders (e.g. UK Research and Innovation)</a:t>
            </a:r>
          </a:p>
          <a:p>
            <a:pPr lvl="1"/>
            <a:r>
              <a:rPr/>
              <a:t>Extra work necessary to prepare the data for publication</a:t>
            </a:r>
          </a:p>
          <a:p>
            <a:pPr lvl="2"/>
            <a:r>
              <a:rPr/>
              <a:t>Need to safeguard participant privacy</a:t>
            </a:r>
          </a:p>
          <a:p>
            <a:pPr lvl="1"/>
            <a:r>
              <a:rPr/>
              <a:t>Opens authors up to greater scrutiny</a:t>
            </a:r>
          </a:p>
          <a:p>
            <a:pPr lvl="2"/>
            <a:r>
              <a:rPr/>
              <a:t>But wouldn’t you want to know if you had made an error?</a:t>
            </a:r>
          </a:p>
          <a:p>
            <a:pPr lvl="3"/>
            <a:r>
              <a:rPr/>
              <a:t>Authors should be given opportunity to fix (if possible and error wasn’t deliberate)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Analyse many studies to get a more consistent picture of the research field</a:t>
            </a:r>
          </a:p>
          <a:p>
            <a:pPr lvl="1"/>
            <a:r>
              <a:rPr/>
              <a:t>Some studies are clearly outliers</a:t>
            </a:r>
          </a:p>
          <a:p>
            <a:pPr lvl="1"/>
            <a:r>
              <a:rPr/>
              <a:t>Bayesian meta-analysis gives posterior estimate of effect size – very useful</a:t>
            </a:r>
          </a:p>
          <a:p>
            <a:pPr lvl="1"/>
            <a:r>
              <a:rPr/>
              <a:t>However: what to do about the file-drawer problem?</a:t>
            </a:r>
          </a:p>
          <a:p>
            <a:pPr lvl="2"/>
            <a:r>
              <a:rPr/>
              <a:t>What about all the experiments with null effects that were never published?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 i="1"/>
              <a:t>p</a:t>
            </a:r>
            <a:r>
              <a:rPr/>
              <a:t>-curve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distribution of </a:t>
            </a:r>
            <a:r>
              <a:rPr i="1"/>
              <a:t>p</a:t>
            </a:r>
            <a:r>
              <a:rPr/>
              <a:t>-values given that the null-hypothesis is true?</a:t>
            </a:r>
          </a:p>
          <a:p>
            <a:pPr lvl="2"/>
            <a:r>
              <a:rPr/>
              <a:t>You have already seen a bit of this in the “Dance of the </a:t>
            </a:r>
            <a:r>
              <a:rPr i="1"/>
              <a:t>p</a:t>
            </a:r>
            <a:r>
              <a:rPr/>
              <a:t>-values” video that you watched in KTS.</a:t>
            </a:r>
          </a:p>
          <a:p>
            <a:pPr lvl="2"/>
            <a:r>
              <a:rPr/>
              <a:t>Try </a:t>
            </a:r>
            <a:r>
              <a:rPr>
                <a:hlinkClick r:id="rId2"/>
              </a:rPr>
              <a:t>this visualisation by Kristoffer Magnusson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Avoiding an inflated alpha</dc:title>
  <dc:creator/>
  <cp:keywords/>
  <dcterms:created xsi:type="dcterms:W3CDTF">2019-06-17T14:21:16Z</dcterms:created>
  <dcterms:modified xsi:type="dcterms:W3CDTF">2019-06-17T14:21:16Z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