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D42-54B0-431B-8F24-A0718334ADFB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F82E-44FE-4C09-9635-30434489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D42-54B0-431B-8F24-A0718334ADFB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F82E-44FE-4C09-9635-30434489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D42-54B0-431B-8F24-A0718334ADFB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F82E-44FE-4C09-9635-30434489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D42-54B0-431B-8F24-A0718334ADFB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F82E-44FE-4C09-9635-30434489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D42-54B0-431B-8F24-A0718334ADFB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F82E-44FE-4C09-9635-30434489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7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D42-54B0-431B-8F24-A0718334ADFB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F82E-44FE-4C09-9635-30434489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3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D42-54B0-431B-8F24-A0718334ADFB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F82E-44FE-4C09-9635-30434489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D42-54B0-431B-8F24-A0718334ADFB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F82E-44FE-4C09-9635-30434489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8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D42-54B0-431B-8F24-A0718334ADFB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F82E-44FE-4C09-9635-30434489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4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D42-54B0-431B-8F24-A0718334ADFB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F82E-44FE-4C09-9635-30434489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D42-54B0-431B-8F24-A0718334ADFB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F82E-44FE-4C09-9635-30434489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9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8D42-54B0-431B-8F24-A0718334ADFB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F82E-44FE-4C09-9635-30434489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the Class 6 exercise in SPSS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regression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56433" cy="4351338"/>
          </a:xfrm>
        </p:spPr>
        <p:txBody>
          <a:bodyPr/>
          <a:lstStyle/>
          <a:p>
            <a:r>
              <a:rPr lang="en-US" dirty="0" smtClean="0"/>
              <a:t>Click Save…</a:t>
            </a:r>
          </a:p>
          <a:p>
            <a:r>
              <a:rPr lang="en-US" dirty="0" smtClean="0"/>
              <a:t>Select Standardized Residuals</a:t>
            </a:r>
          </a:p>
          <a:p>
            <a:r>
              <a:rPr lang="en-US" dirty="0" smtClean="0"/>
              <a:t>Select Cook’s distance</a:t>
            </a:r>
          </a:p>
          <a:p>
            <a:r>
              <a:rPr lang="en-US" dirty="0" smtClean="0"/>
              <a:t>Click Continue</a:t>
            </a:r>
          </a:p>
          <a:p>
            <a:r>
              <a:rPr lang="en-US" dirty="0" smtClean="0"/>
              <a:t>Click OK to run the regression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461289"/>
            <a:ext cx="3817452" cy="52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945"/>
            <a:ext cx="7886700" cy="4351338"/>
          </a:xfrm>
        </p:spPr>
        <p:txBody>
          <a:bodyPr/>
          <a:lstStyle/>
          <a:p>
            <a:r>
              <a:rPr lang="en-US" dirty="0" smtClean="0"/>
              <a:t>Look at the output: Nothing is significant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multicollinearity</a:t>
            </a:r>
            <a:r>
              <a:rPr lang="en-US" dirty="0" smtClean="0"/>
              <a:t> issues (max VIF = 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4803" b="42507"/>
          <a:stretch/>
        </p:blipFill>
        <p:spPr>
          <a:xfrm>
            <a:off x="706304" y="2545037"/>
            <a:ext cx="6588576" cy="22599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6004" b="43961"/>
          <a:stretch/>
        </p:blipFill>
        <p:spPr>
          <a:xfrm>
            <a:off x="706304" y="4556760"/>
            <a:ext cx="7787098" cy="218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3653790" cy="49663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Check normality of residuals</a:t>
            </a:r>
          </a:p>
          <a:p>
            <a:pPr lvl="1"/>
            <a:r>
              <a:rPr lang="en-US" dirty="0" err="1" smtClean="0"/>
              <a:t>Analyze</a:t>
            </a:r>
            <a:r>
              <a:rPr lang="en-US" dirty="0" err="1" smtClean="0">
                <a:sym typeface="Wingdings" panose="05000000000000000000" pitchFamily="2" charset="2"/>
              </a:rPr>
              <a:t>DescriptivesExplore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Select the new standardized residuals variable</a:t>
            </a:r>
          </a:p>
          <a:p>
            <a:r>
              <a:rPr lang="en-US" dirty="0" smtClean="0"/>
              <a:t>Click “Plots…”</a:t>
            </a:r>
          </a:p>
          <a:p>
            <a:r>
              <a:rPr lang="en-US" dirty="0" smtClean="0"/>
              <a:t>Select Normality plots with tests</a:t>
            </a:r>
          </a:p>
          <a:p>
            <a:r>
              <a:rPr lang="en-US" dirty="0" smtClean="0"/>
              <a:t>Click Continue</a:t>
            </a:r>
          </a:p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174" y="1291023"/>
            <a:ext cx="3740775" cy="2666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25" y="4069079"/>
            <a:ext cx="2372072" cy="25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normality of the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Shapiro-Wilk shows a significant deviation from normality (although K-F doesn’t)</a:t>
            </a:r>
          </a:p>
          <a:p>
            <a:r>
              <a:rPr lang="en-US" dirty="0" smtClean="0"/>
              <a:t>Visual inspection of the </a:t>
            </a:r>
            <a:br>
              <a:rPr lang="en-US" dirty="0" smtClean="0"/>
            </a:br>
            <a:r>
              <a:rPr lang="en-US" dirty="0" smtClean="0"/>
              <a:t>normal </a:t>
            </a:r>
            <a:r>
              <a:rPr lang="en-US" dirty="0" err="1" smtClean="0"/>
              <a:t>Quantile-Quantile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plot also shows deviations</a:t>
            </a:r>
            <a:br>
              <a:rPr lang="en-US" dirty="0" smtClean="0"/>
            </a:br>
            <a:r>
              <a:rPr lang="en-US" dirty="0" smtClean="0"/>
              <a:t>from normality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6607" b="35261"/>
          <a:stretch/>
        </p:blipFill>
        <p:spPr>
          <a:xfrm>
            <a:off x="946919" y="1972794"/>
            <a:ext cx="5264959" cy="1351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126" y="4367356"/>
            <a:ext cx="2916099" cy="23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Outliers: in the new Cook’s D column (COO_1), check if any values are &gt;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4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</a:t>
            </a:r>
            <a:r>
              <a:rPr lang="en-US" dirty="0" smtClean="0">
                <a:sym typeface="Wingdings" panose="05000000000000000000" pitchFamily="2" charset="2"/>
              </a:rPr>
              <a:t> Mixed  Linear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Enter “subject” and “item”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as Subjects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Click 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8" y="2619791"/>
            <a:ext cx="40698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“rating” as the dependent variable</a:t>
            </a:r>
          </a:p>
          <a:p>
            <a:r>
              <a:rPr lang="en-US" dirty="0" smtClean="0"/>
              <a:t>Enter the recoded scene variable as a factor</a:t>
            </a:r>
          </a:p>
          <a:p>
            <a:r>
              <a:rPr lang="en-US" dirty="0" smtClean="0"/>
              <a:t>Enter the centered mood variable as a covariate</a:t>
            </a:r>
          </a:p>
          <a:p>
            <a:r>
              <a:rPr lang="en-US" dirty="0" smtClean="0"/>
              <a:t>Enter the interaction</a:t>
            </a:r>
            <a:br>
              <a:rPr lang="en-US" dirty="0" smtClean="0"/>
            </a:br>
            <a:r>
              <a:rPr lang="en-US" dirty="0" smtClean="0"/>
              <a:t>term as a covariate</a:t>
            </a:r>
          </a:p>
          <a:p>
            <a:r>
              <a:rPr lang="en-US" dirty="0" smtClean="0"/>
              <a:t>Click “Fixed”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922" y="3519695"/>
            <a:ext cx="4525581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54744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Select all three factors/covariates</a:t>
            </a:r>
          </a:p>
          <a:p>
            <a:r>
              <a:rPr lang="en-US" dirty="0" smtClean="0"/>
              <a:t>In the drop-down menu, select “Main effects” (we coded the interaction term by hand, so to SPSS it looks like a main effect)</a:t>
            </a:r>
          </a:p>
          <a:p>
            <a:r>
              <a:rPr lang="en-US" dirty="0" smtClean="0"/>
              <a:t>Click Add</a:t>
            </a:r>
          </a:p>
          <a:p>
            <a:r>
              <a:rPr lang="en-US" dirty="0" smtClean="0"/>
              <a:t>Click 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92" y="3061803"/>
            <a:ext cx="484533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08463" cy="4351338"/>
          </a:xfrm>
        </p:spPr>
        <p:txBody>
          <a:bodyPr/>
          <a:lstStyle/>
          <a:p>
            <a:r>
              <a:rPr lang="en-US" dirty="0" smtClean="0"/>
              <a:t>Click Random…</a:t>
            </a:r>
          </a:p>
          <a:p>
            <a:r>
              <a:rPr lang="en-US" dirty="0" smtClean="0"/>
              <a:t>Define Subject random effects:</a:t>
            </a:r>
          </a:p>
          <a:p>
            <a:pPr lvl="1"/>
            <a:r>
              <a:rPr lang="en-US" dirty="0" smtClean="0"/>
              <a:t>Enter “subject” into the “Combinations” filed</a:t>
            </a:r>
          </a:p>
          <a:p>
            <a:pPr lvl="1"/>
            <a:r>
              <a:rPr lang="en-US" dirty="0" smtClean="0"/>
              <a:t>Select “Include intercept”</a:t>
            </a:r>
          </a:p>
          <a:p>
            <a:pPr lvl="1"/>
            <a:r>
              <a:rPr lang="en-US" dirty="0" smtClean="0"/>
              <a:t>Click “Next”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43" y="1444901"/>
            <a:ext cx="489914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3108463" cy="498267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Click Random…</a:t>
            </a:r>
          </a:p>
          <a:p>
            <a:r>
              <a:rPr lang="en-US" dirty="0" smtClean="0"/>
              <a:t>Define Item random effects:</a:t>
            </a:r>
          </a:p>
          <a:p>
            <a:pPr lvl="1"/>
            <a:r>
              <a:rPr lang="en-US" dirty="0" smtClean="0"/>
              <a:t>Enter “item” into the “Combinations” filed</a:t>
            </a:r>
          </a:p>
          <a:p>
            <a:pPr lvl="1"/>
            <a:r>
              <a:rPr lang="en-US" dirty="0" smtClean="0"/>
              <a:t>Select “Include intercept”</a:t>
            </a:r>
          </a:p>
          <a:p>
            <a:pPr lvl="1"/>
            <a:r>
              <a:rPr lang="en-US" dirty="0" smtClean="0"/>
              <a:t>Select “</a:t>
            </a:r>
            <a:r>
              <a:rPr lang="en-US" dirty="0" err="1" smtClean="0"/>
              <a:t>mood_centered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Click “Add”</a:t>
            </a:r>
          </a:p>
          <a:p>
            <a:pPr lvl="1"/>
            <a:r>
              <a:rPr lang="en-US" dirty="0" smtClean="0"/>
              <a:t>In the Covariance Type dropdown menu, select “Unstructured”</a:t>
            </a:r>
          </a:p>
          <a:p>
            <a:pPr lvl="1"/>
            <a:r>
              <a:rPr lang="en-US" dirty="0" smtClean="0"/>
              <a:t>Click “Next”</a:t>
            </a:r>
          </a:p>
          <a:p>
            <a:pPr marL="457200" lvl="1" indent="0">
              <a:buNone/>
            </a:pPr>
            <a:r>
              <a:rPr lang="en-US" dirty="0" smtClean="0"/>
              <a:t>Note: you don’t need any random slopes for covariates in the assignment – the intercept is sufficient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13" y="1484617"/>
            <a:ext cx="5072296" cy="47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data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open the csv file directly, the instructions for that are in the “Homework 4 in SPSS” presentation on </a:t>
            </a:r>
            <a:r>
              <a:rPr lang="en-US" dirty="0" err="1" smtClean="0"/>
              <a:t>myBU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61" y="3156857"/>
            <a:ext cx="4172088" cy="323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0846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Final touches</a:t>
            </a:r>
          </a:p>
          <a:p>
            <a:r>
              <a:rPr lang="en-US" dirty="0" smtClean="0"/>
              <a:t>Click “Statistics”</a:t>
            </a:r>
          </a:p>
          <a:p>
            <a:r>
              <a:rPr lang="en-US" dirty="0" smtClean="0"/>
              <a:t>Select “Parameter estimates”</a:t>
            </a:r>
          </a:p>
          <a:p>
            <a:r>
              <a:rPr lang="en-US" dirty="0" smtClean="0"/>
              <a:t>Click 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859" y="1690689"/>
            <a:ext cx="3170534" cy="41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0846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Click Save</a:t>
            </a:r>
          </a:p>
          <a:p>
            <a:r>
              <a:rPr lang="en-US" dirty="0" smtClean="0"/>
              <a:t>Select Residuals</a:t>
            </a:r>
          </a:p>
          <a:p>
            <a:r>
              <a:rPr lang="en-US" dirty="0" smtClean="0"/>
              <a:t>Click continue</a:t>
            </a:r>
          </a:p>
          <a:p>
            <a:r>
              <a:rPr lang="en-US" dirty="0" smtClean="0"/>
              <a:t>Click OK to run the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16" y="1630017"/>
            <a:ext cx="3302542" cy="345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scene and mood by scene are significant </a:t>
            </a:r>
          </a:p>
          <a:p>
            <a:pPr lvl="1"/>
            <a:r>
              <a:rPr lang="en-US" dirty="0" smtClean="0"/>
              <a:t>Report the coefficient, t, and p values of the significant predictors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5815" b="47599"/>
          <a:stretch/>
        </p:blipFill>
        <p:spPr>
          <a:xfrm>
            <a:off x="864603" y="3445115"/>
            <a:ext cx="7343160" cy="22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</a:t>
            </a:r>
            <a:r>
              <a:rPr lang="en-US" dirty="0" smtClean="0">
                <a:sym typeface="Wingdings" panose="05000000000000000000" pitchFamily="2" charset="2"/>
              </a:rPr>
              <a:t> Descriptive Statistics  Explore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Same procedure as with the linear regression, just choose RESID_1 this time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Now the Shapiro-Wilk test is no longer significant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8454" b="46222"/>
          <a:stretch/>
        </p:blipFill>
        <p:spPr>
          <a:xfrm>
            <a:off x="788407" y="4066717"/>
            <a:ext cx="7060413" cy="21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Quantile-Quantile</a:t>
            </a:r>
            <a:r>
              <a:rPr lang="en-US" dirty="0" smtClean="0"/>
              <a:t> plot also looks much better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35" y="2449125"/>
            <a:ext cx="5241856" cy="42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the mood by scene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28441" cy="4351338"/>
          </a:xfrm>
        </p:spPr>
        <p:txBody>
          <a:bodyPr/>
          <a:lstStyle/>
          <a:p>
            <a:r>
              <a:rPr lang="en-US" dirty="0" smtClean="0"/>
              <a:t>Need to split the mood variable into bins</a:t>
            </a:r>
          </a:p>
          <a:p>
            <a:r>
              <a:rPr lang="en-US" dirty="0" smtClean="0"/>
              <a:t>Transform </a:t>
            </a:r>
            <a:r>
              <a:rPr lang="en-US" dirty="0" smtClean="0">
                <a:sym typeface="Wingdings" panose="05000000000000000000" pitchFamily="2" charset="2"/>
              </a:rPr>
              <a:t> Visual binning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Select “mood”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Click 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912" y="2255151"/>
            <a:ext cx="4438236" cy="430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the mood by scene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356941" cy="4351338"/>
          </a:xfrm>
        </p:spPr>
        <p:txBody>
          <a:bodyPr/>
          <a:lstStyle/>
          <a:p>
            <a:r>
              <a:rPr lang="en-US" dirty="0" smtClean="0"/>
              <a:t>Click Make </a:t>
            </a:r>
            <a:r>
              <a:rPr lang="en-US" dirty="0" err="1" smtClean="0"/>
              <a:t>Cutpoints</a:t>
            </a:r>
            <a:endParaRPr lang="en-US" dirty="0" smtClean="0"/>
          </a:p>
          <a:p>
            <a:r>
              <a:rPr lang="en-US" dirty="0" smtClean="0"/>
              <a:t>Click “Equal Percentiles”</a:t>
            </a:r>
          </a:p>
          <a:p>
            <a:r>
              <a:rPr lang="en-US" dirty="0" smtClean="0"/>
              <a:t>Enter 20 in the Width(%) field for 5 equally sized bins</a:t>
            </a:r>
          </a:p>
          <a:p>
            <a:r>
              <a:rPr lang="en-US" dirty="0" smtClean="0"/>
              <a:t>Click Apply</a:t>
            </a:r>
          </a:p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1197251"/>
            <a:ext cx="493875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 mood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comprehensible name for the new binned variable and enter it in “Binned Variable”</a:t>
            </a:r>
          </a:p>
          <a:p>
            <a:r>
              <a:rPr lang="en-US" dirty="0" smtClean="0"/>
              <a:t>Press 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25" y="2708275"/>
            <a:ext cx="555745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</a:t>
            </a:r>
            <a:r>
              <a:rPr lang="en-US" dirty="0" smtClean="0">
                <a:sym typeface="Wingdings" panose="05000000000000000000" pitchFamily="2" charset="2"/>
              </a:rPr>
              <a:t> Legacy Dialogs  Line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Select “Multiple” and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“Summaries for groups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of cases”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Click Define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808" y="2286208"/>
            <a:ext cx="2953094" cy="38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75018" cy="4351338"/>
          </a:xfrm>
        </p:spPr>
        <p:txBody>
          <a:bodyPr/>
          <a:lstStyle/>
          <a:p>
            <a:r>
              <a:rPr lang="en-US" dirty="0" smtClean="0"/>
              <a:t>Select “Other statistic”</a:t>
            </a:r>
          </a:p>
          <a:p>
            <a:r>
              <a:rPr lang="en-US" dirty="0" smtClean="0"/>
              <a:t>Select rating as Variable</a:t>
            </a:r>
          </a:p>
          <a:p>
            <a:r>
              <a:rPr lang="en-US" dirty="0" smtClean="0"/>
              <a:t>Select the binned mood variable as the Category Axis</a:t>
            </a:r>
          </a:p>
          <a:p>
            <a:r>
              <a:rPr lang="en-US" dirty="0" smtClean="0"/>
              <a:t>Select “scene” as “Define lines by”</a:t>
            </a:r>
          </a:p>
          <a:p>
            <a:r>
              <a:rPr lang="en-US" dirty="0" smtClean="0"/>
              <a:t>Click “Options”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14155"/>
            <a:ext cx="431131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the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have two main effects and one interaction</a:t>
            </a:r>
          </a:p>
          <a:p>
            <a:r>
              <a:rPr lang="en-US" dirty="0" smtClean="0"/>
              <a:t>First thing to do: center the mood variable</a:t>
            </a:r>
          </a:p>
          <a:p>
            <a:r>
              <a:rPr lang="en-US" dirty="0" smtClean="0"/>
              <a:t>Need to know the mean first:</a:t>
            </a:r>
          </a:p>
          <a:p>
            <a:r>
              <a:rPr lang="en-US" dirty="0" smtClean="0"/>
              <a:t>Analyze 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Descriptive Statistics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 </a:t>
            </a:r>
            <a:r>
              <a:rPr lang="en-US" dirty="0" err="1" smtClean="0">
                <a:sym typeface="Wingdings" panose="05000000000000000000" pitchFamily="2" charset="2"/>
              </a:rPr>
              <a:t>Descriptives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Select the mood variable</a:t>
            </a:r>
          </a:p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165" y="4348163"/>
            <a:ext cx="294332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“Display error bars”</a:t>
            </a:r>
          </a:p>
          <a:p>
            <a:r>
              <a:rPr lang="en-US" dirty="0" smtClean="0"/>
              <a:t>Select 95% confidence intervals</a:t>
            </a:r>
          </a:p>
          <a:p>
            <a:r>
              <a:rPr lang="en-US" dirty="0" smtClean="0"/>
              <a:t>Click Continue</a:t>
            </a:r>
          </a:p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031" y="2268193"/>
            <a:ext cx="244383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you go. Now just fix the axis labels and the legend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17" y="2912575"/>
            <a:ext cx="4074008" cy="326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the mood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3551464" cy="50323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From the output we learn that the mean of the mood variable is 51.55</a:t>
            </a:r>
          </a:p>
          <a:p>
            <a:r>
              <a:rPr lang="en-US" dirty="0" smtClean="0"/>
              <a:t>Now make a new variable </a:t>
            </a:r>
            <a:r>
              <a:rPr lang="en-US" dirty="0" err="1" smtClean="0"/>
              <a:t>mood_centered</a:t>
            </a:r>
            <a:r>
              <a:rPr lang="en-US" dirty="0" smtClean="0"/>
              <a:t> by subtracting the mean from each value</a:t>
            </a:r>
          </a:p>
          <a:p>
            <a:r>
              <a:rPr lang="en-US" dirty="0" smtClean="0"/>
              <a:t>Transform </a:t>
            </a:r>
            <a:r>
              <a:rPr lang="en-US" dirty="0" smtClean="0">
                <a:sym typeface="Wingdings" panose="05000000000000000000" pitchFamily="2" charset="2"/>
              </a:rPr>
              <a:t> Compute Variable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Enter the new variable name, the formula “mood – 51.55”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Click 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530" y="2155372"/>
            <a:ext cx="4556414" cy="35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interaction term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344636" cy="493440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SPSS forces you to compute the interaction term by hand if you want to add it to a regression model</a:t>
            </a:r>
          </a:p>
          <a:p>
            <a:r>
              <a:rPr lang="en-US" dirty="0" smtClean="0"/>
              <a:t>To start, we need to dummy-code “scene” to make sure that the correct contrasts are used</a:t>
            </a:r>
          </a:p>
          <a:p>
            <a:r>
              <a:rPr lang="en-US" dirty="0" smtClean="0"/>
              <a:t>Transform </a:t>
            </a:r>
            <a:r>
              <a:rPr lang="en-US" dirty="0" smtClean="0">
                <a:sym typeface="Wingdings" panose="05000000000000000000" pitchFamily="2" charset="2"/>
              </a:rPr>
              <a:t> Recode into different variables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Select “scene”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Choose a name for the output variable (“</a:t>
            </a:r>
            <a:r>
              <a:rPr lang="en-US" dirty="0" err="1" smtClean="0">
                <a:sym typeface="Wingdings" panose="05000000000000000000" pitchFamily="2" charset="2"/>
              </a:rPr>
              <a:t>scene_dummy</a:t>
            </a:r>
            <a:r>
              <a:rPr lang="en-US" dirty="0" smtClean="0">
                <a:sym typeface="Wingdings" panose="05000000000000000000" pitchFamily="2" charset="2"/>
              </a:rPr>
              <a:t>”)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Click Old and New Values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84" y="2545896"/>
            <a:ext cx="477630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2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3009072" cy="48733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Old and New Values</a:t>
            </a:r>
          </a:p>
          <a:p>
            <a:r>
              <a:rPr lang="en-US" dirty="0" smtClean="0"/>
              <a:t>Replace 1 with 0 and 2 with 1 by entering each pair of numbers in “Old value” and “New value” and pressing “Add”</a:t>
            </a:r>
          </a:p>
          <a:p>
            <a:r>
              <a:rPr lang="en-US" dirty="0" smtClean="0"/>
              <a:t>Click Continue</a:t>
            </a:r>
          </a:p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857" y="2049641"/>
            <a:ext cx="5195327" cy="30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interaction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2934528" cy="5032375"/>
          </a:xfrm>
        </p:spPr>
        <p:txBody>
          <a:bodyPr/>
          <a:lstStyle/>
          <a:p>
            <a:r>
              <a:rPr lang="en-US" dirty="0" smtClean="0"/>
              <a:t>Transform </a:t>
            </a:r>
            <a:r>
              <a:rPr lang="en-US" dirty="0" smtClean="0">
                <a:sym typeface="Wingdings" panose="05000000000000000000" pitchFamily="2" charset="2"/>
              </a:rPr>
              <a:t> Compute Variable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Give it a good name, e.g. </a:t>
            </a:r>
            <a:r>
              <a:rPr lang="en-US" dirty="0" err="1" smtClean="0">
                <a:sym typeface="Wingdings" panose="05000000000000000000" pitchFamily="2" charset="2"/>
              </a:rPr>
              <a:t>mood_by_scene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Enter the formula: </a:t>
            </a:r>
            <a:r>
              <a:rPr lang="en-US" dirty="0" err="1" smtClean="0"/>
              <a:t>mood_centered</a:t>
            </a:r>
            <a:r>
              <a:rPr lang="en-US" dirty="0" smtClean="0"/>
              <a:t> * </a:t>
            </a:r>
            <a:r>
              <a:rPr lang="en-US" dirty="0" err="1" smtClean="0"/>
              <a:t>scene_dummy</a:t>
            </a:r>
            <a:endParaRPr lang="en-US" dirty="0" smtClean="0"/>
          </a:p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79" y="1553845"/>
            <a:ext cx="5447814" cy="428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655115" cy="4351338"/>
          </a:xfrm>
        </p:spPr>
        <p:txBody>
          <a:bodyPr/>
          <a:lstStyle/>
          <a:p>
            <a:r>
              <a:rPr lang="en-US" dirty="0" smtClean="0"/>
              <a:t>Analyze </a:t>
            </a:r>
            <a:r>
              <a:rPr lang="en-US" dirty="0" smtClean="0">
                <a:sym typeface="Wingdings" panose="05000000000000000000" pitchFamily="2" charset="2"/>
              </a:rPr>
              <a:t> Regression  Linear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Enter rating as the dependent variable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Enter the centered mood variable, the recoded scene variable, and the interaction term as independent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516" y="2821056"/>
            <a:ext cx="447224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regression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92337" cy="4351338"/>
          </a:xfrm>
        </p:spPr>
        <p:txBody>
          <a:bodyPr/>
          <a:lstStyle/>
          <a:p>
            <a:r>
              <a:rPr lang="en-US" dirty="0" smtClean="0"/>
              <a:t>Click Statistics…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Descriptives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Collinearity</a:t>
            </a:r>
            <a:r>
              <a:rPr lang="en-US" dirty="0" smtClean="0"/>
              <a:t> diagnostics</a:t>
            </a:r>
          </a:p>
          <a:p>
            <a:r>
              <a:rPr lang="en-US" dirty="0" smtClean="0"/>
              <a:t>Click 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40" y="1825625"/>
            <a:ext cx="4342306" cy="39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849</Words>
  <Application>Microsoft Office PowerPoint</Application>
  <PresentationFormat>On-screen Show (4:3)</PresentationFormat>
  <Paragraphs>148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Doing the Class 6 exercise in SPSS</vt:lpstr>
      <vt:lpstr>Open the data file</vt:lpstr>
      <vt:lpstr>Perform the linear regression</vt:lpstr>
      <vt:lpstr>Center the mood variable</vt:lpstr>
      <vt:lpstr>Adding the interaction term </vt:lpstr>
      <vt:lpstr>Recoding scene</vt:lpstr>
      <vt:lpstr>Computing the interaction term</vt:lpstr>
      <vt:lpstr>Running the regression</vt:lpstr>
      <vt:lpstr>Running the regression (2)</vt:lpstr>
      <vt:lpstr>Running the regression (3)</vt:lpstr>
      <vt:lpstr>Regression results</vt:lpstr>
      <vt:lpstr>Regression results</vt:lpstr>
      <vt:lpstr>Testing normality of the residuals</vt:lpstr>
      <vt:lpstr>Regression results</vt:lpstr>
      <vt:lpstr>Linear mixed model</vt:lpstr>
      <vt:lpstr>Linear mixed model</vt:lpstr>
      <vt:lpstr>Linear mixed model</vt:lpstr>
      <vt:lpstr>Linear mixed model</vt:lpstr>
      <vt:lpstr>Linear mixed model</vt:lpstr>
      <vt:lpstr>Linear mixed model</vt:lpstr>
      <vt:lpstr>Linear mixed model</vt:lpstr>
      <vt:lpstr>Linear mixed model results</vt:lpstr>
      <vt:lpstr>Linear mixed model residuals</vt:lpstr>
      <vt:lpstr>Linear mixed model residuals</vt:lpstr>
      <vt:lpstr>Plotting the mood by scene interaction</vt:lpstr>
      <vt:lpstr>Plotting the mood by scene interaction</vt:lpstr>
      <vt:lpstr>Binning mood</vt:lpstr>
      <vt:lpstr>Making the plot</vt:lpstr>
      <vt:lpstr>Line plot</vt:lpstr>
      <vt:lpstr>Line plot</vt:lpstr>
      <vt:lpstr>Line plot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the Class 6 exercise in SPSS</dc:title>
  <dc:creator>Bernhard Angele</dc:creator>
  <cp:lastModifiedBy>Bernhard Angele</cp:lastModifiedBy>
  <cp:revision>35</cp:revision>
  <dcterms:created xsi:type="dcterms:W3CDTF">2014-12-07T20:35:08Z</dcterms:created>
  <dcterms:modified xsi:type="dcterms:W3CDTF">2014-12-08T01:27:40Z</dcterms:modified>
</cp:coreProperties>
</file>