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5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5CBA-E170-42E9-9F93-AF8F30908BBD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br>
              <a:rPr lang="en-US" dirty="0" smtClean="0"/>
            </a:br>
            <a:r>
              <a:rPr lang="en-US" dirty="0" smtClean="0"/>
              <a:t>How to do it in SPSS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Recode breed into a </a:t>
            </a:r>
            <a:r>
              <a:rPr lang="en-US" smtClean="0"/>
              <a:t>discrete factor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485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“breed” from the list on the left and click the arrow to move it to the right</a:t>
            </a:r>
          </a:p>
          <a:p>
            <a:r>
              <a:rPr lang="en-US" dirty="0" smtClean="0"/>
              <a:t>Enter a new name for the recoded variable</a:t>
            </a:r>
          </a:p>
          <a:p>
            <a:r>
              <a:rPr lang="en-US" dirty="0" smtClean="0"/>
              <a:t>Recode starting from “Lowest value” is fine for our purposes</a:t>
            </a:r>
          </a:p>
          <a:p>
            <a:r>
              <a:rPr lang="en-US" dirty="0" smtClean="0"/>
              <a:t>This will assign a different number to each breed, starting alphabetically (i.e. with Manx).</a:t>
            </a:r>
          </a:p>
          <a:p>
            <a:r>
              <a:rPr lang="en-US" dirty="0" smtClean="0"/>
              <a:t>Click “Add New Name” and then 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7432" y="1825625"/>
            <a:ext cx="4111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now have a new variable “</a:t>
            </a:r>
            <a:r>
              <a:rPr lang="en-US" dirty="0" err="1" smtClean="0"/>
              <a:t>breed_factor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61" y="1825625"/>
            <a:ext cx="7730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Analyze menu, select General Linear Model and Repeated Measures…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44549"/>
              </p:ext>
            </p:extLst>
          </p:nvPr>
        </p:nvGraphicFramePr>
        <p:xfrm>
          <a:off x="1982856" y="2554337"/>
          <a:ext cx="7415419" cy="420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27580680" imgH="15631560" progId="">
                  <p:embed/>
                </p:oleObj>
              </mc:Choice>
              <mc:Fallback>
                <p:oleObj r:id="rId3" imgW="27580680" imgH="15631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2856" y="2554337"/>
                        <a:ext cx="7415419" cy="420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8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First, you have to re-code the data (i.e. split the columns back up into the two within-subject factors)</a:t>
            </a:r>
          </a:p>
          <a:p>
            <a:r>
              <a:rPr lang="en-US" dirty="0" smtClean="0"/>
              <a:t>Add the name for the first factor (“beef”) and the number of levels (2)</a:t>
            </a:r>
          </a:p>
          <a:p>
            <a:r>
              <a:rPr lang="en-US" dirty="0" smtClean="0"/>
              <a:t>Click “Add”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0205" y="1825625"/>
            <a:ext cx="2985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the name for the second factor (“fish”) and the number of levels (2)</a:t>
            </a:r>
          </a:p>
          <a:p>
            <a:r>
              <a:rPr lang="en-US" dirty="0" smtClean="0"/>
              <a:t>Click “Add”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0205" y="1825625"/>
            <a:ext cx="2985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a name for the dependent measure (e.g. “</a:t>
            </a:r>
            <a:r>
              <a:rPr lang="en-US" dirty="0" err="1" smtClean="0"/>
              <a:t>food_eaten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Click “Add” and “Define”.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0205" y="1825625"/>
            <a:ext cx="2985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a name for the dependent measure (e.g. “</a:t>
            </a:r>
            <a:r>
              <a:rPr lang="en-US" dirty="0" err="1" smtClean="0"/>
              <a:t>food_eaten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Click “Add” and “Define”.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0205" y="1825625"/>
            <a:ext cx="2985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within-subjects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on each column name, then on the corresponding level of the within subjects variables and then on the arrow to assign it.</a:t>
            </a:r>
          </a:p>
          <a:p>
            <a:r>
              <a:rPr lang="en-US" dirty="0" smtClean="0"/>
              <a:t>You need to decide which level corresponds to which numbers</a:t>
            </a:r>
          </a:p>
          <a:p>
            <a:pPr lvl="1"/>
            <a:r>
              <a:rPr lang="en-US" dirty="0" smtClean="0"/>
              <a:t>e.g. 1,1 could correspond to beef, fish and 2,2 could correspond to no fish, no beef, etc.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7747" y="1825625"/>
            <a:ext cx="4950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within-subjects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Click each corresponding level of the within subjects variables, then on the column name on the left, and then on the arrow to assign it.</a:t>
            </a:r>
          </a:p>
          <a:p>
            <a:r>
              <a:rPr lang="en-US" dirty="0" smtClean="0"/>
              <a:t>You need to decide which level corresponds to which numbers</a:t>
            </a:r>
          </a:p>
          <a:p>
            <a:pPr lvl="1"/>
            <a:r>
              <a:rPr lang="en-US" dirty="0" smtClean="0"/>
              <a:t>e.g. 1,1 could correspond to beef, fish and 2,2 could correspond to no fish, no beef, 1,2 could correspond to beef, no fish, and 2,1 could correspond to no beef, fish</a:t>
            </a:r>
          </a:p>
          <a:p>
            <a:r>
              <a:rPr lang="en-US" dirty="0" smtClean="0"/>
              <a:t>If you get this wrong, you’ll be very confused later if there’s an interaction!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7747" y="1825625"/>
            <a:ext cx="4950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between-subjects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Assign the recoded factor (</a:t>
            </a:r>
            <a:r>
              <a:rPr lang="en-US" dirty="0" err="1" smtClean="0"/>
              <a:t>breed_factor</a:t>
            </a:r>
            <a:r>
              <a:rPr lang="en-US" dirty="0" smtClean="0"/>
              <a:t>) to the </a:t>
            </a:r>
            <a:r>
              <a:rPr lang="en-US" smtClean="0"/>
              <a:t>Between-Subjects Factor(s) field.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7747" y="1825625"/>
            <a:ext cx="4950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data file (from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 err="1" smtClean="0"/>
              <a:t>myBU</a:t>
            </a:r>
            <a:r>
              <a:rPr lang="en-US" dirty="0" smtClean="0"/>
              <a:t>) and put it in a directory where you can find it later).</a:t>
            </a:r>
          </a:p>
          <a:p>
            <a:r>
              <a:rPr lang="en-US" dirty="0" smtClean="0"/>
              <a:t>Open the data file (Homework4_data_spss.csv) by selecting “Read Text Data…” from the File menu.</a:t>
            </a:r>
          </a:p>
          <a:p>
            <a:r>
              <a:rPr lang="en-US" dirty="0" smtClean="0"/>
              <a:t>This will open the Text Import Wizard</a:t>
            </a:r>
          </a:p>
          <a:p>
            <a:r>
              <a:rPr lang="en-US" dirty="0" smtClean="0"/>
              <a:t>(For the assignment, an SPSS .</a:t>
            </a:r>
            <a:r>
              <a:rPr lang="en-US" dirty="0" err="1" smtClean="0"/>
              <a:t>sav</a:t>
            </a:r>
            <a:r>
              <a:rPr lang="en-US" dirty="0" smtClean="0"/>
              <a:t> file is provided, so you can skip this step)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Post-hoc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“Post Hoc…”</a:t>
            </a:r>
          </a:p>
          <a:p>
            <a:r>
              <a:rPr lang="en-US" dirty="0" smtClean="0"/>
              <a:t>Note that only factors with 3 or more levels are shown in the post hoc window</a:t>
            </a:r>
          </a:p>
          <a:p>
            <a:r>
              <a:rPr lang="en-US" dirty="0" smtClean="0"/>
              <a:t>Select “</a:t>
            </a:r>
            <a:r>
              <a:rPr lang="en-US" dirty="0" err="1" smtClean="0"/>
              <a:t>breed_factor</a:t>
            </a:r>
            <a:r>
              <a:rPr lang="en-US" dirty="0" smtClean="0"/>
              <a:t>” and move it over to the “Post hoc tests for” field</a:t>
            </a:r>
          </a:p>
          <a:p>
            <a:r>
              <a:rPr lang="en-US" dirty="0" smtClean="0"/>
              <a:t>Select any tests you want, e.g. </a:t>
            </a:r>
            <a:r>
              <a:rPr lang="en-US" dirty="0" err="1" smtClean="0"/>
              <a:t>Bonferroni</a:t>
            </a:r>
            <a:r>
              <a:rPr lang="en-US" dirty="0" smtClean="0"/>
              <a:t> and </a:t>
            </a:r>
            <a:r>
              <a:rPr lang="en-US" dirty="0" err="1" smtClean="0"/>
              <a:t>Tukey</a:t>
            </a:r>
            <a:endParaRPr lang="en-US" dirty="0" smtClean="0"/>
          </a:p>
          <a:p>
            <a:r>
              <a:rPr lang="en-US" dirty="0" smtClean="0"/>
              <a:t>Click “Continue”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1047" y="1825625"/>
            <a:ext cx="46239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“Options…”</a:t>
            </a:r>
          </a:p>
          <a:p>
            <a:r>
              <a:rPr lang="en-US" dirty="0" smtClean="0"/>
              <a:t>Get marginal means for all main effects and the three way interaction (the two-way interactions are less interesting)</a:t>
            </a:r>
          </a:p>
          <a:p>
            <a:r>
              <a:rPr lang="en-US" dirty="0" smtClean="0"/>
              <a:t>Get descriptive statistics and estimates of effect size</a:t>
            </a:r>
          </a:p>
          <a:p>
            <a:r>
              <a:rPr lang="en-US" dirty="0" smtClean="0"/>
              <a:t>Get homogeneity tests</a:t>
            </a:r>
          </a:p>
          <a:p>
            <a:r>
              <a:rPr lang="en-US" dirty="0" smtClean="0"/>
              <a:t>Click “Continue”</a:t>
            </a:r>
          </a:p>
          <a:p>
            <a:r>
              <a:rPr lang="en-US" dirty="0" smtClean="0"/>
              <a:t>Click “OK” to run the analysis.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399" y="1825625"/>
            <a:ext cx="4025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you have (almost) everything you need for your homework report</a:t>
            </a:r>
          </a:p>
          <a:p>
            <a:r>
              <a:rPr lang="en-US" dirty="0" smtClean="0"/>
              <a:t>First, get the descriptive statistics table</a:t>
            </a:r>
          </a:p>
          <a:p>
            <a:r>
              <a:rPr lang="en-US" dirty="0" smtClean="0"/>
              <a:t>You can edit this table by double-clicking on 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1107" y="1825625"/>
            <a:ext cx="4243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After double-clicking the table, right-click it and select </a:t>
            </a:r>
            <a:r>
              <a:rPr lang="en-US" dirty="0" err="1" smtClean="0"/>
              <a:t>TableLooks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Select “Academic”</a:t>
            </a:r>
          </a:p>
          <a:p>
            <a:r>
              <a:rPr lang="en-US" dirty="0" smtClean="0"/>
              <a:t>This will remove all vertical lines</a:t>
            </a:r>
          </a:p>
          <a:p>
            <a:r>
              <a:rPr lang="en-US" dirty="0" smtClean="0"/>
              <a:t>According to APA style, tables should not have vertical lines.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4680"/>
            <a:ext cx="5181600" cy="37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Still in the table editing mode, double-click on the condition labels to edit them into something nicer-looking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0768" y="1825625"/>
            <a:ext cx="42244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Now it’s time to get this table in Excel (and then in Word). Exit the table edit mode by clicking outside it, then right-click it and select “Export…”</a:t>
            </a:r>
          </a:p>
          <a:p>
            <a:r>
              <a:rPr lang="en-US" dirty="0" smtClean="0"/>
              <a:t>Select a file name and path that you can find again later on…</a:t>
            </a:r>
          </a:p>
          <a:p>
            <a:r>
              <a:rPr lang="en-US" dirty="0" smtClean="0"/>
              <a:t>Click OK.</a:t>
            </a:r>
          </a:p>
          <a:p>
            <a:r>
              <a:rPr lang="en-US" dirty="0" smtClean="0"/>
              <a:t>Now open the file in Excel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7149" y="1825625"/>
            <a:ext cx="50517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table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need to add a column for the Standard error of the mean.</a:t>
            </a:r>
          </a:p>
          <a:p>
            <a:r>
              <a:rPr lang="en-US" dirty="0" smtClean="0"/>
              <a:t>Remember the formula? It’s standard deviation / square root of the sample size</a:t>
            </a:r>
          </a:p>
          <a:p>
            <a:r>
              <a:rPr lang="en-US" dirty="0" smtClean="0"/>
              <a:t>In a new column in Excel, enter that formula (in this case, it should be =D3/SQRT(E3)</a:t>
            </a:r>
          </a:p>
          <a:p>
            <a:r>
              <a:rPr lang="en-US" dirty="0" smtClean="0"/>
              <a:t>Press ENTER, then double-click the little square at the lower-right corner of the cell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6333" y="1825625"/>
            <a:ext cx="4913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table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just fix the formatting (Right-click + Format cells…)</a:t>
            </a:r>
          </a:p>
          <a:p>
            <a:pPr lvl="1"/>
            <a:r>
              <a:rPr lang="en-US" dirty="0" smtClean="0"/>
              <a:t>Set Number format to Number with 2 decimal places</a:t>
            </a:r>
          </a:p>
          <a:p>
            <a:pPr lvl="1"/>
            <a:r>
              <a:rPr lang="en-US" dirty="0" smtClean="0"/>
              <a:t>Add the horizontal lines (Format cells </a:t>
            </a:r>
            <a:r>
              <a:rPr lang="en-US" dirty="0" smtClean="0">
                <a:sym typeface="Wingdings" panose="05000000000000000000" pitchFamily="2" charset="2"/>
              </a:rPr>
              <a:t> Border)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Align the “Breed” label by unclicking “Merge and Center”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you’re done, copy and paste this table to Word.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Don’t forget to add a caption!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243" y="1825625"/>
            <a:ext cx="49915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SPSS, go to Graphs </a:t>
            </a:r>
            <a:r>
              <a:rPr lang="en-US" dirty="0" smtClean="0">
                <a:sym typeface="Wingdings" panose="05000000000000000000" pitchFamily="2" charset="2"/>
              </a:rPr>
              <a:t> Legacy Dialogs  Bar…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46808"/>
              </p:ext>
            </p:extLst>
          </p:nvPr>
        </p:nvGraphicFramePr>
        <p:xfrm>
          <a:off x="4427161" y="2335696"/>
          <a:ext cx="6819687" cy="384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27098280" imgH="15263280" progId="">
                  <p:embed/>
                </p:oleObj>
              </mc:Choice>
              <mc:Fallback>
                <p:oleObj r:id="rId3" imgW="27098280" imgH="15263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161" y="2335696"/>
                        <a:ext cx="6819687" cy="3841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Assign the four different beef/fish columns to “Bars represent”</a:t>
            </a:r>
          </a:p>
          <a:p>
            <a:pPr lvl="1"/>
            <a:r>
              <a:rPr lang="en-US" dirty="0" smtClean="0"/>
              <a:t>The default statistic (“MEAN”) is exactly what we want</a:t>
            </a:r>
          </a:p>
          <a:p>
            <a:r>
              <a:rPr lang="en-US" dirty="0" smtClean="0"/>
              <a:t>Assign the between-subject factor (“</a:t>
            </a:r>
            <a:r>
              <a:rPr lang="en-US" dirty="0" err="1" smtClean="0"/>
              <a:t>breed_factor</a:t>
            </a:r>
            <a:r>
              <a:rPr lang="en-US" dirty="0" smtClean="0"/>
              <a:t>”) to “Category Axis”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6998" y="1825625"/>
            <a:ext cx="3852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66" y="1943928"/>
            <a:ext cx="4381499" cy="42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error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“Options…”</a:t>
            </a:r>
          </a:p>
          <a:p>
            <a:r>
              <a:rPr lang="en-US" dirty="0" smtClean="0"/>
              <a:t>Check “Display error bars”</a:t>
            </a:r>
          </a:p>
          <a:p>
            <a:r>
              <a:rPr lang="en-US" dirty="0" smtClean="0"/>
              <a:t>The default setting (95% CI) is what we want.</a:t>
            </a:r>
          </a:p>
          <a:p>
            <a:r>
              <a:rPr lang="en-US" dirty="0" smtClean="0"/>
              <a:t>Click “Continue”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9324" y="1825625"/>
            <a:ext cx="29073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Double-click the resulting graph to open it in the chart editor</a:t>
            </a:r>
          </a:p>
          <a:p>
            <a:r>
              <a:rPr lang="en-US" dirty="0" smtClean="0"/>
              <a:t>Double-click axis and legend labels to edit them and make them look nice</a:t>
            </a:r>
          </a:p>
          <a:p>
            <a:r>
              <a:rPr lang="en-US" dirty="0" smtClean="0"/>
              <a:t>There we go!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25359"/>
            <a:ext cx="5181600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NOT copy and paste any SPSS output directly</a:t>
            </a:r>
          </a:p>
          <a:p>
            <a:r>
              <a:rPr lang="en-US" dirty="0" smtClean="0"/>
              <a:t>Look at the tables and pick out the correct numbers</a:t>
            </a:r>
          </a:p>
          <a:p>
            <a:r>
              <a:rPr lang="en-US" dirty="0" smtClean="0"/>
              <a:t>First, for the within subjects effects, look at </a:t>
            </a:r>
            <a:r>
              <a:rPr lang="en-US" dirty="0" err="1" smtClean="0"/>
              <a:t>Mauchly’s</a:t>
            </a:r>
            <a:r>
              <a:rPr lang="en-US" dirty="0"/>
              <a:t> </a:t>
            </a:r>
            <a:r>
              <a:rPr lang="en-US" dirty="0" smtClean="0"/>
              <a:t>test of </a:t>
            </a:r>
            <a:r>
              <a:rPr lang="en-US" dirty="0" err="1" smtClean="0"/>
              <a:t>sphericity</a:t>
            </a:r>
            <a:endParaRPr lang="en-US" dirty="0" smtClean="0"/>
          </a:p>
          <a:p>
            <a:r>
              <a:rPr lang="en-US" dirty="0" smtClean="0"/>
              <a:t>In this case, there is no Sig value, since neither beef nor fish have more than 2 levels</a:t>
            </a:r>
          </a:p>
          <a:p>
            <a:r>
              <a:rPr lang="en-US" dirty="0" smtClean="0"/>
              <a:t>If one of the tests is significant, check the Greenhouse-</a:t>
            </a:r>
            <a:r>
              <a:rPr lang="en-US" dirty="0" err="1" smtClean="0"/>
              <a:t>Geisser</a:t>
            </a:r>
            <a:r>
              <a:rPr lang="en-US" dirty="0" smtClean="0"/>
              <a:t> Epsilon</a:t>
            </a:r>
          </a:p>
          <a:p>
            <a:pPr lvl="1"/>
            <a:r>
              <a:rPr lang="en-US" dirty="0" smtClean="0"/>
              <a:t>If it’s over .75, use the Huynh-</a:t>
            </a:r>
            <a:r>
              <a:rPr lang="en-US" dirty="0" err="1" smtClean="0"/>
              <a:t>Feldt</a:t>
            </a:r>
            <a:r>
              <a:rPr lang="en-US" dirty="0" smtClean="0"/>
              <a:t> Epsilon to correct for </a:t>
            </a:r>
            <a:r>
              <a:rPr lang="en-US" dirty="0" err="1" smtClean="0"/>
              <a:t>sphericity</a:t>
            </a:r>
            <a:endParaRPr lang="en-US" dirty="0" smtClean="0"/>
          </a:p>
          <a:p>
            <a:pPr lvl="1"/>
            <a:r>
              <a:rPr lang="en-US" dirty="0" smtClean="0"/>
              <a:t>If it’s under .75, use the G-G Epsilon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19184"/>
            <a:ext cx="5181600" cy="19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930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results of the F-tests on the Within-Subjects factors are in the “Tests of Within-Subjects Effects” table</a:t>
            </a:r>
          </a:p>
          <a:p>
            <a:r>
              <a:rPr lang="en-US" dirty="0" smtClean="0"/>
              <a:t>In the “Sig.” column, check which p-values are below .05</a:t>
            </a:r>
          </a:p>
          <a:p>
            <a:pPr lvl="1"/>
            <a:r>
              <a:rPr lang="en-US" dirty="0" smtClean="0"/>
              <a:t>You have to report those effects in detail</a:t>
            </a:r>
          </a:p>
          <a:p>
            <a:r>
              <a:rPr lang="en-US" dirty="0" smtClean="0"/>
              <a:t>The correct error term is the first one listed </a:t>
            </a:r>
            <a:r>
              <a:rPr lang="en-US" i="1" dirty="0" smtClean="0"/>
              <a:t>below </a:t>
            </a:r>
            <a:r>
              <a:rPr lang="en-US" dirty="0" smtClean="0"/>
              <a:t>the predictor</a:t>
            </a:r>
          </a:p>
          <a:p>
            <a:r>
              <a:rPr lang="en-US" dirty="0" smtClean="0"/>
              <a:t>If you need to make a </a:t>
            </a:r>
            <a:r>
              <a:rPr lang="en-US" dirty="0" err="1" smtClean="0"/>
              <a:t>sphericity</a:t>
            </a:r>
            <a:r>
              <a:rPr lang="en-US" dirty="0" smtClean="0"/>
              <a:t> correction, pick the correct row (see last slide), otherwise use the values from the row “</a:t>
            </a:r>
            <a:r>
              <a:rPr lang="en-US" dirty="0" err="1" smtClean="0"/>
              <a:t>Sphericiy</a:t>
            </a:r>
            <a:r>
              <a:rPr lang="en-US" dirty="0" smtClean="0"/>
              <a:t> assumed”</a:t>
            </a:r>
          </a:p>
        </p:txBody>
      </p:sp>
    </p:spTree>
    <p:extLst>
      <p:ext uri="{BB962C8B-B14F-4D97-AF65-F5344CB8AC3E}">
        <p14:creationId xmlns:p14="http://schemas.microsoft.com/office/powerpoint/2010/main" val="24772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Note down:</a:t>
                </a:r>
              </a:p>
              <a:p>
                <a:pPr lvl="1"/>
                <a:r>
                  <a:rPr lang="en-US" dirty="0" err="1" smtClean="0"/>
                  <a:t>df</a:t>
                </a:r>
                <a:r>
                  <a:rPr lang="en-US" dirty="0" smtClean="0"/>
                  <a:t> numerator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effect)</a:t>
                </a:r>
              </a:p>
              <a:p>
                <a:pPr lvl="1"/>
                <a:r>
                  <a:rPr lang="en-US" dirty="0" err="1" smtClean="0"/>
                  <a:t>df</a:t>
                </a:r>
                <a:r>
                  <a:rPr lang="en-US" dirty="0" smtClean="0"/>
                  <a:t> denominator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error)</a:t>
                </a:r>
              </a:p>
              <a:p>
                <a:pPr lvl="1"/>
                <a:r>
                  <a:rPr lang="en-US" dirty="0" smtClean="0"/>
                  <a:t>F-value</a:t>
                </a:r>
              </a:p>
              <a:p>
                <a:pPr lvl="1"/>
                <a:r>
                  <a:rPr lang="en-US" dirty="0" smtClean="0"/>
                  <a:t>p-value</a:t>
                </a:r>
              </a:p>
              <a:p>
                <a:pPr lvl="1"/>
                <a:r>
                  <a:rPr lang="en-US" dirty="0" smtClean="0"/>
                  <a:t>Partial Eta squared</a:t>
                </a:r>
              </a:p>
              <a:p>
                <a:r>
                  <a:rPr lang="en-US" dirty="0" smtClean="0"/>
                  <a:t>Then report them like this in the text:</a:t>
                </a:r>
              </a:p>
              <a:p>
                <a:r>
                  <a:rPr lang="en-US" dirty="0" smtClean="0"/>
                  <a:t>There was a significant effect of beef, </a:t>
                </a:r>
                <a:r>
                  <a:rPr lang="en-US" i="1" dirty="0"/>
                  <a:t>F</a:t>
                </a:r>
                <a:r>
                  <a:rPr lang="en-US" dirty="0"/>
                  <a:t>(1, 36) = </a:t>
                </a:r>
                <a:r>
                  <a:rPr lang="en-US" dirty="0" smtClean="0"/>
                  <a:t>8.63,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0.01, </a:t>
                </a:r>
                <a:r>
                  <a:rPr lang="en-US" i="1" dirty="0"/>
                  <a:t>p</a:t>
                </a:r>
                <a:r>
                  <a:rPr lang="en-US" dirty="0"/>
                  <a:t> &lt; .</a:t>
                </a:r>
                <a:r>
                  <a:rPr lang="en-US" dirty="0" smtClean="0"/>
                  <a:t>01.</a:t>
                </a:r>
              </a:p>
              <a:p>
                <a:r>
                  <a:rPr lang="en-US" dirty="0" smtClean="0"/>
                  <a:t>Do this for every significant factor.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882" t="-3501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77889"/>
            <a:ext cx="5181600" cy="18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Note down:</a:t>
                </a:r>
              </a:p>
              <a:p>
                <a:pPr lvl="1"/>
                <a:r>
                  <a:rPr lang="en-US" dirty="0" err="1" smtClean="0"/>
                  <a:t>df</a:t>
                </a:r>
                <a:r>
                  <a:rPr lang="en-US" dirty="0" smtClean="0"/>
                  <a:t> numerator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effect)</a:t>
                </a:r>
              </a:p>
              <a:p>
                <a:pPr lvl="1"/>
                <a:r>
                  <a:rPr lang="en-US" dirty="0" err="1" smtClean="0"/>
                  <a:t>df</a:t>
                </a:r>
                <a:r>
                  <a:rPr lang="en-US" dirty="0" smtClean="0"/>
                  <a:t> denominator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error)</a:t>
                </a:r>
              </a:p>
              <a:p>
                <a:pPr lvl="1"/>
                <a:r>
                  <a:rPr lang="en-US" dirty="0" smtClean="0"/>
                  <a:t>F-value</a:t>
                </a:r>
              </a:p>
              <a:p>
                <a:pPr lvl="1"/>
                <a:r>
                  <a:rPr lang="en-US" dirty="0" smtClean="0"/>
                  <a:t>p-value</a:t>
                </a:r>
              </a:p>
              <a:p>
                <a:pPr lvl="1"/>
                <a:r>
                  <a:rPr lang="en-US" dirty="0" smtClean="0"/>
                  <a:t>Partial Eta squared</a:t>
                </a:r>
              </a:p>
              <a:p>
                <a:r>
                  <a:rPr lang="en-US" dirty="0" smtClean="0"/>
                  <a:t>Then report them like this in the text:</a:t>
                </a:r>
              </a:p>
              <a:p>
                <a:r>
                  <a:rPr lang="en-US" dirty="0" smtClean="0"/>
                  <a:t>There was a significant effect of beef, </a:t>
                </a:r>
                <a:r>
                  <a:rPr lang="en-US" i="1" dirty="0"/>
                  <a:t>F</a:t>
                </a:r>
                <a:r>
                  <a:rPr lang="en-US" dirty="0"/>
                  <a:t>(1, 36) = </a:t>
                </a:r>
                <a:r>
                  <a:rPr lang="en-US" dirty="0" smtClean="0"/>
                  <a:t>8.63,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0.01, </a:t>
                </a:r>
                <a:r>
                  <a:rPr lang="en-US" i="1" dirty="0"/>
                  <a:t>p</a:t>
                </a:r>
                <a:r>
                  <a:rPr lang="en-US" dirty="0"/>
                  <a:t> &lt; .</a:t>
                </a:r>
                <a:r>
                  <a:rPr lang="en-US" dirty="0" smtClean="0"/>
                  <a:t>01.</a:t>
                </a:r>
              </a:p>
              <a:p>
                <a:r>
                  <a:rPr lang="en-US" dirty="0" smtClean="0"/>
                  <a:t>Do this for every significant factor.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882" t="-3501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77889"/>
            <a:ext cx="5181600" cy="18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 those factors with only two levels, you can interpret and report the marginal means directly</a:t>
                </a:r>
              </a:p>
              <a:p>
                <a:r>
                  <a:rPr lang="en-US" dirty="0" smtClean="0"/>
                  <a:t>There was a significant effect of beef, </a:t>
                </a:r>
                <a:r>
                  <a:rPr lang="en-US" i="1" dirty="0"/>
                  <a:t>F</a:t>
                </a:r>
                <a:r>
                  <a:rPr lang="en-US" dirty="0"/>
                  <a:t>(1, 36) = </a:t>
                </a:r>
                <a:r>
                  <a:rPr lang="en-US" dirty="0" smtClean="0"/>
                  <a:t>8.63,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0.01, </a:t>
                </a:r>
                <a:r>
                  <a:rPr lang="en-US" i="1" dirty="0"/>
                  <a:t>p</a:t>
                </a:r>
                <a:r>
                  <a:rPr lang="en-US" dirty="0"/>
                  <a:t> &lt; .</a:t>
                </a:r>
                <a:r>
                  <a:rPr lang="en-US" dirty="0" smtClean="0"/>
                  <a:t>01. When there was beef present in the food, cats ate more food on average (88.7 g) than when there was no beef in the food (84.3 g).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3081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8012" y="3363119"/>
            <a:ext cx="3609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 the presence of significant interactions, you do not have to interpret the main effects and marginal means in this way (as they are modulated by the interaction).</a:t>
                </a:r>
              </a:p>
              <a:p>
                <a:r>
                  <a:rPr lang="en-US" dirty="0" smtClean="0"/>
                  <a:t>But you do have to interpret the interaction</a:t>
                </a:r>
              </a:p>
              <a:p>
                <a:r>
                  <a:rPr lang="en-US" dirty="0"/>
                  <a:t>The fish and beef main effects were modulated by a significant two-way interaction, </a:t>
                </a:r>
                <a:r>
                  <a:rPr lang="en-US" i="1" dirty="0"/>
                  <a:t>F</a:t>
                </a:r>
                <a:r>
                  <a:rPr lang="en-US" dirty="0"/>
                  <a:t>(1, 36) = 571.82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0.17, </a:t>
                </a:r>
                <a:r>
                  <a:rPr lang="en-US" i="1" dirty="0"/>
                  <a:t>p</a:t>
                </a:r>
                <a:r>
                  <a:rPr lang="en-US" dirty="0"/>
                  <a:t> &lt; .01. This interaction showed that, when no beef was in the food, the cats ate more when there was fish in the food (mean eaten = 110 g) than when there was no fish (mean eaten = 67 g). When the food contained beef, cats ate less food when there was also fish in the food (mean eaten = 79 g) than when there was only beef (mean eaten = 90 g).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059" t="-252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2" y="2714625"/>
            <a:ext cx="4067175" cy="16573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Mauchly’s</a:t>
            </a:r>
            <a:r>
              <a:rPr lang="en-US" dirty="0" smtClean="0"/>
              <a:t> test (see previous slides)</a:t>
            </a:r>
          </a:p>
          <a:p>
            <a:r>
              <a:rPr lang="en-US" dirty="0" err="1" smtClean="0"/>
              <a:t>Levene’s</a:t>
            </a:r>
            <a:r>
              <a:rPr lang="en-US" dirty="0" smtClean="0"/>
              <a:t> test</a:t>
            </a:r>
            <a:endParaRPr lang="en-US" dirty="0"/>
          </a:p>
          <a:p>
            <a:pPr lvl="1"/>
            <a:r>
              <a:rPr lang="en-US" dirty="0" smtClean="0"/>
              <a:t>See table in the output</a:t>
            </a:r>
          </a:p>
          <a:p>
            <a:pPr lvl="1"/>
            <a:r>
              <a:rPr lang="en-US" dirty="0" smtClean="0"/>
              <a:t>Note that this is split by within-subject conditions</a:t>
            </a:r>
          </a:p>
          <a:p>
            <a:pPr lvl="1"/>
            <a:r>
              <a:rPr lang="en-US" dirty="0" smtClean="0"/>
              <a:t>Report if one or more of the tests are significant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5625" y="3024981"/>
            <a:ext cx="37147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Normality</a:t>
            </a:r>
          </a:p>
          <a:p>
            <a:pPr lvl="1"/>
            <a:r>
              <a:rPr lang="en-US" sz="1800" dirty="0" smtClean="0"/>
              <a:t>Surprisingly involved!</a:t>
            </a:r>
          </a:p>
          <a:p>
            <a:r>
              <a:rPr lang="en-US" sz="2000" dirty="0" smtClean="0"/>
              <a:t>Go to Analyze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Descriptive Statistics </a:t>
            </a:r>
            <a:r>
              <a:rPr lang="en-US" sz="2000" dirty="0" smtClean="0">
                <a:sym typeface="Wingdings" panose="05000000000000000000" pitchFamily="2" charset="2"/>
              </a:rPr>
              <a:t> Explore…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Move all within-subjects columns to “Dependent List”</a:t>
            </a:r>
          </a:p>
          <a:p>
            <a:r>
              <a:rPr lang="en-US" sz="2000" dirty="0" smtClean="0"/>
              <a:t>Move the between-subjects factor to “factor list”</a:t>
            </a:r>
          </a:p>
          <a:p>
            <a:r>
              <a:rPr lang="en-US" sz="2000" dirty="0" smtClean="0"/>
              <a:t>Click on “Options…”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561147"/>
              </p:ext>
            </p:extLst>
          </p:nvPr>
        </p:nvGraphicFramePr>
        <p:xfrm>
          <a:off x="6019800" y="244303"/>
          <a:ext cx="4691270" cy="273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27225360" imgH="15898320" progId="">
                  <p:embed/>
                </p:oleObj>
              </mc:Choice>
              <mc:Fallback>
                <p:oleObj r:id="rId3" imgW="27225360" imgH="15898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800" y="244303"/>
                        <a:ext cx="4691270" cy="273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19800" y="3104617"/>
            <a:ext cx="5181600" cy="36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1830" cy="4351338"/>
          </a:xfrm>
        </p:spPr>
        <p:txBody>
          <a:bodyPr/>
          <a:lstStyle/>
          <a:p>
            <a:r>
              <a:rPr lang="en-US" dirty="0" smtClean="0"/>
              <a:t>Select “Delimited” (since the data are comma delimited)</a:t>
            </a:r>
          </a:p>
          <a:p>
            <a:r>
              <a:rPr lang="en-US" dirty="0" smtClean="0"/>
              <a:t>Select “Yes”, since the first line contains column names</a:t>
            </a:r>
          </a:p>
          <a:p>
            <a:r>
              <a:rPr lang="en-US" dirty="0" smtClean="0"/>
              <a:t>Press Next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70" y="1133890"/>
            <a:ext cx="4723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Check “Normality plots with tests”</a:t>
            </a:r>
          </a:p>
          <a:p>
            <a:r>
              <a:rPr lang="en-US" dirty="0" smtClean="0"/>
              <a:t>Click “Continue”</a:t>
            </a:r>
          </a:p>
          <a:p>
            <a:r>
              <a:rPr lang="en-US" dirty="0" smtClean="0"/>
              <a:t>Click “OK”</a:t>
            </a:r>
          </a:p>
          <a:p>
            <a:r>
              <a:rPr lang="en-US" dirty="0" smtClean="0"/>
              <a:t>Check the resulting table for p-values below .05</a:t>
            </a:r>
          </a:p>
          <a:p>
            <a:r>
              <a:rPr lang="en-US" dirty="0" smtClean="0"/>
              <a:t>If there are any, report them.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8627"/>
            <a:ext cx="5181600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Post-hoc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at the “Multiple Comparisons” table</a:t>
            </a:r>
          </a:p>
          <a:p>
            <a:r>
              <a:rPr lang="en-US" dirty="0" smtClean="0"/>
              <a:t>Choose the test with the highest power (</a:t>
            </a:r>
            <a:r>
              <a:rPr lang="en-US" dirty="0" err="1" smtClean="0"/>
              <a:t>Tukey’s</a:t>
            </a:r>
            <a:r>
              <a:rPr lang="en-US" dirty="0" smtClean="0"/>
              <a:t> in this case)</a:t>
            </a:r>
          </a:p>
          <a:p>
            <a:r>
              <a:rPr lang="en-US" dirty="0" smtClean="0"/>
              <a:t>Check Sig column for &lt; .05</a:t>
            </a:r>
          </a:p>
          <a:p>
            <a:r>
              <a:rPr lang="en-US" dirty="0" smtClean="0"/>
              <a:t>Report those effects along with the means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160" y="1825625"/>
            <a:ext cx="48696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things 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the “Homework 4 worked.docx” file </a:t>
            </a:r>
            <a:r>
              <a:rPr lang="en-US" smtClean="0"/>
              <a:t>for guidance.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5096" cy="4351338"/>
          </a:xfrm>
        </p:spPr>
        <p:txBody>
          <a:bodyPr/>
          <a:lstStyle/>
          <a:p>
            <a:r>
              <a:rPr lang="en-US" dirty="0" smtClean="0"/>
              <a:t>These values should be correct, but double-check:</a:t>
            </a:r>
          </a:p>
          <a:p>
            <a:pPr lvl="1"/>
            <a:r>
              <a:rPr lang="en-US" dirty="0" smtClean="0"/>
              <a:t>First case of data begins on line 2</a:t>
            </a:r>
          </a:p>
          <a:p>
            <a:pPr lvl="1"/>
            <a:r>
              <a:rPr lang="en-US" dirty="0" smtClean="0"/>
              <a:t>Each line represents a case</a:t>
            </a:r>
          </a:p>
          <a:p>
            <a:pPr lvl="1"/>
            <a:r>
              <a:rPr lang="en-US" dirty="0" smtClean="0"/>
              <a:t>Import all of the cases</a:t>
            </a:r>
          </a:p>
          <a:p>
            <a:r>
              <a:rPr lang="en-US" dirty="0" smtClean="0"/>
              <a:t>Press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856" y="974863"/>
            <a:ext cx="4723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5096" cy="4351338"/>
          </a:xfrm>
        </p:spPr>
        <p:txBody>
          <a:bodyPr/>
          <a:lstStyle/>
          <a:p>
            <a:r>
              <a:rPr lang="en-US" dirty="0" smtClean="0"/>
              <a:t>These values should be correct, but double-check:</a:t>
            </a:r>
          </a:p>
          <a:p>
            <a:pPr lvl="1"/>
            <a:r>
              <a:rPr lang="en-US" dirty="0" smtClean="0"/>
              <a:t>Delimiters that appear between variables are commas (and nothing else)</a:t>
            </a:r>
          </a:p>
          <a:p>
            <a:pPr lvl="1"/>
            <a:r>
              <a:rPr lang="en-US" dirty="0" smtClean="0"/>
              <a:t>Text qualifier is Double quote</a:t>
            </a:r>
          </a:p>
          <a:p>
            <a:r>
              <a:rPr lang="en-US" dirty="0" smtClean="0"/>
              <a:t>Press Next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96" y="1476789"/>
            <a:ext cx="4723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5096" cy="4351338"/>
          </a:xfrm>
        </p:spPr>
        <p:txBody>
          <a:bodyPr/>
          <a:lstStyle/>
          <a:p>
            <a:r>
              <a:rPr lang="en-US" dirty="0" smtClean="0"/>
              <a:t>SPSS may complain about invalid variable names, but it fixes them just fine.</a:t>
            </a:r>
          </a:p>
          <a:p>
            <a:r>
              <a:rPr lang="en-US" dirty="0" smtClean="0"/>
              <a:t>Press Next, then Finish.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74" y="1367459"/>
            <a:ext cx="4723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08243" cy="4351338"/>
          </a:xfrm>
        </p:spPr>
        <p:txBody>
          <a:bodyPr/>
          <a:lstStyle/>
          <a:p>
            <a:r>
              <a:rPr lang="en-US" dirty="0" smtClean="0"/>
              <a:t>Your data should now be imported like this.</a:t>
            </a:r>
          </a:p>
          <a:p>
            <a:r>
              <a:rPr lang="en-US" dirty="0" smtClean="0"/>
              <a:t>You can clear the “V1” and “subject” variables if you want (but they don’t hurt either)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1825625"/>
            <a:ext cx="8122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Recode breed into a discrete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448"/>
            <a:ext cx="10515600" cy="4780515"/>
          </a:xfrm>
        </p:spPr>
        <p:txBody>
          <a:bodyPr/>
          <a:lstStyle/>
          <a:p>
            <a:r>
              <a:rPr lang="en-US" dirty="0" smtClean="0"/>
              <a:t>From the Transform menu select “Automatic Recode…”</a:t>
            </a:r>
          </a:p>
          <a:p>
            <a:r>
              <a:rPr lang="en-US" sz="2000" dirty="0" smtClean="0"/>
              <a:t>(If you are working from the SPSS .</a:t>
            </a:r>
            <a:r>
              <a:rPr lang="en-US" sz="2000" dirty="0" err="1" smtClean="0"/>
              <a:t>sav</a:t>
            </a:r>
            <a:r>
              <a:rPr lang="en-US" sz="2000" dirty="0" smtClean="0"/>
              <a:t> file for the assignment, you can skip this step).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37508"/>
              </p:ext>
            </p:extLst>
          </p:nvPr>
        </p:nvGraphicFramePr>
        <p:xfrm>
          <a:off x="1176819" y="2400811"/>
          <a:ext cx="7788277" cy="439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" imgW="27110880" imgH="15301440" progId="">
                  <p:embed/>
                </p:oleObj>
              </mc:Choice>
              <mc:Fallback>
                <p:oleObj r:id="rId3" imgW="27110880" imgH="15301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819" y="2400811"/>
                        <a:ext cx="7788277" cy="4395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7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1669</Words>
  <Application>Microsoft Office PowerPoint</Application>
  <PresentationFormat>Widescreen</PresentationFormat>
  <Paragraphs>188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Homework 4 How to do it in SPSS</vt:lpstr>
      <vt:lpstr>Open the data file</vt:lpstr>
      <vt:lpstr>Text import wizard</vt:lpstr>
      <vt:lpstr>Text import wizard</vt:lpstr>
      <vt:lpstr>Text import wizard</vt:lpstr>
      <vt:lpstr>Text import wizard</vt:lpstr>
      <vt:lpstr>Text import wizard</vt:lpstr>
      <vt:lpstr>Data View</vt:lpstr>
      <vt:lpstr>Recode breed into a discrete factor</vt:lpstr>
      <vt:lpstr>Recode breed into a discrete factor</vt:lpstr>
      <vt:lpstr>You should now have a new variable “breed_factor”</vt:lpstr>
      <vt:lpstr>Run the analysis</vt:lpstr>
      <vt:lpstr>Run the analysis</vt:lpstr>
      <vt:lpstr>Run the analysis</vt:lpstr>
      <vt:lpstr>Run the analysis</vt:lpstr>
      <vt:lpstr>Run the analysis</vt:lpstr>
      <vt:lpstr>Assign within-subjects variables</vt:lpstr>
      <vt:lpstr>Assign within-subjects variables</vt:lpstr>
      <vt:lpstr>Assign between-subjects factor</vt:lpstr>
      <vt:lpstr>Post-hoc comparisons</vt:lpstr>
      <vt:lpstr>Options</vt:lpstr>
      <vt:lpstr>Output</vt:lpstr>
      <vt:lpstr>Output</vt:lpstr>
      <vt:lpstr>Output</vt:lpstr>
      <vt:lpstr>Output</vt:lpstr>
      <vt:lpstr>Prepare table in Excel</vt:lpstr>
      <vt:lpstr>Prepare table in Excel</vt:lpstr>
      <vt:lpstr>Make plots</vt:lpstr>
      <vt:lpstr>Make plots</vt:lpstr>
      <vt:lpstr>Add error bars</vt:lpstr>
      <vt:lpstr>Final touches</vt:lpstr>
      <vt:lpstr>The hypothesis tests</vt:lpstr>
      <vt:lpstr>The hypothesis tests</vt:lpstr>
      <vt:lpstr>The hypothesis tests</vt:lpstr>
      <vt:lpstr>The hypothesis tests</vt:lpstr>
      <vt:lpstr>The hypothesis tests</vt:lpstr>
      <vt:lpstr>The hypothesis tests</vt:lpstr>
      <vt:lpstr>Assumption tests</vt:lpstr>
      <vt:lpstr>Assumption tests</vt:lpstr>
      <vt:lpstr>Assumption tests</vt:lpstr>
      <vt:lpstr>Post-hoc tests</vt:lpstr>
      <vt:lpstr>Writing things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4 How to do it in SPSS</dc:title>
  <dc:creator>Bernhard Angele</dc:creator>
  <cp:lastModifiedBy>Bernhard Angele</cp:lastModifiedBy>
  <cp:revision>42</cp:revision>
  <dcterms:created xsi:type="dcterms:W3CDTF">2014-11-04T17:18:37Z</dcterms:created>
  <dcterms:modified xsi:type="dcterms:W3CDTF">2014-11-04T23:04:50Z</dcterms:modified>
</cp:coreProperties>
</file>