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cbi.nlm.nih.gov/pmc/articles/PMC5101263/" TargetMode="External" /><Relationship Id="rId3" Type="http://schemas.openxmlformats.org/officeDocument/2006/relationships/hyperlink" Target="http://statcheck.io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hinyapps.org/apps/p-hacker/" TargetMode="External" /><Relationship Id="rId3" Type="http://schemas.openxmlformats.org/officeDocument/2006/relationships/hyperlink" Target="https://www.shinyapps.org/apps/p-hacker/" TargetMode="External" /><Relationship Id="rId4" Type="http://schemas.openxmlformats.org/officeDocument/2006/relationships/hyperlink" Target="https://www.shinyapps.org/apps/p-hacker/" TargetMode="External" /><Relationship Id="rId5" Type="http://schemas.openxmlformats.org/officeDocument/2006/relationships/hyperlink" Target="https://www.shinyapps.org/apps/p-hacker/" TargetMode="External" /><Relationship Id="rId6" Type="http://schemas.openxmlformats.org/officeDocument/2006/relationships/hyperlink" Target="http://shinyapps.org/apps/p-checker/" TargetMode="External" /><Relationship Id="rId7" Type="http://schemas.openxmlformats.org/officeDocument/2006/relationships/hyperlink" Target="http://shinyapps.org/apps/p-checker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f.io/preprints/psyarxiv/mky9j/" TargetMode="External" /><Relationship Id="rId3" Type="http://schemas.openxmlformats.org/officeDocument/2006/relationships/hyperlink" Target="https://psyarxiv.com/9s3y6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datacolada.org/7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pers.ssrn.com/sol3/papers.cfm?abstract_id=185070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sychologist.com/d3/pdis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Avoiding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inflated</a:t>
            </a:r>
            <a:r>
              <a:rPr/>
              <a:t> </a:t>
            </a:r>
            <a:r>
              <a:rPr/>
              <a:t>alpha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following </a:t>
            </a:r>
            <a:r>
              <a:rPr i="1"/>
              <a:t>p</a:t>
            </a:r>
            <a:r>
              <a:rPr/>
              <a:t>-value distribution suggest?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ing_an_inflated_alpha_powerpoint_files/figure-pptx/p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$breaks
##  [1] 0.00 0.05 0.10 0.15 0.20 0.25 0.30 0.35 0.40 0.45 0.50 0.55 0.60 0.65 0.70
## [16] 0.75 0.80 0.85 0.90 0.95 1.00
## 
## $counts
##  [1] 166572  93529  74417  63161  56341  50457  46680  43299  40780  38817
## [11]  37110  35371  33846  33141  32230  31414  31135  30821  30377  30502
## 
## $density
##  [1] 3.33144 1.87058 1.48834 1.26322 1.12682 1.00914 0.93360 0.86598 0.81560
## [10] 0.77634 0.74220 0.70742 0.67692 0.66282 0.64460 0.62828 0.62270 0.61642
## [19] 0.60754 0.61004
## 
## $mids
##  [1] 0.025 0.075 0.125 0.175 0.225 0.275 0.325 0.375 0.425 0.475 0.525 0.575
## [13] 0.625 0.675 0.725 0.775 0.825 0.875 0.925 0.975
## 
## $xname
## [1] "p"
## 
## $equidist
## [1] TRUE
## 
## attr(,"class")
## [1] "histogram"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following </a:t>
            </a:r>
            <a:r>
              <a:rPr i="1"/>
              <a:t>p</a:t>
            </a:r>
            <a:r>
              <a:rPr/>
              <a:t>-value distribution suggest?</a:t>
            </a:r>
          </a:p>
          <a:p>
            <a:pPr lvl="2"/>
            <a:r>
              <a:rPr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i="1"/>
              <a:t>p</a:t>
            </a:r>
            <a:r>
              <a:rPr/>
              <a:t>-value distribution for this set of studies is skewed to the right (i.e. low </a:t>
            </a:r>
            <a:r>
              <a:rPr i="1"/>
              <a:t>p</a:t>
            </a:r>
            <a:r>
              <a:rPr/>
              <a:t>-values are more likely than high </a:t>
            </a:r>
            <a:r>
              <a:rPr i="1"/>
              <a:t>p</a:t>
            </a:r>
            <a:r>
              <a:rPr/>
              <a:t>-values), but not strongly.</a:t>
            </a:r>
          </a:p>
          <a:p>
            <a:pPr lvl="1"/>
            <a:r>
              <a:rPr/>
              <a:t>This is compatible with a real effect, but not very high power</a:t>
            </a:r>
          </a:p>
          <a:p>
            <a:pPr lvl="1"/>
            <a:r>
              <a:rPr/>
              <a:t>There is no evidence for p-hacking or falsification.</a:t>
            </a:r>
          </a:p>
          <a:p>
            <a:pPr lvl="1"/>
            <a:r>
              <a:rPr/>
              <a:t>None of the answers below is correct:</a:t>
            </a:r>
          </a:p>
          <a:p>
            <a:pPr lvl="2"/>
            <a:r>
              <a:rPr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p-distribution is uniform (i.e., every p-value is equally likely)?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ing_an_inflated_alpha_powerpoint_files/figure-pptx/pnu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$breaks
##  [1] 0.00 0.05 0.10 0.15 0.20 0.25 0.30 0.35 0.40 0.45 0.50 0.55 0.60 0.65 0.70
## [16] 0.75 0.80 0.85 0.90 0.95 1.00
## 
## $counts
##  [1] 49724 49930 49647 50021 49600 49947 49823 49948 49975 49897 49879 50332
## [13] 50006 50318 50262 50285 50157 50446 49788 50015
## 
## $density
##  [1] 0.99448 0.99860 0.99294 1.00042 0.99200 0.99894 0.99646 0.99896 0.99950
## [10] 0.99794 0.99758 1.00664 1.00012 1.00636 1.00524 1.00570 1.00314 1.00892
## [19] 0.99576 1.00030
## 
## $mids
##  [1] 0.025 0.075 0.125 0.175 0.225 0.275 0.325 0.375 0.425 0.475 0.525 0.575
## [13] 0.625 0.675 0.725 0.775 0.825 0.875 0.925 0.975
## 
## $xname
## [1] "p"
## 
## $equidist
## [1] TRUE
## 
## attr(,"class")
## [1] "histogram"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</a:t>
            </a:r>
            <a:r>
              <a:rPr i="1"/>
              <a:t>p</a:t>
            </a:r>
            <a:r>
              <a:rPr/>
              <a:t>-distribution is uniform?</a:t>
            </a:r>
          </a:p>
          <a:p>
            <a:pPr lvl="2"/>
            <a:r>
              <a:rPr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</a:t>
            </a:r>
            <a:r>
              <a:rPr i="1"/>
              <a:t>p</a:t>
            </a:r>
            <a:r>
              <a:rPr/>
              <a:t>-distribution is uniform?</a:t>
            </a:r>
          </a:p>
          <a:p>
            <a:pPr lvl="2"/>
            <a:r>
              <a:rPr b="1"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have spent the last lectures talking about the basics of null-hypothesis significance testing (NHST), including considerations of power and what a </a:t>
            </a:r>
            <a:r>
              <a:rPr i="1"/>
              <a:t>p</a:t>
            </a:r>
            <a:r>
              <a:rPr/>
              <a:t>-value actually means</a:t>
            </a:r>
          </a:p>
          <a:p>
            <a:pPr lvl="1"/>
            <a:r>
              <a:rPr/>
              <a:t>We have also discussed an alternative statistical approach that does not involve a null hypothesis (Bayesian Statistics)</a:t>
            </a:r>
          </a:p>
          <a:p>
            <a:pPr lvl="1"/>
            <a:r>
              <a:rPr/>
              <a:t>In this last part, I want to introduce you to some approaches to diagnose (and perhaps remedy) an inflated alpha rate and questionable research practices in general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following </a:t>
            </a:r>
            <a:r>
              <a:rPr i="1"/>
              <a:t>p</a:t>
            </a:r>
            <a:r>
              <a:rPr/>
              <a:t>-value distribution suggest?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ing_an_inflated_alpha_powerpoint_files/figure-pptx/p8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</a:t>
            </a:r>
            <a:r>
              <a:rPr i="1"/>
              <a:t>p</a:t>
            </a:r>
            <a:r>
              <a:rPr/>
              <a:t>-distribution is strongly skewed to the right?</a:t>
            </a:r>
          </a:p>
          <a:p>
            <a:pPr lvl="2"/>
            <a:r>
              <a:rPr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</a:t>
            </a:r>
            <a:r>
              <a:rPr i="1"/>
              <a:t>p</a:t>
            </a:r>
            <a:r>
              <a:rPr/>
              <a:t>-distribution is strongly skewed to the right?</a:t>
            </a:r>
          </a:p>
          <a:p>
            <a:pPr lvl="2"/>
            <a:r>
              <a:rPr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 b="1"/>
              <a:t>D. The study was performed with high power (more than .8).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curve looks like this?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ing_an_inflated_alpha_powerpoint_files/figure-pptx/pnull_hack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</a:t>
            </a:r>
            <a:r>
              <a:rPr i="1"/>
              <a:t>p</a:t>
            </a:r>
            <a:r>
              <a:rPr/>
              <a:t>-distribution has a “bump” below .05 and is otherwise flat?</a:t>
            </a:r>
          </a:p>
          <a:p>
            <a:pPr lvl="2"/>
            <a:r>
              <a:rPr/>
              <a:t>A. The effect the studies are investigating is likely not a real effect.</a:t>
            </a:r>
          </a:p>
          <a:p>
            <a:pPr lvl="2"/>
            <a:r>
              <a:rPr/>
              <a:t>B. The studies are likely </a:t>
            </a:r>
            <a:r>
              <a:rPr i="1"/>
              <a:t>p</a:t>
            </a:r>
            <a:r>
              <a:rPr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the </a:t>
            </a:r>
            <a:r>
              <a:rPr i="1"/>
              <a:t>p</a:t>
            </a:r>
            <a:r>
              <a:rPr/>
              <a:t>-distribution has a “bump” below .05 and is otherwise flat?</a:t>
            </a:r>
          </a:p>
          <a:p>
            <a:pPr lvl="2"/>
            <a:r>
              <a:rPr b="1"/>
              <a:t>A. The effect the studies are investigating is likely not a real effect.</a:t>
            </a:r>
          </a:p>
          <a:p>
            <a:pPr lvl="2"/>
            <a:r>
              <a:rPr b="1"/>
              <a:t>B. The studies are likely </a:t>
            </a:r>
            <a:r>
              <a:rPr b="1" i="1"/>
              <a:t>p</a:t>
            </a:r>
            <a:r>
              <a:rPr b="1"/>
              <a:t>-hacked.</a:t>
            </a:r>
          </a:p>
          <a:p>
            <a:pPr lvl="2"/>
            <a:r>
              <a:rPr/>
              <a:t>C. The data are likely falsified.</a:t>
            </a:r>
          </a:p>
          <a:p>
            <a:pPr lvl="2"/>
            <a:r>
              <a:rPr/>
              <a:t>D. The study was performed with high power (more than .8).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p</a:t>
            </a:r>
            <a:r>
              <a:rPr/>
              <a:t>-curve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need a large(r) number of significance tests (e.g. from all the studies on a particular phenomenon such as Power Posing)</a:t>
            </a:r>
          </a:p>
          <a:p>
            <a:pPr lvl="1"/>
            <a:r>
              <a:rPr/>
              <a:t>If there is no effect (or low power), the </a:t>
            </a:r>
            <a:r>
              <a:rPr i="1"/>
              <a:t>p</a:t>
            </a:r>
            <a:r>
              <a:rPr/>
              <a:t>-curve will be approximately flat.</a:t>
            </a:r>
          </a:p>
          <a:p>
            <a:pPr lvl="1"/>
            <a:r>
              <a:rPr/>
              <a:t>If there is a real effect (and at least medium power), the </a:t>
            </a:r>
            <a:r>
              <a:rPr i="1"/>
              <a:t>p</a:t>
            </a:r>
            <a:r>
              <a:rPr/>
              <a:t>-curve will be right-skewed, with low </a:t>
            </a:r>
            <a:r>
              <a:rPr i="1"/>
              <a:t>p</a:t>
            </a:r>
            <a:r>
              <a:rPr/>
              <a:t>-values more likely than high </a:t>
            </a:r>
            <a:r>
              <a:rPr i="1"/>
              <a:t>p</a:t>
            </a:r>
            <a:r>
              <a:rPr/>
              <a:t>-values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systematically</a:t>
            </a:r>
            <a:r>
              <a:rPr/>
              <a:t> </a:t>
            </a:r>
            <a:r>
              <a:rPr/>
              <a:t>neglects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non-significant</a:t>
            </a:r>
            <a:r>
              <a:rPr/>
              <a:t> </a:t>
            </a:r>
            <a:r>
              <a:rPr/>
              <a:t>results?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the left of .05, the </a:t>
            </a:r>
            <a:r>
              <a:rPr i="1"/>
              <a:t>p</a:t>
            </a:r>
            <a:r>
              <a:rPr/>
              <a:t>-distribution is the same as it should be (all results with p&lt;.05 are published)</a:t>
            </a:r>
          </a:p>
          <a:p>
            <a:pPr lvl="1"/>
            <a:r>
              <a:rPr/>
              <a:t>To the right of .05, </a:t>
            </a:r>
            <a:r>
              <a:rPr i="1"/>
              <a:t>p</a:t>
            </a:r>
            <a:r>
              <a:rPr/>
              <a:t>-values get a lot less frequent as they end up in the file drawer</a:t>
            </a:r>
          </a:p>
          <a:p>
            <a:pPr lvl="1"/>
            <a:r>
              <a:rPr/>
              <a:t>There will be a bump in the distribution just below .05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Checking</a:t>
            </a:r>
            <a:r>
              <a:rPr/>
              <a:t> </a:t>
            </a:r>
            <a:r>
              <a:rPr i="1"/>
              <a:t>p</a:t>
            </a:r>
            <a:r>
              <a:rPr/>
              <a:t>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surprising amount of published articles contains errors in reporting the </a:t>
            </a:r>
            <a:r>
              <a:rPr i="1"/>
              <a:t>p</a:t>
            </a:r>
            <a:r>
              <a:rPr/>
              <a:t>-value</a:t>
            </a:r>
          </a:p>
          <a:p>
            <a:pPr lvl="2"/>
            <a:r>
              <a:rPr/>
              <a:t>For example, the </a:t>
            </a:r>
            <a:r>
              <a:rPr i="1"/>
              <a:t>p</a:t>
            </a:r>
            <a:r>
              <a:rPr/>
              <a:t>-value reported does not correspond to the test statistic and degrees of freedom</a:t>
            </a:r>
          </a:p>
          <a:p>
            <a:pPr lvl="2"/>
            <a:r>
              <a:rPr>
                <a:hlinkClick r:id="rId2"/>
              </a:rPr>
              <a:t>Nuijten, Hartgerink, van Assen, Epskamp, and Wicherts</a:t>
            </a:r>
            <a:r>
              <a:rPr/>
              <a:t> found that half of psychology papers published between 1985 and 2013 contained at least one incorrect </a:t>
            </a:r>
            <a:r>
              <a:rPr i="1"/>
              <a:t>p</a:t>
            </a:r>
            <a:r>
              <a:rPr/>
              <a:t>-value.</a:t>
            </a:r>
          </a:p>
          <a:p>
            <a:pPr lvl="3"/>
            <a:r>
              <a:rPr/>
              <a:t>They now have </a:t>
            </a:r>
            <a:r>
              <a:rPr>
                <a:hlinkClick r:id="rId3"/>
              </a:rPr>
              <a:t>a website</a:t>
            </a:r>
            <a:r>
              <a:rPr/>
              <a:t> that can analyse a manuscript automatically and spot problematic </a:t>
            </a:r>
            <a:r>
              <a:rPr i="1"/>
              <a:t>p</a:t>
            </a:r>
            <a:r>
              <a:rPr/>
              <a:t>-values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Felix</a:t>
            </a:r>
            <a:r>
              <a:rPr/>
              <a:t> </a:t>
            </a:r>
            <a:r>
              <a:rPr/>
              <a:t>Schönbrodt’s</a:t>
            </a:r>
            <a:r>
              <a:rPr/>
              <a:t> </a:t>
            </a:r>
            <a:r>
              <a:rPr i="1"/>
              <a:t>p</a:t>
            </a:r>
            <a:r>
              <a:rPr/>
              <a:t>-hacker</a:t>
            </a:r>
            <a:r>
              <a:rPr/>
              <a:t> </a:t>
            </a:r>
            <a:r>
              <a:rPr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>
                <a:hlinkClick r:id="rId2"/>
              </a:rPr>
              <a:t>p</a:t>
            </a:r>
            <a:r>
              <a:rPr>
                <a:hlinkClick r:id="rId3"/>
              </a:rPr>
              <a:t>-hacker: Train your </a:t>
            </a:r>
            <a:r>
              <a:rPr i="1">
                <a:hlinkClick r:id="rId4"/>
              </a:rPr>
              <a:t>p</a:t>
            </a:r>
            <a:r>
              <a:rPr>
                <a:hlinkClick r:id="rId5"/>
              </a:rPr>
              <a:t>-hacking skills!</a:t>
            </a:r>
          </a:p>
          <a:p>
            <a:pPr lvl="2"/>
            <a:r>
              <a:rPr/>
              <a:t>You can run lots of studies without correcting for multiple comparisons</a:t>
            </a:r>
          </a:p>
          <a:p>
            <a:pPr lvl="3"/>
            <a:r>
              <a:rPr/>
              <a:t>You can also add predictor variables that weren’t in your original hypothesis</a:t>
            </a:r>
          </a:p>
          <a:p>
            <a:pPr lvl="3"/>
            <a:r>
              <a:rPr/>
              <a:t>Eliminate outliers, test more participants, etc. while always checking the p-value after every change</a:t>
            </a:r>
          </a:p>
          <a:p>
            <a:pPr lvl="1"/>
            <a:r>
              <a:rPr/>
              <a:t>You can then send the </a:t>
            </a:r>
            <a:r>
              <a:rPr i="1"/>
              <a:t>p</a:t>
            </a:r>
            <a:r>
              <a:rPr/>
              <a:t>-values from your simulations to the </a:t>
            </a:r>
            <a:r>
              <a:rPr i="1"/>
              <a:t>p</a:t>
            </a:r>
            <a:r>
              <a:rPr/>
              <a:t>-checker app to draw a </a:t>
            </a:r>
            <a:r>
              <a:rPr i="1"/>
              <a:t>p</a:t>
            </a:r>
            <a:r>
              <a:rPr/>
              <a:t>-curve</a:t>
            </a:r>
          </a:p>
          <a:p>
            <a:pPr lvl="1"/>
            <a:r>
              <a:rPr/>
              <a:t>The </a:t>
            </a:r>
            <a:r>
              <a:rPr i="1">
                <a:hlinkClick r:id="rId6"/>
              </a:rPr>
              <a:t>p</a:t>
            </a:r>
            <a:r>
              <a:rPr>
                <a:hlinkClick r:id="rId7"/>
              </a:rPr>
              <a:t>-checker app</a:t>
            </a:r>
            <a:r>
              <a:rPr/>
              <a:t> also has several other useful tests that are explained on the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Lowering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 fairly extreme proposal, but it has had a lot of support in recent years.</a:t>
            </a:r>
          </a:p>
          <a:p>
            <a:pPr lvl="1"/>
            <a:r>
              <a:rPr/>
              <a:t>Basic idea: since most studies are going to have an inflated false positive rate anyway, let’s keep it acceptable as a whole by lowering the alpha level required for calling a result “significant”</a:t>
            </a:r>
          </a:p>
          <a:p>
            <a:pPr lvl="1"/>
            <a:r>
              <a:rPr/>
              <a:t>Is this a good idea? </a:t>
            </a:r>
            <a:r>
              <a:rPr>
                <a:hlinkClick r:id="rId2"/>
              </a:rPr>
              <a:t>Lots of researchers think so</a:t>
            </a:r>
            <a:r>
              <a:rPr/>
              <a:t>. </a:t>
            </a:r>
            <a:r>
              <a:rPr>
                <a:hlinkClick r:id="rId3"/>
              </a:rPr>
              <a:t>Lots of others don’t</a:t>
            </a:r>
            <a:r>
              <a:rPr/>
              <a:t>.</a:t>
            </a:r>
          </a:p>
          <a:p>
            <a:pPr lvl="1"/>
            <a:r>
              <a:rPr/>
              <a:t>Your task for Assignment 2: Come to your own conclusion and describe the debate and your standpoint in your own words.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Analysing</a:t>
            </a:r>
            <a:r>
              <a:rPr/>
              <a:t> </a:t>
            </a:r>
            <a:r>
              <a:rPr/>
              <a:t>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Benford’s law:</a:t>
            </a:r>
          </a:p>
          <a:p>
            <a:pPr lvl="2"/>
            <a:r>
              <a:rPr/>
              <a:t>The first digit of any number is more likely to be 1 than to be any other number</a:t>
            </a:r>
          </a:p>
          <a:p>
            <a:pPr lvl="2"/>
            <a:r>
              <a:rPr/>
              <a:t>The distribution of numbers for the last digit should be uniform</a:t>
            </a:r>
          </a:p>
          <a:p>
            <a:pPr lvl="2"/>
            <a:r>
              <a:rPr/>
              <a:t>If this is not true for the data of the experiment,something strange is going on</a:t>
            </a:r>
          </a:p>
          <a:p>
            <a:pPr lvl="3"/>
            <a:r>
              <a:rPr/>
              <a:t>Not necessarily fraud, but maybe some weird rounding issue?</a:t>
            </a:r>
          </a:p>
          <a:p>
            <a:pPr lvl="3"/>
            <a:r>
              <a:rPr/>
              <a:t>See </a:t>
            </a:r>
            <a:r>
              <a:rPr>
                <a:hlinkClick r:id="rId2"/>
              </a:rPr>
              <a:t>this Datacolada (Simonsohn, Nelson and Simmon’s blog) post for an example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Have authors report the full design that was run, not just the subset that they find interesting</a:t>
            </a:r>
          </a:p>
          <a:p>
            <a:pPr lvl="1"/>
            <a:r>
              <a:rPr/>
              <a:t>Extreme (and artificial) example: Simmon, Nelson, and Simonsohn’s </a:t>
            </a:r>
            <a:r>
              <a:rPr>
                <a:hlinkClick r:id="rId2"/>
              </a:rPr>
              <a:t>False Positive Psychology paper</a:t>
            </a:r>
          </a:p>
          <a:p>
            <a:pPr lvl="1"/>
            <a:r>
              <a:rPr/>
              <a:t>You can get anything significant if you add enough participants, subconditions, etc. without correcting for multiple comparisons</a:t>
            </a:r>
          </a:p>
          <a:p>
            <a:pPr lvl="1"/>
            <a:r>
              <a:rPr/>
              <a:t>How can you make sure authors tell the truth about their design?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Have authors pre-register their study </a:t>
            </a:r>
            <a:r>
              <a:rPr i="1"/>
              <a:t>before</a:t>
            </a:r>
            <a:r>
              <a:rPr/>
              <a:t> actually running it</a:t>
            </a:r>
          </a:p>
          <a:p>
            <a:pPr lvl="1"/>
            <a:r>
              <a:rPr/>
              <a:t>Either at an independent institution such as the Open Science Foundation (OSF)</a:t>
            </a:r>
          </a:p>
          <a:p>
            <a:pPr lvl="2"/>
            <a:r>
              <a:rPr/>
              <a:t>Anyone can do it, and even if you can’t get the manuscript published elsewhere, you can put it online there</a:t>
            </a:r>
          </a:p>
          <a:p>
            <a:pPr lvl="1"/>
            <a:r>
              <a:rPr/>
              <a:t>Or at a journal</a:t>
            </a:r>
          </a:p>
          <a:p>
            <a:pPr lvl="2"/>
            <a:r>
              <a:rPr/>
              <a:t>Advantage: The journal commits to publishing the manuscript, even if the tests yield null results</a:t>
            </a:r>
          </a:p>
          <a:p>
            <a:pPr lvl="2"/>
            <a:r>
              <a:rPr/>
              <a:t>Unfortunately, not all journals offer this option yet (although some big cognitive psychology ones have just started)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Require authors to share their data (that also enables the digit analysis described above)</a:t>
            </a:r>
          </a:p>
          <a:p>
            <a:pPr lvl="1"/>
            <a:r>
              <a:rPr/>
              <a:t>Ideally, data sharing becomes the norm voluntarily</a:t>
            </a:r>
          </a:p>
          <a:p>
            <a:pPr lvl="2"/>
            <a:r>
              <a:rPr/>
              <a:t>but it may also be mandated by journals and research funders (e.g. UK Research and Innovation)</a:t>
            </a:r>
          </a:p>
          <a:p>
            <a:pPr lvl="1"/>
            <a:r>
              <a:rPr/>
              <a:t>Extra work necessary to prepare the data for publication</a:t>
            </a:r>
          </a:p>
          <a:p>
            <a:pPr lvl="2"/>
            <a:r>
              <a:rPr/>
              <a:t>Need to safeguard participant privacy</a:t>
            </a:r>
          </a:p>
          <a:p>
            <a:pPr lvl="1"/>
            <a:r>
              <a:rPr/>
              <a:t>Opens authors up to greater scrutiny</a:t>
            </a:r>
          </a:p>
          <a:p>
            <a:pPr lvl="2"/>
            <a:r>
              <a:rPr/>
              <a:t>But wouldn’t you want to know if you had made an error?</a:t>
            </a:r>
          </a:p>
          <a:p>
            <a:pPr lvl="3"/>
            <a:r>
              <a:rPr/>
              <a:t>Authors should be given opportunity to fix (if possible and error wasn’t deliberate)</a:t>
            </a:r>
          </a:p>
          <a:p>
            <a:pPr lvl="2"/>
            <a:r>
              <a:rPr/>
              <a:t>Of course, scrutiny is different from abuse</a:t>
            </a:r>
          </a:p>
          <a:p>
            <a:pPr lvl="3"/>
            <a:r>
              <a:rPr/>
              <a:t>Open Science will only work if interactions between authors and commenters are positive and constructive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Analyse many studies to get a more consistent picture of the research field</a:t>
            </a:r>
          </a:p>
          <a:p>
            <a:pPr lvl="1"/>
            <a:r>
              <a:rPr/>
              <a:t>Some studies are clearly outliers</a:t>
            </a:r>
          </a:p>
          <a:p>
            <a:pPr lvl="1"/>
            <a:r>
              <a:rPr/>
              <a:t>Bayesian meta-analysis gives posterior estimate of effect size – very useful</a:t>
            </a:r>
          </a:p>
          <a:p>
            <a:pPr lvl="1"/>
            <a:r>
              <a:rPr/>
              <a:t>However: what to do about the file-drawer problem?</a:t>
            </a:r>
          </a:p>
          <a:p>
            <a:pPr lvl="2"/>
            <a:r>
              <a:rPr/>
              <a:t>What about all the experiments with null effects that were never published?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 i="1"/>
              <a:t>p</a:t>
            </a:r>
            <a:r>
              <a:rPr/>
              <a:t>-curve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a </a:t>
            </a:r>
            <a:r>
              <a:rPr i="1"/>
              <a:t>p</a:t>
            </a:r>
            <a:r>
              <a:rPr/>
              <a:t>-value tell us?</a:t>
            </a:r>
          </a:p>
          <a:p>
            <a:pPr lvl="2"/>
            <a:r>
              <a:rPr/>
              <a:t>We have talked about Positive Predictive Value and False Discovery Rate</a:t>
            </a:r>
          </a:p>
          <a:p>
            <a:pPr lvl="1"/>
            <a:r>
              <a:rPr/>
              <a:t>What if we look at all of the published </a:t>
            </a:r>
            <a:r>
              <a:rPr i="1"/>
              <a:t>p</a:t>
            </a:r>
            <a:r>
              <a:rPr/>
              <a:t>-values in a field?</a:t>
            </a:r>
          </a:p>
          <a:p>
            <a:pPr lvl="2"/>
            <a:r>
              <a:rPr i="1"/>
              <a:t>p</a:t>
            </a:r>
            <a:r>
              <a:rPr/>
              <a:t>-curve analysis</a:t>
            </a:r>
          </a:p>
          <a:p>
            <a:pPr lvl="1"/>
            <a:r>
              <a:rPr/>
              <a:t>Try </a:t>
            </a:r>
            <a:r>
              <a:rPr>
                <a:hlinkClick r:id="rId2"/>
              </a:rPr>
              <a:t>this visualisation by Kristoffer Magnusson</a:t>
            </a:r>
            <a:r>
              <a:rPr/>
              <a:t> to solve the follwing questions: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Statistics Lecture 5</dc:title>
  <dc:creator>Avoiding an inflated alpha</dc:creator>
  <cp:keywords/>
  <dcterms:created xsi:type="dcterms:W3CDTF">2022-03-07T21:59:50Z</dcterms:created>
  <dcterms:modified xsi:type="dcterms:W3CDTF">2022-03-07T21:59:50Z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