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424668" y="1052736"/>
            <a:ext cx="683569" cy="288033"/>
          </a:xfrm>
          <a:prstGeom prst="rect">
            <a:avLst/>
          </a:prstGeom>
          <a:solidFill>
            <a:srgbClr val="FFFFFF"/>
          </a:solidFill>
          <a:ln w="25400" cap="rnd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Shape 16"/>
          <p:cNvSpPr/>
          <p:nvPr>
            <p:ph type="body" sz="half" idx="1"/>
          </p:nvPr>
        </p:nvSpPr>
        <p:spPr>
          <a:xfrm>
            <a:off x="450127" y="449376"/>
            <a:ext cx="8316417" cy="2184649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>
            <a:lvl1pPr marL="0" indent="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1pPr>
          </a:lstStyle>
          <a:p>
            <a:pPr/>
            <a:r>
              <a:t>Click to add subtitle</a:t>
            </a:r>
          </a:p>
        </p:txBody>
      </p:sp>
      <p:sp>
        <p:nvSpPr>
          <p:cNvPr id="17" name="Shape 17"/>
          <p:cNvSpPr/>
          <p:nvPr/>
        </p:nvSpPr>
        <p:spPr>
          <a:xfrm>
            <a:off x="10987" y="5965182"/>
            <a:ext cx="9133014" cy="8968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-9216" y="223392"/>
            <a:ext cx="8676000" cy="219873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10987" y="2654327"/>
            <a:ext cx="9144001" cy="219873"/>
          </a:xfrm>
          <a:prstGeom prst="rect">
            <a:avLst/>
          </a:prstGeom>
          <a:gradFill>
            <a:gsLst>
              <a:gs pos="0">
                <a:srgbClr val="FFFFFF"/>
              </a:gs>
              <a:gs pos="5000">
                <a:srgbClr val="FFFFFF"/>
              </a:gs>
              <a:gs pos="50000">
                <a:srgbClr val="1D3455"/>
              </a:gs>
              <a:gs pos="100000">
                <a:srgbClr val="1D345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>
            <p:ph type="body" sz="quarter" idx="13"/>
          </p:nvPr>
        </p:nvSpPr>
        <p:spPr>
          <a:xfrm>
            <a:off x="1692275" y="3061597"/>
            <a:ext cx="5759450" cy="1223964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700"/>
              </a:spcBef>
              <a:buClrTx/>
              <a:buSzTx/>
              <a:buFontTx/>
              <a:buNone/>
              <a:defRPr sz="3200"/>
            </a:pP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text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</p:txBody>
      </p:sp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Click to add text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</p:txBody>
      </p:sp>
      <p:sp>
        <p:nvSpPr>
          <p:cNvPr id="38" name="Shape 38"/>
          <p:cNvSpPr/>
          <p:nvPr/>
        </p:nvSpPr>
        <p:spPr>
          <a:xfrm>
            <a:off x="447353" y="1196800"/>
            <a:ext cx="8676000" cy="28801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47353" y="1196800"/>
            <a:ext cx="8676000" cy="28801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10987" y="6555919"/>
            <a:ext cx="9144001" cy="28801"/>
          </a:xfrm>
          <a:prstGeom prst="rect">
            <a:avLst/>
          </a:prstGeom>
          <a:gradFill>
            <a:gsLst>
              <a:gs pos="0">
                <a:srgbClr val="FFFFFF"/>
              </a:gs>
              <a:gs pos="5000">
                <a:srgbClr val="FFFFFF"/>
              </a:gs>
              <a:gs pos="50000">
                <a:srgbClr val="1D3455"/>
              </a:gs>
              <a:gs pos="100000">
                <a:srgbClr val="1D345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7" name="image1.jpg" descr="Uni_Logo_4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8708" y="6003157"/>
            <a:ext cx="432049" cy="858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2.png" descr="final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9097" y="6319199"/>
            <a:ext cx="1080122" cy="529434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xfrm>
            <a:off x="8422818" y="6568201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47353" y="1196800"/>
            <a:ext cx="8676000" cy="28801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10987" y="6555919"/>
            <a:ext cx="9144001" cy="28801"/>
          </a:xfrm>
          <a:prstGeom prst="rect">
            <a:avLst/>
          </a:prstGeom>
          <a:gradFill>
            <a:gsLst>
              <a:gs pos="0">
                <a:srgbClr val="FFFFFF"/>
              </a:gs>
              <a:gs pos="5000">
                <a:srgbClr val="FFFFFF"/>
              </a:gs>
              <a:gs pos="50000">
                <a:srgbClr val="1D3455"/>
              </a:gs>
              <a:gs pos="100000">
                <a:srgbClr val="1D345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" name="image1.jpg" descr="Uni_Logo_4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8708" y="6003157"/>
            <a:ext cx="432049" cy="858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2.png" descr="final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9097" y="6319199"/>
            <a:ext cx="1080122" cy="5294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add text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457200" y="31991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8422818" y="6568201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▪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571625" marR="0" indent="-20002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028825" marR="0" indent="-20002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»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ubTitle" sz="half" idx="1"/>
          </p:nvPr>
        </p:nvSpPr>
        <p:spPr>
          <a:xfrm>
            <a:off x="179511" y="449375"/>
            <a:ext cx="8784978" cy="2184650"/>
          </a:xfrm>
          <a:prstGeom prst="rect">
            <a:avLst/>
          </a:prstGeom>
        </p:spPr>
        <p:txBody>
          <a:bodyPr/>
          <a:lstStyle/>
          <a:p>
            <a:pPr/>
            <a:r>
              <a:t>Photon Mapper</a:t>
            </a:r>
          </a:p>
        </p:txBody>
      </p:sp>
      <p:sp>
        <p:nvSpPr>
          <p:cNvPr id="71" name="Shape 71"/>
          <p:cNvSpPr/>
          <p:nvPr>
            <p:ph type="body" idx="13"/>
          </p:nvPr>
        </p:nvSpPr>
        <p:spPr>
          <a:xfrm>
            <a:off x="1692275" y="3061597"/>
            <a:ext cx="5759450" cy="16583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sz="1536"/>
            </a:pPr>
            <a:r>
              <a:t>Final project presentation</a:t>
            </a:r>
          </a:p>
          <a:p>
            <a:pPr marL="164592" indent="-164592" defTabSz="438911">
              <a:spcBef>
                <a:spcPts val="300"/>
              </a:spcBef>
              <a:buClrTx/>
              <a:buSzTx/>
              <a:buFontTx/>
              <a:buNone/>
              <a:tabLst>
                <a:tab pos="749300" algn="l"/>
              </a:tabLst>
              <a:defRPr sz="1536"/>
            </a:pPr>
            <a:r>
              <a:t>		Presented by: Bernhard FRITZ</a:t>
            </a:r>
          </a:p>
          <a:p>
            <a:pPr marL="164592" indent="-164592" defTabSz="438911">
              <a:spcBef>
                <a:spcPts val="300"/>
              </a:spcBef>
              <a:buClrTx/>
              <a:buSzTx/>
              <a:buFontTx/>
              <a:buNone/>
              <a:tabLst>
                <a:tab pos="1358900" algn="l"/>
              </a:tabLst>
              <a:defRPr sz="1536"/>
            </a:pPr>
            <a:r>
              <a:t>		Mathias HÖLZL</a:t>
            </a:r>
          </a:p>
          <a:p>
            <a:pPr marL="164592" indent="-164592" defTabSz="438911">
              <a:spcBef>
                <a:spcPts val="300"/>
              </a:spcBef>
              <a:buClrTx/>
              <a:buSzTx/>
              <a:buFontTx/>
              <a:buNone/>
              <a:tabLst>
                <a:tab pos="1358900" algn="l"/>
              </a:tabLst>
              <a:defRPr sz="1536"/>
            </a:pPr>
            <a:r>
              <a:t>		Florian TISCHLER</a:t>
            </a:r>
          </a:p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sz="1536"/>
            </a:pPr>
            <a:r>
              <a:t>Supervisor: Univ.-Prof. Dr. Matthias Harders</a:t>
            </a:r>
          </a:p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sz="1536"/>
            </a:pPr>
            <a:r>
              <a:t>Group: Interactive Graphics and Simulation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13" name="Shape 113"/>
          <p:cNvSpPr/>
          <p:nvPr>
            <p:ph type="sldNum" sz="quarter" idx="4294967295"/>
          </p:nvPr>
        </p:nvSpPr>
        <p:spPr>
          <a:xfrm>
            <a:off x="8422818" y="6568201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4" name="kd-table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kd-tree-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4"/>
            <a:ext cx="4445001" cy="166243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</a:t>
            </a:r>
            <a:r>
              <a:rPr>
                <a:solidFill>
                  <a:srgbClr val="942192"/>
                </a:solidFill>
              </a:rPr>
              <a:t>(9,6)</a:t>
            </a:r>
            <a:r>
              <a:t>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19" name="Shape 119"/>
          <p:cNvSpPr/>
          <p:nvPr>
            <p:ph type="sldNum" sz="quarter" idx="4294967295"/>
          </p:nvPr>
        </p:nvSpPr>
        <p:spPr>
          <a:xfrm>
            <a:off x="8422818" y="6568201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0" name="kd-table-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kd-tree-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</a:t>
            </a:r>
            <a:r>
              <a:rPr>
                <a:solidFill>
                  <a:srgbClr val="942192"/>
                </a:solidFill>
              </a:rPr>
              <a:t>(4,7)</a:t>
            </a:r>
            <a:r>
              <a:t>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25" name="Shape 125"/>
          <p:cNvSpPr/>
          <p:nvPr>
            <p:ph type="sldNum" sz="quarter" idx="4294967295"/>
          </p:nvPr>
        </p:nvSpPr>
        <p:spPr>
          <a:xfrm>
            <a:off x="8422818" y="6568201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6" name="kd-table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kd-tree-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(4,7) </a:t>
            </a:r>
            <a:r>
              <a:rPr>
                <a:solidFill>
                  <a:srgbClr val="942192"/>
                </a:solidFill>
              </a:rPr>
              <a:t>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31" name="Shape 131"/>
          <p:cNvSpPr/>
          <p:nvPr>
            <p:ph type="sldNum" sz="quarter" idx="4294967295"/>
          </p:nvPr>
        </p:nvSpPr>
        <p:spPr>
          <a:xfrm>
            <a:off x="8422818" y="6568201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2" name="kd-table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kd-tree-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Appropriate parallelization of algorithms</a:t>
            </a:r>
          </a:p>
        </p:txBody>
      </p:sp>
      <p:sp>
        <p:nvSpPr>
          <p:cNvPr id="138" name="Shape 13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Libraries and resources to be mentioned</a:t>
            </a:r>
          </a:p>
        </p:txBody>
      </p:sp>
      <p:sp>
        <p:nvSpPr>
          <p:cNvPr id="142" name="Shape 14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photon mapper?</a:t>
            </a:r>
          </a:p>
        </p:txBody>
      </p:sp>
      <p:sp>
        <p:nvSpPr>
          <p:cNvPr id="75" name="Shape 75"/>
          <p:cNvSpPr/>
          <p:nvPr>
            <p:ph type="sldNum" sz="quarter" idx="4294967295"/>
          </p:nvPr>
        </p:nvSpPr>
        <p:spPr>
          <a:xfrm>
            <a:off x="8502739" y="6568201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does photon mapping work?</a:t>
            </a:r>
          </a:p>
        </p:txBody>
      </p:sp>
      <p:sp>
        <p:nvSpPr>
          <p:cNvPr id="79" name="Shape 79"/>
          <p:cNvSpPr/>
          <p:nvPr>
            <p:ph type="sldNum" sz="quarter" idx="4294967295"/>
          </p:nvPr>
        </p:nvSpPr>
        <p:spPr>
          <a:xfrm>
            <a:off x="8502739" y="6568201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Difference between previous renderers?</a:t>
            </a:r>
          </a:p>
        </p:txBody>
      </p:sp>
      <p:sp>
        <p:nvSpPr>
          <p:cNvPr id="83" name="Shape 83"/>
          <p:cNvSpPr/>
          <p:nvPr>
            <p:ph type="sldNum" sz="quarter" idx="4294967295"/>
          </p:nvPr>
        </p:nvSpPr>
        <p:spPr>
          <a:xfrm>
            <a:off x="8502739" y="6568201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 details</a:t>
            </a:r>
          </a:p>
        </p:txBody>
      </p:sp>
      <p:sp>
        <p:nvSpPr>
          <p:cNvPr id="87" name="Shape 87"/>
          <p:cNvSpPr/>
          <p:nvPr>
            <p:ph type="sldNum" sz="quarter" idx="4294967295"/>
          </p:nvPr>
        </p:nvSpPr>
        <p:spPr>
          <a:xfrm>
            <a:off x="8502739" y="6568201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90" name="Shape 90"/>
          <p:cNvSpPr/>
          <p:nvPr>
            <p:ph type="sldNum" sz="quarter" idx="4294967295"/>
          </p:nvPr>
        </p:nvSpPr>
        <p:spPr>
          <a:xfrm>
            <a:off x="8502739" y="6568201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1" name="kd-table-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1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95" name="Shape 95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6" name="kd-tabl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kd-tree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9" y="3060064"/>
            <a:ext cx="4445001" cy="737871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rPr>
                <a:solidFill>
                  <a:srgbClr val="942192"/>
                </a:solidFill>
              </a:rPr>
              <a:t>(7,2)</a:t>
            </a:r>
            <a:r>
              <a:t> (5,4)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01" name="Shape 101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2" name="kd-table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kd-tree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9" y="2691129"/>
            <a:ext cx="4445001" cy="147574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</a:t>
            </a:r>
            <a:r>
              <a:rPr>
                <a:solidFill>
                  <a:srgbClr val="942192"/>
                </a:solidFill>
              </a:rPr>
              <a:t>(5,4)</a:t>
            </a:r>
            <a:r>
              <a:t>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07" name="Shape 107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8" name="kd-table-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kd-tree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322195"/>
            <a:ext cx="4445001" cy="221361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</a:t>
            </a:r>
            <a:r>
              <a:rPr>
                <a:solidFill>
                  <a:srgbClr val="942192"/>
                </a:solidFill>
              </a:rPr>
              <a:t>(2,3)</a:t>
            </a:r>
            <a:r>
              <a:t>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Larissa-Design">
  <a:themeElements>
    <a:clrScheme name="Larissa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rissa-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arissa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arissa-Design">
  <a:themeElements>
    <a:clrScheme name="Larissa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rissa-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arissa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