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24668" y="1052736"/>
            <a:ext cx="683569" cy="288033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>
            <p:ph type="body" sz="half" idx="1"/>
          </p:nvPr>
        </p:nvSpPr>
        <p:spPr>
          <a:xfrm>
            <a:off x="450127" y="449376"/>
            <a:ext cx="8316417" cy="218464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1pPr>
            <a:lvl2pPr marL="0" indent="4572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2pPr>
            <a:lvl3pPr marL="0" indent="9144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3pPr>
            <a:lvl4pPr marL="0" indent="13716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4pPr>
            <a:lvl5pPr marL="0" indent="1828800" algn="ctr">
              <a:spcBef>
                <a:spcPts val="1000"/>
              </a:spcBef>
              <a:buClrTx/>
              <a:buSzTx/>
              <a:buFontTx/>
              <a:buNone/>
              <a:defRPr b="1" sz="4400">
                <a:solidFill>
                  <a:srgbClr val="1D345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/>
        </p:nvSpPr>
        <p:spPr>
          <a:xfrm>
            <a:off x="10987" y="5965182"/>
            <a:ext cx="9133014" cy="896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-9216" y="223392"/>
            <a:ext cx="8676000" cy="219873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10987" y="2654327"/>
            <a:ext cx="9144001" cy="219873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body" sz="quarter" idx="13"/>
          </p:nvPr>
        </p:nvSpPr>
        <p:spPr>
          <a:xfrm>
            <a:off x="1692275" y="3061597"/>
            <a:ext cx="5759450" cy="12239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70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7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457200" y="31991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▪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716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288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ubTitle" sz="half" idx="1"/>
          </p:nvPr>
        </p:nvSpPr>
        <p:spPr>
          <a:xfrm>
            <a:off x="179511" y="449376"/>
            <a:ext cx="8784978" cy="2184649"/>
          </a:xfrm>
          <a:prstGeom prst="rect">
            <a:avLst/>
          </a:prstGeom>
        </p:spPr>
        <p:txBody>
          <a:bodyPr/>
          <a:lstStyle/>
          <a:p>
            <a:pPr/>
            <a:r>
              <a:t>Photon Mapper</a:t>
            </a:r>
          </a:p>
        </p:txBody>
      </p:sp>
      <p:sp>
        <p:nvSpPr>
          <p:cNvPr id="71" name="Shape 71"/>
          <p:cNvSpPr/>
          <p:nvPr>
            <p:ph type="body" idx="13"/>
          </p:nvPr>
        </p:nvSpPr>
        <p:spPr>
          <a:xfrm>
            <a:off x="1692275" y="2998097"/>
            <a:ext cx="5759450" cy="16583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b="1" sz="1727"/>
            </a:pPr>
            <a:r>
              <a:t>Final project presentation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749300" algn="l"/>
              </a:tabLst>
              <a:defRPr sz="1536"/>
            </a:pPr>
            <a:r>
              <a:t>		Presented by: Bernhard FRITZ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Mathias HÖLZL</a:t>
            </a:r>
          </a:p>
          <a:p>
            <a:pPr marL="164592" indent="-164592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t>		Florian TISCHLER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Supervisor: Univ.-Prof. Dr. Matthias Harders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t>Group: Interactive Graphics and Simulation</a:t>
            </a:r>
          </a:p>
        </p:txBody>
      </p:sp>
      <p:pic>
        <p:nvPicPr>
          <p:cNvPr id="72" name="superhuge.jpg"/>
          <p:cNvPicPr>
            <a:picLocks noChangeAspect="1"/>
          </p:cNvPicPr>
          <p:nvPr/>
        </p:nvPicPr>
        <p:blipFill>
          <a:blip r:embed="rId2">
            <a:extLst/>
          </a:blip>
          <a:srcRect l="0" t="18182" r="0" b="2089"/>
          <a:stretch>
            <a:fillRect/>
          </a:stretch>
        </p:blipFill>
        <p:spPr>
          <a:xfrm>
            <a:off x="3392685" y="4780320"/>
            <a:ext cx="2358633" cy="188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14" name="Shape 11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kd-tabl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kd-tree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</a:t>
            </a:r>
            <a:r>
              <a:rPr>
                <a:solidFill>
                  <a:srgbClr val="942192"/>
                </a:solidFill>
              </a:rPr>
              <a:t>(9,6)</a:t>
            </a:r>
            <a:r>
              <a:t>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kd-tabl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kd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</a:t>
            </a:r>
            <a:r>
              <a:rPr>
                <a:solidFill>
                  <a:srgbClr val="942192"/>
                </a:solidFill>
              </a:rPr>
              <a:t>(4,7)</a:t>
            </a:r>
            <a:r>
              <a:t>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</a:t>
            </a:r>
            <a:r>
              <a:rPr>
                <a:solidFill>
                  <a:srgbClr val="942192"/>
                </a:solidFill>
              </a:rPr>
              <a:t>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32" name="Shape 13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GLM</a:t>
            </a:r>
          </a:p>
          <a:p>
            <a:pPr>
              <a:lnSpc>
                <a:spcPct val="200000"/>
              </a:lnSpc>
            </a:pPr>
            <a:r>
              <a:t>OpenGL</a:t>
            </a:r>
          </a:p>
          <a:p>
            <a:pPr>
              <a:lnSpc>
                <a:spcPct val="200000"/>
              </a:lnSpc>
            </a:pPr>
            <a:r>
              <a:t>Glut</a:t>
            </a:r>
          </a:p>
          <a:p>
            <a:pPr>
              <a:lnSpc>
                <a:spcPct val="200000"/>
              </a:lnSpc>
            </a:pPr>
            <a:r>
              <a:t>NanoFlann (Kd-tree)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Libraries and resources to be mentioned</a:t>
            </a:r>
          </a:p>
        </p:txBody>
      </p:sp>
      <p:sp>
        <p:nvSpPr>
          <p:cNvPr id="139" name="Shape 13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87" y="-3065"/>
            <a:ext cx="9152174" cy="686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sp>
        <p:nvSpPr>
          <p:cNvPr id="148" name="Shape 14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final_expo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Path tracing does not produce significant caustics in a reasonable amount of time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Small probability that a ray starting from camera, hits a surface that actually reflects incoming rays directly through a transparent object to the light source</a:t>
            </a: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description</a:t>
            </a:r>
          </a:p>
        </p:txBody>
      </p:sp>
      <p:sp>
        <p:nvSpPr>
          <p:cNvPr id="76" name="Shape 76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Collect additional information about light photons being emitted from the light source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Photons carry energy which can be transmitted whenever an object is hit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The process of storing photon→object interactions is called photon mapping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Photon mapping is a two pass technique</a:t>
            </a:r>
          </a:p>
          <a:p>
            <a:pPr>
              <a:defRPr sz="2600"/>
            </a:pPr>
          </a:p>
          <a:p>
            <a:pPr marL="374315" indent="-374315">
              <a:buClrTx/>
              <a:buFontTx/>
              <a:buAutoNum type="arabicPeriod" startAt="1"/>
              <a:defRPr sz="2600"/>
            </a:pPr>
            <a:r>
              <a:t>Photon tracing</a:t>
            </a:r>
          </a:p>
          <a:p>
            <a:pPr lvl="1">
              <a:defRPr sz="2600"/>
            </a:pPr>
            <a:r>
              <a:t>Follow photons from light into scene</a:t>
            </a:r>
          </a:p>
          <a:p>
            <a:pPr lvl="1">
              <a:defRPr sz="2600"/>
            </a:pPr>
            <a:r>
              <a:t>Save photons when colliding with diffuse objects</a:t>
            </a:r>
          </a:p>
          <a:p>
            <a:pPr lvl="1">
              <a:defRPr sz="2600"/>
            </a:pPr>
          </a:p>
          <a:p>
            <a:pPr marL="374315" indent="-374315">
              <a:buClrTx/>
              <a:buFontTx/>
              <a:buAutoNum type="arabicPeriod" startAt="1"/>
              <a:defRPr sz="2600"/>
            </a:pPr>
            <a:r>
              <a:t>Photon gathering</a:t>
            </a:r>
          </a:p>
          <a:p>
            <a:pPr lvl="1">
              <a:defRPr sz="2600"/>
            </a:pPr>
            <a:r>
              <a:t>Determine intersection point with e.g. raytracing</a:t>
            </a:r>
          </a:p>
          <a:p>
            <a:pPr lvl="1">
              <a:defRPr sz="2600"/>
            </a:pPr>
            <a:r>
              <a:t>Collect photons nearby to estimate incident flux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photon mapping work?</a:t>
            </a:r>
          </a:p>
        </p:txBody>
      </p:sp>
      <p:sp>
        <p:nvSpPr>
          <p:cNvPr id="84" name="Shape 84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868680">
              <a:lnSpc>
                <a:spcPct val="200000"/>
              </a:lnSpc>
              <a:defRPr sz="2470"/>
            </a:pPr>
            <a:r>
              <a:t>Enhanced path tracer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Photon mapping for handling indirect lighting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Shadow rays for direct lighting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Recursive ray tracing for specularity/transmission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Multithreaded photon map creation and ray casting</a:t>
            </a:r>
          </a:p>
          <a:p>
            <a:pPr marL="325754" indent="-325754" defTabSz="868680">
              <a:lnSpc>
                <a:spcPct val="200000"/>
              </a:lnSpc>
              <a:defRPr sz="2470"/>
            </a:pPr>
            <a:r>
              <a:t>Per object Kd-tree for storing photons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details</a:t>
            </a:r>
          </a:p>
        </p:txBody>
      </p:sp>
      <p:sp>
        <p:nvSpPr>
          <p:cNvPr id="88" name="Shape 88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1" name="Shape 91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2" name="kd-table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96" name="Shape 96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7" name="kd-tabl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kd-tre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9" y="3060064"/>
            <a:ext cx="4445001" cy="73787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rPr>
                <a:solidFill>
                  <a:srgbClr val="942192"/>
                </a:solidFill>
              </a:rPr>
              <a:t>(7,2)</a:t>
            </a:r>
            <a:r>
              <a:t> (5,4)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3" name="kd-tab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kd-tre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" y="2691129"/>
            <a:ext cx="4445001" cy="14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</a:t>
            </a:r>
            <a:r>
              <a:rPr>
                <a:solidFill>
                  <a:srgbClr val="942192"/>
                </a:solidFill>
              </a:rPr>
              <a:t>(5,4)</a:t>
            </a:r>
            <a:r>
              <a:t> (2,3)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Kd-tree</a:t>
            </a:r>
          </a:p>
        </p:txBody>
      </p:sp>
      <p:sp>
        <p:nvSpPr>
          <p:cNvPr id="108" name="Shape 108"/>
          <p:cNvSpPr/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9" name="kd-table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kd-tree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195"/>
            <a:ext cx="4445000" cy="221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</a:t>
            </a:r>
            <a:r>
              <a:rPr>
                <a:solidFill>
                  <a:srgbClr val="942192"/>
                </a:solidFill>
              </a:rPr>
              <a:t>(2,3)</a:t>
            </a:r>
            <a:r>
              <a:t> (9,6) (4,7) (8,1)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