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1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424668" y="1052736"/>
            <a:ext cx="683569" cy="288033"/>
          </a:xfrm>
          <a:prstGeom prst="rect">
            <a:avLst/>
          </a:prstGeom>
          <a:solidFill>
            <a:srgbClr val="FFFFFF"/>
          </a:solidFill>
          <a:ln w="25400" cap="rnd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sz="half" idx="1"/>
          </p:nvPr>
        </p:nvSpPr>
        <p:spPr>
          <a:xfrm>
            <a:off x="450127" y="449376"/>
            <a:ext cx="8316417" cy="2184649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>
            <a:lvl1pPr marL="0" indent="0" algn="ctr">
              <a:spcBef>
                <a:spcPts val="1000"/>
              </a:spcBef>
              <a:buClrTx/>
              <a:buSzTx/>
              <a:buFontTx/>
              <a:buNone/>
              <a:defRPr sz="4400" b="1">
                <a:solidFill>
                  <a:srgbClr val="1D3455"/>
                </a:solidFill>
              </a:defRPr>
            </a:lvl1pPr>
          </a:lstStyle>
          <a:p>
            <a:r>
              <a:t>Click to add subtitle</a:t>
            </a:r>
          </a:p>
        </p:txBody>
      </p:sp>
      <p:sp>
        <p:nvSpPr>
          <p:cNvPr id="17" name="Shape 17"/>
          <p:cNvSpPr/>
          <p:nvPr/>
        </p:nvSpPr>
        <p:spPr>
          <a:xfrm>
            <a:off x="10987" y="5965182"/>
            <a:ext cx="9133014" cy="8968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-9216" y="223392"/>
            <a:ext cx="8676000" cy="219873"/>
          </a:xfrm>
          <a:prstGeom prst="rect">
            <a:avLst/>
          </a:prstGeom>
          <a:gradFill>
            <a:gsLst>
              <a:gs pos="0">
                <a:srgbClr val="F28D2C"/>
              </a:gs>
              <a:gs pos="50000">
                <a:srgbClr val="F28D2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0987" y="2654327"/>
            <a:ext cx="9144001" cy="219873"/>
          </a:xfrm>
          <a:prstGeom prst="rect">
            <a:avLst/>
          </a:prstGeom>
          <a:gradFill>
            <a:gsLst>
              <a:gs pos="0">
                <a:srgbClr val="FFFFFF"/>
              </a:gs>
              <a:gs pos="5000">
                <a:srgbClr val="FFFFFF"/>
              </a:gs>
              <a:gs pos="50000">
                <a:srgbClr val="1D3455"/>
              </a:gs>
              <a:gs pos="100000">
                <a:srgbClr val="1D345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sz="quarter" idx="13"/>
          </p:nvPr>
        </p:nvSpPr>
        <p:spPr>
          <a:xfrm>
            <a:off x="1692275" y="3061597"/>
            <a:ext cx="5759450" cy="1223964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700"/>
              </a:spcBef>
              <a:buClrTx/>
              <a:buSzTx/>
              <a:buFontTx/>
              <a:buNone/>
              <a:defRPr sz="3200"/>
            </a:pP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add text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</p:txBody>
      </p:sp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r>
              <a:t>Click to add text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</p:txBody>
      </p:sp>
      <p:sp>
        <p:nvSpPr>
          <p:cNvPr id="38" name="Shape 38"/>
          <p:cNvSpPr/>
          <p:nvPr/>
        </p:nvSpPr>
        <p:spPr>
          <a:xfrm>
            <a:off x="447353" y="1196800"/>
            <a:ext cx="8676000" cy="28801"/>
          </a:xfrm>
          <a:prstGeom prst="rect">
            <a:avLst/>
          </a:prstGeom>
          <a:gradFill>
            <a:gsLst>
              <a:gs pos="0">
                <a:srgbClr val="F28D2C"/>
              </a:gs>
              <a:gs pos="50000">
                <a:srgbClr val="F28D2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47353" y="1196800"/>
            <a:ext cx="8676000" cy="28801"/>
          </a:xfrm>
          <a:prstGeom prst="rect">
            <a:avLst/>
          </a:prstGeom>
          <a:gradFill>
            <a:gsLst>
              <a:gs pos="0">
                <a:srgbClr val="F28D2C"/>
              </a:gs>
              <a:gs pos="50000">
                <a:srgbClr val="F28D2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10987" y="6555919"/>
            <a:ext cx="9144001" cy="28801"/>
          </a:xfrm>
          <a:prstGeom prst="rect">
            <a:avLst/>
          </a:prstGeom>
          <a:gradFill>
            <a:gsLst>
              <a:gs pos="0">
                <a:srgbClr val="FFFFFF"/>
              </a:gs>
              <a:gs pos="5000">
                <a:srgbClr val="FFFFFF"/>
              </a:gs>
              <a:gs pos="50000">
                <a:srgbClr val="1D3455"/>
              </a:gs>
              <a:gs pos="100000">
                <a:srgbClr val="1D345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7" name="image1.jpg" descr="Uni_Logo_4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08708" y="6003157"/>
            <a:ext cx="432049" cy="858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2.png" descr="final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9097" y="6319199"/>
            <a:ext cx="1080122" cy="529434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xfrm>
            <a:off x="8422818" y="6568201"/>
            <a:ext cx="263983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47353" y="1196800"/>
            <a:ext cx="8676000" cy="28801"/>
          </a:xfrm>
          <a:prstGeom prst="rect">
            <a:avLst/>
          </a:prstGeom>
          <a:gradFill>
            <a:gsLst>
              <a:gs pos="0">
                <a:srgbClr val="F28D2C"/>
              </a:gs>
              <a:gs pos="50000">
                <a:srgbClr val="F28D2C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10987" y="6555919"/>
            <a:ext cx="9144001" cy="28801"/>
          </a:xfrm>
          <a:prstGeom prst="rect">
            <a:avLst/>
          </a:prstGeom>
          <a:gradFill>
            <a:gsLst>
              <a:gs pos="0">
                <a:srgbClr val="FFFFFF"/>
              </a:gs>
              <a:gs pos="5000">
                <a:srgbClr val="FFFFFF"/>
              </a:gs>
              <a:gs pos="50000">
                <a:srgbClr val="1D3455"/>
              </a:gs>
              <a:gs pos="100000">
                <a:srgbClr val="1D3455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" name="image1.jpg" descr="Uni_Logo_4C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708708" y="6003157"/>
            <a:ext cx="432049" cy="858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2.png" descr="final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-19097" y="6319199"/>
            <a:ext cx="1080122" cy="5294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Click to add text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457200" y="31991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8422818" y="6568201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1D3455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▪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–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571625" marR="0" indent="-20002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–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028825" marR="0" indent="-20002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»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060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632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20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9776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D3455"/>
        </a:buClr>
        <a:buSzPct val="10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subTitle" sz="half" idx="1"/>
          </p:nvPr>
        </p:nvSpPr>
        <p:spPr>
          <a:xfrm>
            <a:off x="179511" y="449375"/>
            <a:ext cx="8784978" cy="2184650"/>
          </a:xfrm>
          <a:prstGeom prst="rect">
            <a:avLst/>
          </a:prstGeom>
        </p:spPr>
        <p:txBody>
          <a:bodyPr/>
          <a:lstStyle/>
          <a:p>
            <a:r>
              <a:rPr dirty="0"/>
              <a:t>Photon </a:t>
            </a:r>
            <a:r>
              <a:rPr dirty="0" smtClean="0"/>
              <a:t>Mapp</a:t>
            </a:r>
            <a:r>
              <a:rPr lang="de-AT" dirty="0" err="1" smtClean="0"/>
              <a:t>ing</a:t>
            </a:r>
            <a:endParaRPr dirty="0"/>
          </a:p>
        </p:txBody>
      </p:sp>
      <p:sp>
        <p:nvSpPr>
          <p:cNvPr id="71" name="Shape 71"/>
          <p:cNvSpPr>
            <a:spLocks noGrp="1"/>
          </p:cNvSpPr>
          <p:nvPr>
            <p:ph type="body" idx="13"/>
          </p:nvPr>
        </p:nvSpPr>
        <p:spPr>
          <a:xfrm>
            <a:off x="1692275" y="3061597"/>
            <a:ext cx="5759450" cy="26410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164592" indent="-164592" algn="ctr" defTabSz="438911">
              <a:spcBef>
                <a:spcPts val="300"/>
              </a:spcBef>
              <a:buClrTx/>
              <a:buSzTx/>
              <a:buFontTx/>
              <a:buNone/>
              <a:defRPr sz="1536"/>
            </a:pPr>
            <a:r>
              <a:rPr sz="2400" dirty="0"/>
              <a:t>Final project </a:t>
            </a:r>
            <a:r>
              <a:rPr sz="2400" dirty="0" smtClean="0"/>
              <a:t>presentation</a:t>
            </a:r>
            <a:endParaRPr lang="de-AT" sz="2400" dirty="0" smtClean="0"/>
          </a:p>
          <a:p>
            <a:pPr marL="164592" indent="-164592" algn="ctr" defTabSz="438911">
              <a:spcBef>
                <a:spcPts val="300"/>
              </a:spcBef>
              <a:buClrTx/>
              <a:buSzTx/>
              <a:buFontTx/>
              <a:buNone/>
              <a:defRPr sz="1536"/>
            </a:pPr>
            <a:endParaRPr dirty="0"/>
          </a:p>
          <a:p>
            <a:pPr marL="164592" indent="-164592" algn="ctr" defTabSz="438911">
              <a:spcBef>
                <a:spcPts val="300"/>
              </a:spcBef>
              <a:buClrTx/>
              <a:buSzTx/>
              <a:buFontTx/>
              <a:buNone/>
              <a:tabLst>
                <a:tab pos="749300" algn="l"/>
              </a:tabLst>
              <a:defRPr sz="1536"/>
            </a:pPr>
            <a:r>
              <a:rPr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Bernhard 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FRITZ</a:t>
            </a:r>
          </a:p>
          <a:p>
            <a:pPr marL="164592" indent="-164592" algn="ctr" defTabSz="438911">
              <a:spcBef>
                <a:spcPts val="300"/>
              </a:spcBef>
              <a:buClrTx/>
              <a:buSzTx/>
              <a:buFontTx/>
              <a:buNone/>
              <a:tabLst>
                <a:tab pos="1358900" algn="l"/>
              </a:tabLst>
              <a:defRPr sz="1536"/>
            </a:pPr>
            <a:r>
              <a:rPr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Mathias HÖLZL</a:t>
            </a:r>
            <a:endParaRPr lang="de-AT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64592" indent="-164592" algn="ctr" defTabSz="438911">
              <a:spcBef>
                <a:spcPts val="300"/>
              </a:spcBef>
              <a:buClrTx/>
              <a:buSzTx/>
              <a:buFontTx/>
              <a:buNone/>
              <a:tabLst>
                <a:tab pos="1358900" algn="l"/>
              </a:tabLst>
              <a:defRPr sz="1536"/>
            </a:pPr>
            <a:r>
              <a:rPr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Florian TISCHLER</a:t>
            </a:r>
            <a:endParaRPr lang="de-AT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64592" indent="-164592" algn="ctr" defTabSz="438911">
              <a:spcBef>
                <a:spcPts val="300"/>
              </a:spcBef>
              <a:buClrTx/>
              <a:buSzTx/>
              <a:buFontTx/>
              <a:buNone/>
              <a:tabLst>
                <a:tab pos="1358900" algn="l"/>
              </a:tabLst>
              <a:defRPr sz="1536"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64592" indent="-164592" algn="ctr" defTabSz="438911">
              <a:spcBef>
                <a:spcPts val="300"/>
              </a:spcBef>
              <a:buClrTx/>
              <a:buSzTx/>
              <a:buFontTx/>
              <a:buNone/>
              <a:defRPr sz="1536"/>
            </a:pPr>
            <a:r>
              <a:rPr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Supervisor</a:t>
            </a:r>
            <a:endParaRPr lang="de-AT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64592" indent="-164592" algn="ctr" defTabSz="438911">
              <a:spcBef>
                <a:spcPts val="300"/>
              </a:spcBef>
              <a:buClrTx/>
              <a:buSzTx/>
              <a:buFontTx/>
              <a:buNone/>
              <a:defRPr sz="1536"/>
            </a:pPr>
            <a:r>
              <a:rPr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Univ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</a:rPr>
              <a:t>.-Prof. Dr. Matthias Harders</a:t>
            </a:r>
          </a:p>
          <a:p>
            <a:pPr marL="164592" indent="-164592" algn="ctr" defTabSz="438911">
              <a:spcBef>
                <a:spcPts val="300"/>
              </a:spcBef>
              <a:buClrTx/>
              <a:buSzTx/>
              <a:buFontTx/>
              <a:buNone/>
              <a:defRPr sz="1536"/>
            </a:pPr>
            <a:r>
              <a:rPr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Interactive 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Graphics and Simulation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KD-Tree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4294967295"/>
          </p:nvPr>
        </p:nvSpPr>
        <p:spPr>
          <a:xfrm>
            <a:off x="8422818" y="6568201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120" name="kd-table-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kd-tree-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97785"/>
            <a:ext cx="4445000" cy="166243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(9,6) </a:t>
            </a:r>
            <a:r>
              <a:rPr>
                <a:solidFill>
                  <a:srgbClr val="942192"/>
                </a:solidFill>
              </a:rPr>
              <a:t>(4,7)</a:t>
            </a:r>
            <a:r>
              <a:t> (8,1)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KD-Tree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4294967295"/>
          </p:nvPr>
        </p:nvSpPr>
        <p:spPr>
          <a:xfrm>
            <a:off x="8422818" y="6568201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126" name="kd-table-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kd-tree-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97785"/>
            <a:ext cx="4445000" cy="166243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(9,6) (4,7) </a:t>
            </a:r>
            <a:r>
              <a:rPr>
                <a:solidFill>
                  <a:srgbClr val="942192"/>
                </a:solidFill>
              </a:rPr>
              <a:t>(8,1)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KD-Tree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4294967295"/>
          </p:nvPr>
        </p:nvSpPr>
        <p:spPr>
          <a:xfrm>
            <a:off x="8422818" y="6568201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132" name="kd-table-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kd-tree-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97785"/>
            <a:ext cx="4445000" cy="166243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(9,6) (4,7) (8,1)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GLM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OpenGL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Glut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NanoFlann</a:t>
            </a:r>
            <a:r>
              <a:rPr lang="de-AT" dirty="0" smtClean="0"/>
              <a:t> (</a:t>
            </a:r>
            <a:r>
              <a:rPr lang="de-AT" dirty="0" err="1" smtClean="0"/>
              <a:t>Kd-Tree</a:t>
            </a:r>
            <a:r>
              <a:rPr lang="de-AT" dirty="0" smtClean="0"/>
              <a:t>)</a:t>
            </a:r>
            <a:endParaRPr dirty="0"/>
          </a:p>
        </p:txBody>
      </p:sp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Libraries and resources to be mentioned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dirty="0"/>
          </a:p>
        </p:txBody>
      </p:sp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Result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97" y="1486048"/>
            <a:ext cx="5955957" cy="446696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Extension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en-GB" dirty="0" smtClean="0"/>
              <a:t>raytracing based rendering approaches</a:t>
            </a:r>
          </a:p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E</a:t>
            </a:r>
            <a:r>
              <a:rPr lang="de-AT" dirty="0" err="1" smtClean="0"/>
              <a:t>nables</a:t>
            </a:r>
            <a:r>
              <a:rPr lang="de-AT" dirty="0" smtClean="0"/>
              <a:t> </a:t>
            </a:r>
            <a:r>
              <a:rPr lang="de-AT" dirty="0" err="1" smtClean="0"/>
              <a:t>caustics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/>
              <a:t> </a:t>
            </a:r>
            <a:r>
              <a:rPr lang="de-AT" dirty="0" err="1" smtClean="0"/>
              <a:t>indirect</a:t>
            </a:r>
            <a:r>
              <a:rPr lang="de-AT" dirty="0" smtClean="0"/>
              <a:t> </a:t>
            </a:r>
            <a:r>
              <a:rPr lang="de-AT" dirty="0" err="1" smtClean="0"/>
              <a:t>lighting</a:t>
            </a:r>
            <a:endParaRPr lang="de-AT" dirty="0" smtClean="0"/>
          </a:p>
          <a:p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Improves</a:t>
            </a:r>
            <a:r>
              <a:rPr lang="de-AT" dirty="0" smtClean="0"/>
              <a:t> </a:t>
            </a:r>
            <a:r>
              <a:rPr lang="de-AT" dirty="0" err="1" smtClean="0"/>
              <a:t>rendering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endParaRPr lang="de-AT" dirty="0" smtClean="0"/>
          </a:p>
          <a:p>
            <a:pPr marL="0" indent="0">
              <a:buNone/>
            </a:pPr>
            <a:endParaRPr lang="de-AT" dirty="0" smtClean="0"/>
          </a:p>
          <a:p>
            <a:endParaRPr lang="de-AT" dirty="0"/>
          </a:p>
          <a:p>
            <a:endParaRPr dirty="0"/>
          </a:p>
        </p:txBody>
      </p:sp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is </a:t>
            </a:r>
            <a:r>
              <a:rPr dirty="0" smtClean="0"/>
              <a:t>photon </a:t>
            </a:r>
            <a:r>
              <a:rPr dirty="0" err="1" smtClean="0"/>
              <a:t>mapp</a:t>
            </a:r>
            <a:r>
              <a:rPr lang="de-AT" dirty="0" err="1" smtClean="0"/>
              <a:t>ing</a:t>
            </a:r>
            <a:r>
              <a:rPr dirty="0" smtClean="0"/>
              <a:t>?</a:t>
            </a:r>
            <a:endParaRPr dirty="0"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4294967295"/>
          </p:nvPr>
        </p:nvSpPr>
        <p:spPr>
          <a:xfrm>
            <a:off x="8502739" y="6568201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P</a:t>
            </a:r>
            <a:r>
              <a:rPr lang="de-AT" sz="2400" dirty="0" smtClean="0"/>
              <a:t>hoton </a:t>
            </a:r>
            <a:r>
              <a:rPr lang="de-AT" sz="2400" dirty="0" err="1" smtClean="0"/>
              <a:t>mapping</a:t>
            </a:r>
            <a:r>
              <a:rPr lang="de-AT" sz="2400" dirty="0" smtClean="0"/>
              <a:t> </a:t>
            </a:r>
            <a:r>
              <a:rPr lang="de-AT" sz="2400" dirty="0" err="1" smtClean="0"/>
              <a:t>is</a:t>
            </a:r>
            <a:r>
              <a:rPr lang="de-AT" sz="2400" dirty="0" smtClean="0"/>
              <a:t> a </a:t>
            </a:r>
            <a:r>
              <a:rPr lang="de-AT" sz="2400" dirty="0" err="1"/>
              <a:t>t</a:t>
            </a:r>
            <a:r>
              <a:rPr lang="de-AT" sz="2400" dirty="0" err="1" smtClean="0"/>
              <a:t>wo</a:t>
            </a:r>
            <a:r>
              <a:rPr lang="de-AT" sz="2400" dirty="0" smtClean="0"/>
              <a:t> pass </a:t>
            </a:r>
            <a:r>
              <a:rPr lang="de-AT" sz="2400" dirty="0" err="1" smtClean="0"/>
              <a:t>technique</a:t>
            </a:r>
            <a:endParaRPr lang="de-AT" sz="2400" dirty="0" smtClean="0"/>
          </a:p>
          <a:p>
            <a:endParaRPr lang="de-AT" sz="2400" dirty="0"/>
          </a:p>
          <a:p>
            <a:pPr marL="514350" indent="-514350">
              <a:buFont typeface="+mj-lt"/>
              <a:buAutoNum type="arabicPeriod"/>
            </a:pPr>
            <a:r>
              <a:rPr lang="de-AT" sz="2400" dirty="0" smtClean="0"/>
              <a:t>Photon </a:t>
            </a:r>
            <a:r>
              <a:rPr lang="de-AT" sz="2400" dirty="0" err="1" smtClean="0"/>
              <a:t>tracing</a:t>
            </a:r>
            <a:endParaRPr lang="de-AT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AT" sz="2400" dirty="0"/>
              <a:t>Follow </a:t>
            </a:r>
            <a:r>
              <a:rPr lang="de-AT" sz="2400" dirty="0" err="1" smtClean="0"/>
              <a:t>photons</a:t>
            </a:r>
            <a:r>
              <a:rPr lang="de-AT" sz="2400" dirty="0" smtClean="0"/>
              <a:t> </a:t>
            </a:r>
            <a:r>
              <a:rPr lang="de-AT" sz="2400" dirty="0" err="1"/>
              <a:t>from</a:t>
            </a:r>
            <a:r>
              <a:rPr lang="de-AT" sz="2400" dirty="0"/>
              <a:t> light </a:t>
            </a:r>
            <a:r>
              <a:rPr lang="de-AT" sz="2400" dirty="0" err="1"/>
              <a:t>into</a:t>
            </a:r>
            <a:r>
              <a:rPr lang="de-AT" sz="2400" dirty="0"/>
              <a:t> </a:t>
            </a:r>
            <a:r>
              <a:rPr lang="de-AT" sz="2400" dirty="0" err="1"/>
              <a:t>the</a:t>
            </a:r>
            <a:r>
              <a:rPr lang="de-AT" sz="2400" dirty="0"/>
              <a:t> </a:t>
            </a:r>
            <a:r>
              <a:rPr lang="de-AT" sz="2400" dirty="0" err="1"/>
              <a:t>scene</a:t>
            </a:r>
            <a:endParaRPr lang="de-AT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AT" sz="2400" dirty="0"/>
              <a:t>Save </a:t>
            </a:r>
            <a:r>
              <a:rPr lang="de-AT" sz="2400" dirty="0" err="1"/>
              <a:t>photons</a:t>
            </a:r>
            <a:r>
              <a:rPr lang="de-AT" sz="2400" dirty="0"/>
              <a:t> </a:t>
            </a:r>
            <a:r>
              <a:rPr lang="de-AT" sz="2400" dirty="0" err="1"/>
              <a:t>when</a:t>
            </a:r>
            <a:r>
              <a:rPr lang="de-AT" sz="2400" dirty="0"/>
              <a:t> </a:t>
            </a:r>
            <a:r>
              <a:rPr lang="de-AT" sz="2400" dirty="0" err="1"/>
              <a:t>colliding</a:t>
            </a:r>
            <a:r>
              <a:rPr lang="de-AT" sz="2400" dirty="0"/>
              <a:t> </a:t>
            </a:r>
            <a:r>
              <a:rPr lang="de-AT" sz="2400" dirty="0" err="1"/>
              <a:t>with</a:t>
            </a:r>
            <a:r>
              <a:rPr lang="de-AT" sz="2400" dirty="0"/>
              <a:t> diffuse </a:t>
            </a:r>
            <a:r>
              <a:rPr lang="de-AT" sz="2400" dirty="0" err="1" smtClean="0"/>
              <a:t>objects</a:t>
            </a:r>
            <a:endParaRPr lang="de-AT" sz="2400" dirty="0" smtClean="0"/>
          </a:p>
          <a:p>
            <a:pPr marL="914400" lvl="2" indent="0">
              <a:buNone/>
            </a:pPr>
            <a:endParaRPr lang="de-AT" sz="2400" dirty="0" smtClean="0"/>
          </a:p>
          <a:p>
            <a:pPr marL="523875" indent="-514350">
              <a:buFont typeface="+mj-lt"/>
              <a:buAutoNum type="arabicPeriod"/>
            </a:pPr>
            <a:r>
              <a:rPr lang="de-AT" sz="2400" dirty="0" smtClean="0"/>
              <a:t>Photon </a:t>
            </a:r>
            <a:r>
              <a:rPr lang="de-AT" sz="2400" dirty="0" err="1" smtClean="0"/>
              <a:t>gathering</a:t>
            </a:r>
            <a:endParaRPr lang="de-AT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AT" sz="2400" dirty="0" err="1" smtClean="0"/>
              <a:t>Determine</a:t>
            </a:r>
            <a:r>
              <a:rPr lang="de-AT" sz="2400" dirty="0" smtClean="0"/>
              <a:t> </a:t>
            </a:r>
            <a:r>
              <a:rPr lang="de-AT" sz="2400" dirty="0" err="1" smtClean="0"/>
              <a:t>intersection</a:t>
            </a:r>
            <a:r>
              <a:rPr lang="de-AT" sz="2400" dirty="0" smtClean="0"/>
              <a:t> </a:t>
            </a:r>
            <a:r>
              <a:rPr lang="de-AT" sz="2400" dirty="0" err="1" smtClean="0"/>
              <a:t>point</a:t>
            </a:r>
            <a:r>
              <a:rPr lang="de-AT" sz="2400" dirty="0" smtClean="0"/>
              <a:t> </a:t>
            </a:r>
            <a:r>
              <a:rPr lang="de-AT" sz="2400" dirty="0" err="1" smtClean="0"/>
              <a:t>with</a:t>
            </a:r>
            <a:r>
              <a:rPr lang="de-AT" sz="2400" dirty="0" smtClean="0"/>
              <a:t> e.g. </a:t>
            </a:r>
            <a:r>
              <a:rPr lang="de-AT" sz="2400" dirty="0" err="1" smtClean="0"/>
              <a:t>raytracing</a:t>
            </a:r>
            <a:endParaRPr lang="de-AT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AT" sz="2400" dirty="0" err="1" smtClean="0"/>
              <a:t>Collect</a:t>
            </a:r>
            <a:r>
              <a:rPr lang="de-AT" sz="2400" dirty="0" smtClean="0"/>
              <a:t> </a:t>
            </a:r>
            <a:r>
              <a:rPr lang="de-AT" sz="2400" dirty="0" err="1" smtClean="0"/>
              <a:t>photons</a:t>
            </a:r>
            <a:r>
              <a:rPr lang="de-AT" sz="2400" dirty="0" smtClean="0"/>
              <a:t> </a:t>
            </a:r>
            <a:r>
              <a:rPr lang="de-AT" sz="2400" dirty="0" err="1" smtClean="0"/>
              <a:t>nearby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estimate</a:t>
            </a:r>
            <a:r>
              <a:rPr lang="de-AT" sz="2400" dirty="0" smtClean="0"/>
              <a:t> </a:t>
            </a:r>
            <a:r>
              <a:rPr lang="de-AT" sz="2400" dirty="0" err="1" smtClean="0"/>
              <a:t>incidend</a:t>
            </a:r>
            <a:r>
              <a:rPr lang="de-AT" sz="2400" dirty="0" smtClean="0"/>
              <a:t> </a:t>
            </a:r>
            <a:r>
              <a:rPr lang="de-AT" sz="2400" dirty="0" err="1" smtClean="0"/>
              <a:t>flux</a:t>
            </a:r>
            <a:endParaRPr lang="de-AT" sz="2400" dirty="0"/>
          </a:p>
          <a:p>
            <a:pPr lvl="1"/>
            <a:endParaRPr lang="de-AT" dirty="0" smtClean="0"/>
          </a:p>
        </p:txBody>
      </p:sp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does photon mapping work?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4294967295"/>
          </p:nvPr>
        </p:nvSpPr>
        <p:spPr>
          <a:xfrm>
            <a:off x="8502739" y="6568201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Enhanced Path </a:t>
            </a:r>
            <a:r>
              <a:rPr lang="de-AT" dirty="0" err="1" smtClean="0"/>
              <a:t>tracer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Photon </a:t>
            </a:r>
            <a:r>
              <a:rPr lang="de-AT" dirty="0" err="1" smtClean="0"/>
              <a:t>mapping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handling</a:t>
            </a:r>
            <a:r>
              <a:rPr lang="de-AT" dirty="0" smtClean="0"/>
              <a:t> </a:t>
            </a:r>
            <a:r>
              <a:rPr lang="de-AT" dirty="0" err="1" smtClean="0"/>
              <a:t>indirect</a:t>
            </a:r>
            <a:r>
              <a:rPr lang="de-AT" dirty="0" smtClean="0"/>
              <a:t> </a:t>
            </a:r>
            <a:r>
              <a:rPr lang="de-AT" dirty="0" err="1" smtClean="0"/>
              <a:t>lighting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Shadow </a:t>
            </a:r>
            <a:r>
              <a:rPr lang="de-AT" dirty="0" err="1" smtClean="0"/>
              <a:t>rays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direct</a:t>
            </a:r>
            <a:r>
              <a:rPr lang="de-AT" dirty="0" smtClean="0"/>
              <a:t> </a:t>
            </a:r>
            <a:r>
              <a:rPr lang="de-AT" dirty="0" err="1" smtClean="0"/>
              <a:t>lighting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Recursive</a:t>
            </a:r>
            <a:r>
              <a:rPr lang="de-AT" dirty="0" smtClean="0"/>
              <a:t> </a:t>
            </a:r>
            <a:r>
              <a:rPr lang="de-AT" dirty="0" err="1" smtClean="0"/>
              <a:t>ray</a:t>
            </a:r>
            <a:r>
              <a:rPr lang="de-AT" dirty="0" smtClean="0"/>
              <a:t> </a:t>
            </a:r>
            <a:r>
              <a:rPr lang="de-AT" dirty="0" err="1" smtClean="0"/>
              <a:t>tracing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specularity</a:t>
            </a:r>
            <a:r>
              <a:rPr lang="de-AT" dirty="0" smtClean="0"/>
              <a:t>/</a:t>
            </a:r>
            <a:r>
              <a:rPr lang="de-AT" dirty="0" err="1" smtClean="0"/>
              <a:t>transmission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Multithreaded</a:t>
            </a:r>
            <a:r>
              <a:rPr lang="de-AT" dirty="0" smtClean="0"/>
              <a:t> </a:t>
            </a:r>
            <a:r>
              <a:rPr lang="de-AT" dirty="0" err="1"/>
              <a:t>photon</a:t>
            </a:r>
            <a:r>
              <a:rPr lang="de-AT" dirty="0"/>
              <a:t> </a:t>
            </a:r>
            <a:r>
              <a:rPr lang="de-AT" dirty="0" err="1"/>
              <a:t>map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ray</a:t>
            </a:r>
            <a:r>
              <a:rPr lang="de-AT" dirty="0"/>
              <a:t> </a:t>
            </a:r>
            <a:r>
              <a:rPr lang="de-AT" dirty="0" err="1"/>
              <a:t>casting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Per </a:t>
            </a:r>
            <a:r>
              <a:rPr lang="de-AT" dirty="0" err="1" smtClean="0"/>
              <a:t>object</a:t>
            </a:r>
            <a:r>
              <a:rPr lang="de-AT" dirty="0" smtClean="0"/>
              <a:t> </a:t>
            </a:r>
            <a:r>
              <a:rPr lang="de-AT" dirty="0" err="1" smtClean="0"/>
              <a:t>Kd</a:t>
            </a:r>
            <a:r>
              <a:rPr lang="de-AT" dirty="0" smtClean="0"/>
              <a:t> – </a:t>
            </a:r>
            <a:r>
              <a:rPr lang="de-AT" dirty="0" err="1" smtClean="0"/>
              <a:t>tree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storing</a:t>
            </a:r>
            <a:r>
              <a:rPr lang="de-AT" dirty="0" smtClean="0"/>
              <a:t> </a:t>
            </a:r>
            <a:r>
              <a:rPr lang="de-AT" dirty="0" err="1" smtClean="0"/>
              <a:t>photons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 marL="0" indent="0">
              <a:buNone/>
            </a:pPr>
            <a:r>
              <a:rPr lang="de-AT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Implementation details</a:t>
            </a: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4294967295"/>
          </p:nvPr>
        </p:nvSpPr>
        <p:spPr>
          <a:xfrm>
            <a:off x="8502739" y="6568201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KD-Tree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4294967295"/>
          </p:nvPr>
        </p:nvSpPr>
        <p:spPr>
          <a:xfrm>
            <a:off x="8502739" y="6568201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91" name="kd-table-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1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(9,6) (4,7) (8,1)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KD-Tree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96" name="kd-tabl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kd-tree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89" y="3060064"/>
            <a:ext cx="4445001" cy="737871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rPr>
                <a:solidFill>
                  <a:srgbClr val="942192"/>
                </a:solidFill>
              </a:rPr>
              <a:t>(7,2)</a:t>
            </a:r>
            <a:r>
              <a:t> (5,4) (2,3) (9,6) (4,7) (8,1)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KD-Tree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02" name="kd-table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kd-tree-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9" y="2691129"/>
            <a:ext cx="4445001" cy="1475741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</a:t>
            </a:r>
            <a:r>
              <a:rPr>
                <a:solidFill>
                  <a:srgbClr val="942192"/>
                </a:solidFill>
              </a:rPr>
              <a:t>(5,4)</a:t>
            </a:r>
            <a:r>
              <a:t> (2,3) (9,6) (4,7) (8,1)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KD-Tree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4294967295"/>
          </p:nvPr>
        </p:nvSpPr>
        <p:spPr>
          <a:xfrm>
            <a:off x="8502739" y="6568201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08" name="kd-table-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kd-tree-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322195"/>
            <a:ext cx="4445001" cy="221361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</a:t>
            </a:r>
            <a:r>
              <a:rPr>
                <a:solidFill>
                  <a:srgbClr val="942192"/>
                </a:solidFill>
              </a:rPr>
              <a:t>(2,3)</a:t>
            </a:r>
            <a:r>
              <a:t> (9,6) (4,7) (8,1)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KD-Tree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4294967295"/>
          </p:nvPr>
        </p:nvSpPr>
        <p:spPr>
          <a:xfrm>
            <a:off x="8422818" y="6568201"/>
            <a:ext cx="263983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114" name="kd-table-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4521" y="1206500"/>
            <a:ext cx="4445001" cy="444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kd-tree-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97784"/>
            <a:ext cx="4445001" cy="1662431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2500"/>
            </a:pPr>
            <a:r>
              <a:t>Inserting 2D (x,y) coordinates:</a:t>
            </a:r>
            <a:br/>
            <a:r>
              <a:t>(7,2) (5,4) (2,3) </a:t>
            </a:r>
            <a:r>
              <a:rPr>
                <a:solidFill>
                  <a:srgbClr val="942192"/>
                </a:solidFill>
              </a:rPr>
              <a:t>(9,6)</a:t>
            </a:r>
            <a:r>
              <a:t> (4,7) (8,1)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Larissa-Design">
  <a:themeElements>
    <a:clrScheme name="Larissa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arissa-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Larissa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rnd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rnd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arissa-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Larissa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rnd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rnd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Bildschirmpräsentation (4:3)</PresentationFormat>
  <Paragraphs>81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Larissa-Design</vt:lpstr>
      <vt:lpstr>PowerPoint-Präsentation</vt:lpstr>
      <vt:lpstr>What is photon mapping?</vt:lpstr>
      <vt:lpstr>How does photon mapping work?</vt:lpstr>
      <vt:lpstr>Implementation details</vt:lpstr>
      <vt:lpstr>KD-Tree</vt:lpstr>
      <vt:lpstr>KD-Tree</vt:lpstr>
      <vt:lpstr>KD-Tree</vt:lpstr>
      <vt:lpstr>KD-Tree</vt:lpstr>
      <vt:lpstr>KD-Tree</vt:lpstr>
      <vt:lpstr>KD-Tree</vt:lpstr>
      <vt:lpstr>KD-Tree</vt:lpstr>
      <vt:lpstr>KD-Tree</vt:lpstr>
      <vt:lpstr>Libraries and resources to be mentioned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Tischler</dc:creator>
  <cp:lastModifiedBy>Florian Tischler</cp:lastModifiedBy>
  <cp:revision>6</cp:revision>
  <dcterms:modified xsi:type="dcterms:W3CDTF">2016-02-01T01:13:29Z</dcterms:modified>
</cp:coreProperties>
</file>