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424668" y="1052736"/>
            <a:ext cx="683569" cy="288033"/>
          </a:xfrm>
          <a:prstGeom prst="rect">
            <a:avLst/>
          </a:prstGeom>
          <a:solidFill>
            <a:srgbClr val="FFFFFF"/>
          </a:solidFill>
          <a:ln w="25400" cap="rnd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Shape 16"/>
          <p:cNvSpPr/>
          <p:nvPr>
            <p:ph type="body" sz="half" idx="1"/>
          </p:nvPr>
        </p:nvSpPr>
        <p:spPr>
          <a:xfrm>
            <a:off x="450127" y="449376"/>
            <a:ext cx="8316417" cy="2184649"/>
          </a:xfrm>
          <a:prstGeom prst="rect">
            <a:avLst/>
          </a:prstGeom>
          <a:solidFill>
            <a:srgbClr val="FFFFFF"/>
          </a:solidFill>
        </p:spPr>
        <p:txBody>
          <a:bodyPr anchor="ctr"/>
          <a:lstStyle>
            <a:lvl1pPr marL="0" indent="0" algn="ctr">
              <a:spcBef>
                <a:spcPts val="1000"/>
              </a:spcBef>
              <a:buClrTx/>
              <a:buSzTx/>
              <a:buFontTx/>
              <a:buNone/>
              <a:defRPr b="1" sz="4400">
                <a:solidFill>
                  <a:srgbClr val="1D3455"/>
                </a:solidFill>
              </a:defRPr>
            </a:lvl1pPr>
            <a:lvl2pPr marL="0" indent="457200" algn="ctr">
              <a:spcBef>
                <a:spcPts val="1000"/>
              </a:spcBef>
              <a:buClrTx/>
              <a:buSzTx/>
              <a:buFontTx/>
              <a:buNone/>
              <a:defRPr b="1" sz="4400">
                <a:solidFill>
                  <a:srgbClr val="1D3455"/>
                </a:solidFill>
              </a:defRPr>
            </a:lvl2pPr>
            <a:lvl3pPr marL="0" indent="914400" algn="ctr">
              <a:spcBef>
                <a:spcPts val="1000"/>
              </a:spcBef>
              <a:buClrTx/>
              <a:buSzTx/>
              <a:buFontTx/>
              <a:buNone/>
              <a:defRPr b="1" sz="4400">
                <a:solidFill>
                  <a:srgbClr val="1D3455"/>
                </a:solidFill>
              </a:defRPr>
            </a:lvl3pPr>
            <a:lvl4pPr marL="0" indent="1371600" algn="ctr">
              <a:spcBef>
                <a:spcPts val="1000"/>
              </a:spcBef>
              <a:buClrTx/>
              <a:buSzTx/>
              <a:buFontTx/>
              <a:buNone/>
              <a:defRPr b="1" sz="4400">
                <a:solidFill>
                  <a:srgbClr val="1D3455"/>
                </a:solidFill>
              </a:defRPr>
            </a:lvl4pPr>
            <a:lvl5pPr marL="0" indent="1828800" algn="ctr">
              <a:spcBef>
                <a:spcPts val="1000"/>
              </a:spcBef>
              <a:buClrTx/>
              <a:buSzTx/>
              <a:buFontTx/>
              <a:buNone/>
              <a:defRPr b="1" sz="4400">
                <a:solidFill>
                  <a:srgbClr val="1D345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hape 17"/>
          <p:cNvSpPr/>
          <p:nvPr/>
        </p:nvSpPr>
        <p:spPr>
          <a:xfrm>
            <a:off x="10987" y="5965182"/>
            <a:ext cx="9133014" cy="8968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Shape 18"/>
          <p:cNvSpPr/>
          <p:nvPr/>
        </p:nvSpPr>
        <p:spPr>
          <a:xfrm>
            <a:off x="-9216" y="223392"/>
            <a:ext cx="8676000" cy="219873"/>
          </a:xfrm>
          <a:prstGeom prst="rect">
            <a:avLst/>
          </a:prstGeom>
          <a:gradFill>
            <a:gsLst>
              <a:gs pos="0">
                <a:srgbClr val="F28D2C"/>
              </a:gs>
              <a:gs pos="50000">
                <a:srgbClr val="F28D2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" name="Shape 19"/>
          <p:cNvSpPr/>
          <p:nvPr/>
        </p:nvSpPr>
        <p:spPr>
          <a:xfrm>
            <a:off x="10987" y="2654327"/>
            <a:ext cx="9144001" cy="219873"/>
          </a:xfrm>
          <a:prstGeom prst="rect">
            <a:avLst/>
          </a:prstGeom>
          <a:gradFill>
            <a:gsLst>
              <a:gs pos="0">
                <a:srgbClr val="FFFFFF"/>
              </a:gs>
              <a:gs pos="5000">
                <a:srgbClr val="FFFFFF"/>
              </a:gs>
              <a:gs pos="50000">
                <a:srgbClr val="1D3455"/>
              </a:gs>
              <a:gs pos="100000">
                <a:srgbClr val="1D3455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Shape 20"/>
          <p:cNvSpPr/>
          <p:nvPr>
            <p:ph type="body" sz="quarter" idx="13"/>
          </p:nvPr>
        </p:nvSpPr>
        <p:spPr>
          <a:xfrm>
            <a:off x="1692275" y="3061597"/>
            <a:ext cx="5759450" cy="1223964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ts val="700"/>
              </a:spcBef>
              <a:buClrTx/>
              <a:buSzTx/>
              <a:buFontTx/>
              <a:buNone/>
              <a:defRPr sz="3200"/>
            </a:pPr>
          </a:p>
        </p:txBody>
      </p:sp>
      <p:sp>
        <p:nvSpPr>
          <p:cNvPr id="21" name="Shape 21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4pPr marL="1727200" indent="-355600"/>
            <a:lvl5pPr marL="2184400" indent="-35560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hape 38"/>
          <p:cNvSpPr/>
          <p:nvPr/>
        </p:nvSpPr>
        <p:spPr>
          <a:xfrm>
            <a:off x="447353" y="1196800"/>
            <a:ext cx="8676000" cy="28801"/>
          </a:xfrm>
          <a:prstGeom prst="rect">
            <a:avLst/>
          </a:prstGeom>
          <a:gradFill>
            <a:gsLst>
              <a:gs pos="0">
                <a:srgbClr val="F28D2C"/>
              </a:gs>
              <a:gs pos="50000">
                <a:srgbClr val="F28D2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447353" y="1196800"/>
            <a:ext cx="8676000" cy="28801"/>
          </a:xfrm>
          <a:prstGeom prst="rect">
            <a:avLst/>
          </a:prstGeom>
          <a:gradFill>
            <a:gsLst>
              <a:gs pos="0">
                <a:srgbClr val="F28D2C"/>
              </a:gs>
              <a:gs pos="50000">
                <a:srgbClr val="F28D2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" name="Shape 56"/>
          <p:cNvSpPr/>
          <p:nvPr/>
        </p:nvSpPr>
        <p:spPr>
          <a:xfrm>
            <a:off x="10987" y="6555919"/>
            <a:ext cx="9144001" cy="28801"/>
          </a:xfrm>
          <a:prstGeom prst="rect">
            <a:avLst/>
          </a:prstGeom>
          <a:gradFill>
            <a:gsLst>
              <a:gs pos="0">
                <a:srgbClr val="FFFFFF"/>
              </a:gs>
              <a:gs pos="5000">
                <a:srgbClr val="FFFFFF"/>
              </a:gs>
              <a:gs pos="50000">
                <a:srgbClr val="1D3455"/>
              </a:gs>
              <a:gs pos="100000">
                <a:srgbClr val="1D3455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7" name="image1.jpg" descr="Uni_Logo_4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08708" y="6003157"/>
            <a:ext cx="432049" cy="858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2.png" descr="final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9097" y="6319199"/>
            <a:ext cx="1080122" cy="529434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47353" y="1196800"/>
            <a:ext cx="8676000" cy="28801"/>
          </a:xfrm>
          <a:prstGeom prst="rect">
            <a:avLst/>
          </a:prstGeom>
          <a:gradFill>
            <a:gsLst>
              <a:gs pos="0">
                <a:srgbClr val="F28D2C"/>
              </a:gs>
              <a:gs pos="50000">
                <a:srgbClr val="F28D2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10987" y="6555919"/>
            <a:ext cx="9144001" cy="28801"/>
          </a:xfrm>
          <a:prstGeom prst="rect">
            <a:avLst/>
          </a:prstGeom>
          <a:gradFill>
            <a:gsLst>
              <a:gs pos="0">
                <a:srgbClr val="FFFFFF"/>
              </a:gs>
              <a:gs pos="5000">
                <a:srgbClr val="FFFFFF"/>
              </a:gs>
              <a:gs pos="50000">
                <a:srgbClr val="1D3455"/>
              </a:gs>
              <a:gs pos="100000">
                <a:srgbClr val="1D3455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" name="image1.jpg" descr="Uni_Logo_4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08708" y="6003157"/>
            <a:ext cx="432049" cy="858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2.png" descr="final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9097" y="6319199"/>
            <a:ext cx="1080122" cy="5294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/>
          <p:nvPr>
            <p:ph type="title"/>
          </p:nvPr>
        </p:nvSpPr>
        <p:spPr>
          <a:xfrm>
            <a:off x="457200" y="31991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xfrm>
            <a:off x="8422818" y="6568201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▪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–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571625" marR="0" indent="-20002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–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028825" marR="0" indent="-20002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»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060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632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204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9776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ubTitle" sz="half" idx="1"/>
          </p:nvPr>
        </p:nvSpPr>
        <p:spPr>
          <a:xfrm>
            <a:off x="179511" y="449376"/>
            <a:ext cx="8784978" cy="2184649"/>
          </a:xfrm>
          <a:prstGeom prst="rect">
            <a:avLst/>
          </a:prstGeom>
        </p:spPr>
        <p:txBody>
          <a:bodyPr/>
          <a:lstStyle/>
          <a:p>
            <a:pPr/>
            <a:r>
              <a:t>Photon Mapper</a:t>
            </a:r>
          </a:p>
        </p:txBody>
      </p:sp>
      <p:sp>
        <p:nvSpPr>
          <p:cNvPr id="71" name="Shape 71"/>
          <p:cNvSpPr/>
          <p:nvPr>
            <p:ph type="body" idx="13"/>
          </p:nvPr>
        </p:nvSpPr>
        <p:spPr>
          <a:xfrm>
            <a:off x="1692275" y="3061597"/>
            <a:ext cx="5759450" cy="16583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164592" indent="-164592" algn="ctr" defTabSz="438911">
              <a:spcBef>
                <a:spcPts val="300"/>
              </a:spcBef>
              <a:buClrTx/>
              <a:buSzTx/>
              <a:buFontTx/>
              <a:buNone/>
              <a:defRPr sz="1536"/>
            </a:pPr>
            <a:r>
              <a:t>Final project presentation</a:t>
            </a:r>
          </a:p>
          <a:p>
            <a:pPr marL="164592" indent="-164592" defTabSz="438911">
              <a:spcBef>
                <a:spcPts val="300"/>
              </a:spcBef>
              <a:buClrTx/>
              <a:buSzTx/>
              <a:buFontTx/>
              <a:buNone/>
              <a:tabLst>
                <a:tab pos="749300" algn="l"/>
              </a:tabLst>
              <a:defRPr sz="1536"/>
            </a:pPr>
            <a:r>
              <a:t>		Presented by: Bernhard FRITZ</a:t>
            </a:r>
          </a:p>
          <a:p>
            <a:pPr marL="164592" indent="-164592" defTabSz="438911">
              <a:spcBef>
                <a:spcPts val="300"/>
              </a:spcBef>
              <a:buClrTx/>
              <a:buSzTx/>
              <a:buFontTx/>
              <a:buNone/>
              <a:tabLst>
                <a:tab pos="1358900" algn="l"/>
              </a:tabLst>
              <a:defRPr sz="1536"/>
            </a:pPr>
            <a:r>
              <a:t>		Mathias HÖLZL</a:t>
            </a:r>
          </a:p>
          <a:p>
            <a:pPr marL="164592" indent="-164592" defTabSz="438911">
              <a:spcBef>
                <a:spcPts val="300"/>
              </a:spcBef>
              <a:buClrTx/>
              <a:buSzTx/>
              <a:buFontTx/>
              <a:buNone/>
              <a:tabLst>
                <a:tab pos="1358900" algn="l"/>
              </a:tabLst>
              <a:defRPr sz="1536"/>
            </a:pPr>
            <a:r>
              <a:t>		Florian TISCHLER</a:t>
            </a:r>
          </a:p>
          <a:p>
            <a:pPr marL="164592" indent="-164592" algn="ctr" defTabSz="438911">
              <a:spcBef>
                <a:spcPts val="300"/>
              </a:spcBef>
              <a:buClrTx/>
              <a:buSzTx/>
              <a:buFontTx/>
              <a:buNone/>
              <a:defRPr sz="1536"/>
            </a:pPr>
            <a:r>
              <a:t>Supervisor: Univ.-Prof. Dr. Matthias Harders</a:t>
            </a:r>
          </a:p>
          <a:p>
            <a:pPr marL="164592" indent="-164592" algn="ctr" defTabSz="438911">
              <a:spcBef>
                <a:spcPts val="300"/>
              </a:spcBef>
              <a:buClrTx/>
              <a:buSzTx/>
              <a:buFontTx/>
              <a:buNone/>
              <a:defRPr sz="1536"/>
            </a:pPr>
            <a:r>
              <a:t>Group: Interactive Graphics and Simulation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109" name="Shape 109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0" name="kd-table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kd-tree-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89" y="2691129"/>
            <a:ext cx="4445001" cy="1475741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</a:t>
            </a:r>
            <a:r>
              <a:rPr>
                <a:solidFill>
                  <a:srgbClr val="942192"/>
                </a:solidFill>
              </a:rPr>
              <a:t>(5,4)</a:t>
            </a:r>
            <a:r>
              <a:t> (2,3) (9,6) (4,7) 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115" name="Shape 115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6" name="kd-table-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kd-tree-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322195"/>
            <a:ext cx="4445000" cy="2213611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Shape 1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(5,4) </a:t>
            </a:r>
            <a:r>
              <a:rPr>
                <a:solidFill>
                  <a:srgbClr val="942192"/>
                </a:solidFill>
              </a:rPr>
              <a:t>(2,3)</a:t>
            </a:r>
            <a:r>
              <a:t> (9,6) (4,7) 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121" name="Shape 121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2" name="kd-table-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kd-tree-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597785"/>
            <a:ext cx="4445000" cy="1662430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(5,4) (2,3) </a:t>
            </a:r>
            <a:r>
              <a:rPr>
                <a:solidFill>
                  <a:srgbClr val="942192"/>
                </a:solidFill>
              </a:rPr>
              <a:t>(9,6)</a:t>
            </a:r>
            <a:r>
              <a:t> (4,7) 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127" name="Shape 127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8" name="kd-table-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kd-tree-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597785"/>
            <a:ext cx="4445000" cy="166243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(5,4) (2,3) (9,6) </a:t>
            </a:r>
            <a:r>
              <a:rPr>
                <a:solidFill>
                  <a:srgbClr val="942192"/>
                </a:solidFill>
              </a:rPr>
              <a:t>(4,7)</a:t>
            </a:r>
            <a:r>
              <a:t> 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133" name="Shape 13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4" name="kd-table-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kd-tree-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597785"/>
            <a:ext cx="4445000" cy="1662430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(5,4) (2,3) (9,6) (4,7) </a:t>
            </a:r>
            <a:r>
              <a:rPr>
                <a:solidFill>
                  <a:srgbClr val="942192"/>
                </a:solidFill>
              </a:rPr>
              <a:t>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139" name="Shape 139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0" name="kd-table-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kd-tree-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597785"/>
            <a:ext cx="4445000" cy="166243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(5,4) (2,3) (9,6) (4,7) 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Appropriate parallelization of algorithms</a:t>
            </a:r>
          </a:p>
        </p:txBody>
      </p:sp>
      <p:sp>
        <p:nvSpPr>
          <p:cNvPr id="146" name="Shape 146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Libraries and resources to be mentioned</a:t>
            </a:r>
          </a:p>
        </p:txBody>
      </p:sp>
      <p:sp>
        <p:nvSpPr>
          <p:cNvPr id="150" name="Shape 150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</a:t>
            </a:r>
          </a:p>
        </p:txBody>
      </p:sp>
      <p:sp>
        <p:nvSpPr>
          <p:cNvPr id="154" name="Shape 154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Path tracing does not produce significant caustics in a reasonable amount of time</a:t>
            </a:r>
          </a:p>
          <a:p>
            <a:pPr/>
            <a:r>
              <a:t>Small probability that a ray starting from camera, hits a surface that actually reflects incoming rays directly through a transparent object to the light source</a:t>
            </a:r>
          </a:p>
        </p:txBody>
      </p:sp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description</a:t>
            </a:r>
          </a:p>
        </p:txBody>
      </p:sp>
      <p:sp>
        <p:nvSpPr>
          <p:cNvPr id="75" name="Shape 75"/>
          <p:cNvSpPr/>
          <p:nvPr>
            <p:ph type="sldNum" sz="quarter" idx="4294967295"/>
          </p:nvPr>
        </p:nvSpPr>
        <p:spPr>
          <a:xfrm>
            <a:off x="8502739" y="656820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Collect additional information about light photons being emitted from the light source</a:t>
            </a:r>
          </a:p>
          <a:p>
            <a:pPr/>
            <a:r>
              <a:t>Photons carry energy which can be transmitted whenever an object is hit</a:t>
            </a:r>
          </a:p>
          <a:p>
            <a:pPr/>
            <a:r>
              <a:t>The process of storing photon→object interactions is called photon mapping</a:t>
            </a:r>
          </a:p>
        </p:txBody>
      </p:sp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</a:t>
            </a:r>
          </a:p>
        </p:txBody>
      </p:sp>
      <p:sp>
        <p:nvSpPr>
          <p:cNvPr id="79" name="Shape 79"/>
          <p:cNvSpPr/>
          <p:nvPr>
            <p:ph type="sldNum" sz="quarter" idx="4294967295"/>
          </p:nvPr>
        </p:nvSpPr>
        <p:spPr>
          <a:xfrm>
            <a:off x="8502739" y="656820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Basically there are 2 steps involved:</a:t>
            </a:r>
          </a:p>
          <a:p>
            <a:pPr lvl="1" marL="800100" indent="-342900">
              <a:buChar char="▪"/>
            </a:pPr>
            <a:r>
              <a:t>Construction of the photon map</a:t>
            </a:r>
          </a:p>
          <a:p>
            <a:pPr lvl="1" marL="800100" indent="-342900">
              <a:buChar char="▪"/>
            </a:pPr>
            <a:r>
              <a:t>Rendering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does photon mapping work?</a:t>
            </a:r>
          </a:p>
        </p:txBody>
      </p:sp>
      <p:sp>
        <p:nvSpPr>
          <p:cNvPr id="83" name="Shape 83"/>
          <p:cNvSpPr/>
          <p:nvPr>
            <p:ph type="sldNum" sz="quarter" idx="4294967295"/>
          </p:nvPr>
        </p:nvSpPr>
        <p:spPr>
          <a:xfrm>
            <a:off x="8502739" y="656820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Shooting photons from light in all directions</a:t>
            </a:r>
          </a:p>
          <a:p>
            <a:pPr/>
            <a:r>
              <a:t>Whenever a photon intersects with a surface, save intersection point and incoming direction in photon map</a:t>
            </a:r>
          </a:p>
          <a:p>
            <a:pPr/>
            <a:r>
              <a:t>Decide if photon gets reflected, transmitted or absorbed by chance</a:t>
            </a:r>
          </a:p>
          <a:p>
            <a:pPr/>
            <a:r>
              <a:t>The photon will not be traced any further once it has been absorbed</a:t>
            </a:r>
          </a:p>
        </p:txBody>
      </p:sp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Construction of the photon map</a:t>
            </a:r>
          </a:p>
        </p:txBody>
      </p:sp>
      <p:sp>
        <p:nvSpPr>
          <p:cNvPr id="87" name="Shape 87"/>
          <p:cNvSpPr/>
          <p:nvPr>
            <p:ph type="sldNum" sz="quarter" idx="4294967295"/>
          </p:nvPr>
        </p:nvSpPr>
        <p:spPr>
          <a:xfrm>
            <a:off x="8502739" y="656820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Conventional photon mappers use ray tracing to determine direct illumination and extend it by adding indirect illumination on top</a:t>
            </a:r>
          </a:p>
          <a:p>
            <a:pPr/>
            <a:r>
              <a:t>At each intersection point that results from a ray hitting a surface during ray tracing, the nearest N photons will be determined</a:t>
            </a:r>
          </a:p>
          <a:p>
            <a:pPr/>
            <a:r>
              <a:t>Summing up the direct and indirect portions of illumination at all intersection points results in a globally illuminated scene</a:t>
            </a:r>
          </a:p>
        </p:txBody>
      </p:sp>
      <p:sp>
        <p:nvSpPr>
          <p:cNvPr id="90" name="Shape 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Rendering</a:t>
            </a:r>
          </a:p>
        </p:txBody>
      </p:sp>
      <p:sp>
        <p:nvSpPr>
          <p:cNvPr id="91" name="Shape 91"/>
          <p:cNvSpPr/>
          <p:nvPr>
            <p:ph type="sldNum" sz="quarter" idx="4294967295"/>
          </p:nvPr>
        </p:nvSpPr>
        <p:spPr>
          <a:xfrm>
            <a:off x="8502739" y="656820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Implementation details</a:t>
            </a:r>
          </a:p>
        </p:txBody>
      </p:sp>
      <p:sp>
        <p:nvSpPr>
          <p:cNvPr id="95" name="Shape 95"/>
          <p:cNvSpPr/>
          <p:nvPr>
            <p:ph type="sldNum" sz="quarter" idx="4294967295"/>
          </p:nvPr>
        </p:nvSpPr>
        <p:spPr>
          <a:xfrm>
            <a:off x="8502739" y="656820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98" name="Shape 98"/>
          <p:cNvSpPr/>
          <p:nvPr>
            <p:ph type="sldNum" sz="quarter" idx="4294967295"/>
          </p:nvPr>
        </p:nvSpPr>
        <p:spPr>
          <a:xfrm>
            <a:off x="8502739" y="656820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9" name="kd-table-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(5,4) (2,3) (9,6) (4,7) 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103" name="Shape 103"/>
          <p:cNvSpPr/>
          <p:nvPr>
            <p:ph type="sldNum" sz="quarter" idx="4294967295"/>
          </p:nvPr>
        </p:nvSpPr>
        <p:spPr>
          <a:xfrm>
            <a:off x="8502739" y="656820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04" name="kd-tabl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kd-tree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89" y="3060064"/>
            <a:ext cx="4445001" cy="737871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rPr>
                <a:solidFill>
                  <a:srgbClr val="942192"/>
                </a:solidFill>
              </a:rPr>
              <a:t>(7,2)</a:t>
            </a:r>
            <a:r>
              <a:t> (5,4) (2,3) (9,6) (4,7) 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Larissa-Design">
  <a:themeElements>
    <a:clrScheme name="Larissa-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Larissa-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Larissa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arissa-Design">
  <a:themeElements>
    <a:clrScheme name="Larissa-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Larissa-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Larissa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