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4.xml" ContentType="application/vnd.openxmlformats-officedocument.drawingml.chart+xml"/>
  <Override PartName="/ppt/notesSlides/notesSlide15.xml" ContentType="application/vnd.openxmlformats-officedocument.presentationml.notesSlide+xml"/>
  <Override PartName="/ppt/charts/chart5.xml" ContentType="application/vnd.openxmlformats-officedocument.drawingml.chart+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8"/>
  </p:notesMasterIdLst>
  <p:sldIdLst>
    <p:sldId id="272" r:id="rId2"/>
    <p:sldId id="266" r:id="rId3"/>
    <p:sldId id="273" r:id="rId4"/>
    <p:sldId id="260" r:id="rId5"/>
    <p:sldId id="261" r:id="rId6"/>
    <p:sldId id="270" r:id="rId7"/>
    <p:sldId id="274" r:id="rId8"/>
    <p:sldId id="262" r:id="rId9"/>
    <p:sldId id="271" r:id="rId10"/>
    <p:sldId id="275" r:id="rId11"/>
    <p:sldId id="263" r:id="rId12"/>
    <p:sldId id="269" r:id="rId13"/>
    <p:sldId id="276" r:id="rId14"/>
    <p:sldId id="277" r:id="rId15"/>
    <p:sldId id="278" r:id="rId16"/>
    <p:sldId id="279"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213" autoAdjust="0"/>
  </p:normalViewPr>
  <p:slideViewPr>
    <p:cSldViewPr>
      <p:cViewPr>
        <p:scale>
          <a:sx n="100" d="100"/>
          <a:sy n="100" d="100"/>
        </p:scale>
        <p:origin x="-1356" y="-186"/>
      </p:cViewPr>
      <p:guideLst>
        <p:guide orient="horz" pos="1620"/>
        <p:guide pos="2880"/>
      </p:guideLst>
    </p:cSldViewPr>
  </p:slideViewPr>
  <p:notesTextViewPr>
    <p:cViewPr>
      <p:scale>
        <a:sx n="150" d="100"/>
        <a:sy n="150" d="100"/>
      </p:scale>
      <p:origin x="0" y="0"/>
    </p:cViewPr>
  </p:notesTextViewPr>
  <p:gridSpacing cx="90012" cy="90012"/>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data\FH\Bachelorarbeit\svnroot\presentations\BAS_2\sca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data\FH\Bachelorarbeit\svnroot\presentations\BAS_2\sor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data\FH\Bachelorarbeit\svnroot\presentations\BAS_2\mult.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data\FH\Bachelorarbeit\svnroot\presentations\BAS_2\meshtransform.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data\FH\Bachelorarbeit\svnroot\presentations\BAS_2\meshtransfor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2"/>
          <c:order val="0"/>
          <c:tx>
            <c:strRef>
              <c:f>stats!$A$42:$B$42</c:f>
              <c:strCache>
                <c:ptCount val="1"/>
                <c:pt idx="0">
                  <c:v>Hierarchical GPU</c:v>
                </c:pt>
              </c:strCache>
            </c:strRef>
          </c:tx>
          <c:marker>
            <c:symbol val="none"/>
          </c:marker>
          <c:xVal>
            <c:numRef>
              <c:f>stats!$A$44:$A$58</c:f>
              <c:numCache>
                <c:formatCode>General</c:formatCode>
                <c:ptCount val="15"/>
                <c:pt idx="0">
                  <c:v>2048</c:v>
                </c:pt>
                <c:pt idx="1">
                  <c:v>4096</c:v>
                </c:pt>
                <c:pt idx="2">
                  <c:v>8192</c:v>
                </c:pt>
                <c:pt idx="3">
                  <c:v>16384</c:v>
                </c:pt>
                <c:pt idx="4">
                  <c:v>32768</c:v>
                </c:pt>
                <c:pt idx="5">
                  <c:v>65536</c:v>
                </c:pt>
                <c:pt idx="6">
                  <c:v>131072</c:v>
                </c:pt>
                <c:pt idx="7">
                  <c:v>262144</c:v>
                </c:pt>
                <c:pt idx="8">
                  <c:v>524288</c:v>
                </c:pt>
                <c:pt idx="9">
                  <c:v>1048576</c:v>
                </c:pt>
                <c:pt idx="10">
                  <c:v>2097152</c:v>
                </c:pt>
                <c:pt idx="11">
                  <c:v>4194304</c:v>
                </c:pt>
                <c:pt idx="12">
                  <c:v>8388608</c:v>
                </c:pt>
                <c:pt idx="13">
                  <c:v>16777216</c:v>
                </c:pt>
                <c:pt idx="14">
                  <c:v>33554432</c:v>
                </c:pt>
              </c:numCache>
            </c:numRef>
          </c:xVal>
          <c:yVal>
            <c:numRef>
              <c:f>stats!$K$44:$K$58</c:f>
              <c:numCache>
                <c:formatCode>General</c:formatCode>
                <c:ptCount val="15"/>
                <c:pt idx="0">
                  <c:v>1.8010000000000001E-3</c:v>
                </c:pt>
                <c:pt idx="1">
                  <c:v>1.8910000000000001E-3</c:v>
                </c:pt>
                <c:pt idx="2">
                  <c:v>1.977E-3</c:v>
                </c:pt>
                <c:pt idx="3">
                  <c:v>2.8739999999999998E-3</c:v>
                </c:pt>
                <c:pt idx="4">
                  <c:v>3.2439999999999999E-3</c:v>
                </c:pt>
                <c:pt idx="5">
                  <c:v>4.1960000000000001E-3</c:v>
                </c:pt>
                <c:pt idx="6">
                  <c:v>5.6899999999999997E-3</c:v>
                </c:pt>
                <c:pt idx="7">
                  <c:v>9.0600000000000003E-3</c:v>
                </c:pt>
                <c:pt idx="8">
                  <c:v>1.6215E-2</c:v>
                </c:pt>
                <c:pt idx="9">
                  <c:v>3.1787999999999997E-2</c:v>
                </c:pt>
                <c:pt idx="10">
                  <c:v>6.2593999999999997E-2</c:v>
                </c:pt>
                <c:pt idx="11">
                  <c:v>0.125309</c:v>
                </c:pt>
                <c:pt idx="12">
                  <c:v>0.25501499999999999</c:v>
                </c:pt>
                <c:pt idx="13">
                  <c:v>0.55191599999999996</c:v>
                </c:pt>
                <c:pt idx="14">
                  <c:v>1.1043909999999999</c:v>
                </c:pt>
              </c:numCache>
            </c:numRef>
          </c:yVal>
          <c:smooth val="0"/>
        </c:ser>
        <c:ser>
          <c:idx val="3"/>
          <c:order val="1"/>
          <c:tx>
            <c:strRef>
              <c:f>stats!$A$60:$B$60</c:f>
              <c:strCache>
                <c:ptCount val="1"/>
                <c:pt idx="0">
                  <c:v>Optimized GPU</c:v>
                </c:pt>
              </c:strCache>
            </c:strRef>
          </c:tx>
          <c:marker>
            <c:symbol val="none"/>
          </c:marker>
          <c:xVal>
            <c:numRef>
              <c:f>stats!$A$62:$A$76</c:f>
              <c:numCache>
                <c:formatCode>General</c:formatCode>
                <c:ptCount val="15"/>
                <c:pt idx="0">
                  <c:v>2048</c:v>
                </c:pt>
                <c:pt idx="1">
                  <c:v>4096</c:v>
                </c:pt>
                <c:pt idx="2">
                  <c:v>8192</c:v>
                </c:pt>
                <c:pt idx="3">
                  <c:v>16384</c:v>
                </c:pt>
                <c:pt idx="4">
                  <c:v>32768</c:v>
                </c:pt>
                <c:pt idx="5">
                  <c:v>65536</c:v>
                </c:pt>
                <c:pt idx="6">
                  <c:v>131072</c:v>
                </c:pt>
                <c:pt idx="7">
                  <c:v>262144</c:v>
                </c:pt>
                <c:pt idx="8">
                  <c:v>524288</c:v>
                </c:pt>
                <c:pt idx="9">
                  <c:v>1048576</c:v>
                </c:pt>
                <c:pt idx="10">
                  <c:v>2097152</c:v>
                </c:pt>
                <c:pt idx="11">
                  <c:v>4194304</c:v>
                </c:pt>
                <c:pt idx="12">
                  <c:v>8388608</c:v>
                </c:pt>
                <c:pt idx="13">
                  <c:v>16777216</c:v>
                </c:pt>
                <c:pt idx="14">
                  <c:v>33554432</c:v>
                </c:pt>
              </c:numCache>
            </c:numRef>
          </c:xVal>
          <c:yVal>
            <c:numRef>
              <c:f>stats!$K$62:$K$76</c:f>
              <c:numCache>
                <c:formatCode>General</c:formatCode>
                <c:ptCount val="15"/>
                <c:pt idx="0">
                  <c:v>1.769E-3</c:v>
                </c:pt>
                <c:pt idx="1">
                  <c:v>1.6999999999999999E-3</c:v>
                </c:pt>
                <c:pt idx="2">
                  <c:v>1.65E-3</c:v>
                </c:pt>
                <c:pt idx="3">
                  <c:v>2.7330000000000002E-3</c:v>
                </c:pt>
                <c:pt idx="4">
                  <c:v>2.4429999999999999E-3</c:v>
                </c:pt>
                <c:pt idx="5">
                  <c:v>2.9269999999999999E-3</c:v>
                </c:pt>
                <c:pt idx="6">
                  <c:v>3.3869999999999998E-3</c:v>
                </c:pt>
                <c:pt idx="7">
                  <c:v>4.8250000000000003E-3</c:v>
                </c:pt>
                <c:pt idx="8">
                  <c:v>6.6369999999999997E-3</c:v>
                </c:pt>
                <c:pt idx="9">
                  <c:v>1.1318E-2</c:v>
                </c:pt>
                <c:pt idx="10">
                  <c:v>2.1212999999999999E-2</c:v>
                </c:pt>
                <c:pt idx="11">
                  <c:v>4.0472000000000001E-2</c:v>
                </c:pt>
                <c:pt idx="12">
                  <c:v>7.6952000000000007E-2</c:v>
                </c:pt>
                <c:pt idx="13">
                  <c:v>0.162465</c:v>
                </c:pt>
                <c:pt idx="14">
                  <c:v>0.31145899999999999</c:v>
                </c:pt>
              </c:numCache>
            </c:numRef>
          </c:yVal>
          <c:smooth val="0"/>
        </c:ser>
        <c:ser>
          <c:idx val="0"/>
          <c:order val="2"/>
          <c:tx>
            <c:strRef>
              <c:f>stats!$A$6:$B$6</c:f>
              <c:strCache>
                <c:ptCount val="1"/>
                <c:pt idx="0">
                  <c:v>Scan CPU</c:v>
                </c:pt>
              </c:strCache>
            </c:strRef>
          </c:tx>
          <c:spPr>
            <a:ln>
              <a:prstDash val="sysDash"/>
            </a:ln>
          </c:spPr>
          <c:marker>
            <c:symbol val="none"/>
          </c:marker>
          <c:xVal>
            <c:numRef>
              <c:f>stats!$A$8:$A$22</c:f>
              <c:numCache>
                <c:formatCode>General</c:formatCode>
                <c:ptCount val="15"/>
                <c:pt idx="0">
                  <c:v>2048</c:v>
                </c:pt>
                <c:pt idx="1">
                  <c:v>4096</c:v>
                </c:pt>
                <c:pt idx="2">
                  <c:v>8192</c:v>
                </c:pt>
                <c:pt idx="3">
                  <c:v>16384</c:v>
                </c:pt>
                <c:pt idx="4">
                  <c:v>32768</c:v>
                </c:pt>
                <c:pt idx="5">
                  <c:v>65536</c:v>
                </c:pt>
                <c:pt idx="6">
                  <c:v>131072</c:v>
                </c:pt>
                <c:pt idx="7">
                  <c:v>262144</c:v>
                </c:pt>
                <c:pt idx="8">
                  <c:v>524288</c:v>
                </c:pt>
                <c:pt idx="9">
                  <c:v>1048576</c:v>
                </c:pt>
                <c:pt idx="10">
                  <c:v>2097152</c:v>
                </c:pt>
                <c:pt idx="11">
                  <c:v>4194304</c:v>
                </c:pt>
                <c:pt idx="12">
                  <c:v>8388608</c:v>
                </c:pt>
                <c:pt idx="13">
                  <c:v>16777216</c:v>
                </c:pt>
                <c:pt idx="14">
                  <c:v>33554432</c:v>
                </c:pt>
              </c:numCache>
            </c:numRef>
          </c:xVal>
          <c:yVal>
            <c:numRef>
              <c:f>stats!$B$8:$B$22</c:f>
              <c:numCache>
                <c:formatCode>General</c:formatCode>
                <c:ptCount val="15"/>
                <c:pt idx="0">
                  <c:v>6.0000000000000002E-6</c:v>
                </c:pt>
                <c:pt idx="1">
                  <c:v>9.0000000000000002E-6</c:v>
                </c:pt>
                <c:pt idx="2">
                  <c:v>1.9000000000000001E-5</c:v>
                </c:pt>
                <c:pt idx="3">
                  <c:v>3.8000000000000002E-5</c:v>
                </c:pt>
                <c:pt idx="4">
                  <c:v>7.6000000000000004E-5</c:v>
                </c:pt>
                <c:pt idx="5">
                  <c:v>1.6799999999999999E-4</c:v>
                </c:pt>
                <c:pt idx="6">
                  <c:v>3.4099999999999999E-4</c:v>
                </c:pt>
                <c:pt idx="7">
                  <c:v>8.2700000000000004E-4</c:v>
                </c:pt>
                <c:pt idx="8">
                  <c:v>1.7539999999999999E-3</c:v>
                </c:pt>
                <c:pt idx="9">
                  <c:v>3.2420000000000001E-3</c:v>
                </c:pt>
                <c:pt idx="10">
                  <c:v>6.3870000000000003E-3</c:v>
                </c:pt>
                <c:pt idx="11">
                  <c:v>1.2925000000000001E-2</c:v>
                </c:pt>
                <c:pt idx="12">
                  <c:v>2.615E-2</c:v>
                </c:pt>
                <c:pt idx="13">
                  <c:v>5.2249999999999998E-2</c:v>
                </c:pt>
                <c:pt idx="14">
                  <c:v>0.103008</c:v>
                </c:pt>
              </c:numCache>
            </c:numRef>
          </c:yVal>
          <c:smooth val="0"/>
        </c:ser>
        <c:dLbls>
          <c:showLegendKey val="0"/>
          <c:showVal val="0"/>
          <c:showCatName val="0"/>
          <c:showSerName val="0"/>
          <c:showPercent val="0"/>
          <c:showBubbleSize val="0"/>
        </c:dLbls>
        <c:axId val="115380736"/>
        <c:axId val="115381312"/>
      </c:scatterChart>
      <c:valAx>
        <c:axId val="115380736"/>
        <c:scaling>
          <c:orientation val="minMax"/>
          <c:max val="33554432"/>
          <c:min val="0"/>
        </c:scaling>
        <c:delete val="0"/>
        <c:axPos val="b"/>
        <c:title>
          <c:tx>
            <c:rich>
              <a:bodyPr/>
              <a:lstStyle/>
              <a:p>
                <a:pPr>
                  <a:defRPr/>
                </a:pPr>
                <a:r>
                  <a:rPr lang="de-AT" dirty="0" err="1" smtClean="0"/>
                  <a:t>Number</a:t>
                </a:r>
                <a:r>
                  <a:rPr lang="de-AT" baseline="0" dirty="0" smtClean="0"/>
                  <a:t> </a:t>
                </a:r>
                <a:r>
                  <a:rPr lang="de-AT" baseline="0" dirty="0" err="1" smtClean="0"/>
                  <a:t>of</a:t>
                </a:r>
                <a:r>
                  <a:rPr lang="de-AT" baseline="0" dirty="0" smtClean="0"/>
                  <a:t> </a:t>
                </a:r>
                <a:r>
                  <a:rPr lang="de-AT" baseline="0" dirty="0" err="1" smtClean="0"/>
                  <a:t>elements</a:t>
                </a:r>
                <a:endParaRPr lang="en-US" dirty="0"/>
              </a:p>
            </c:rich>
          </c:tx>
          <c:layout/>
          <c:overlay val="0"/>
        </c:title>
        <c:numFmt formatCode="General" sourceLinked="1"/>
        <c:majorTickMark val="out"/>
        <c:minorTickMark val="none"/>
        <c:tickLblPos val="nextTo"/>
        <c:crossAx val="115381312"/>
        <c:crosses val="autoZero"/>
        <c:crossBetween val="midCat"/>
      </c:valAx>
      <c:valAx>
        <c:axId val="115381312"/>
        <c:scaling>
          <c:orientation val="minMax"/>
        </c:scaling>
        <c:delete val="0"/>
        <c:axPos val="l"/>
        <c:majorGridlines/>
        <c:title>
          <c:tx>
            <c:rich>
              <a:bodyPr rot="-5400000" vert="horz"/>
              <a:lstStyle/>
              <a:p>
                <a:pPr>
                  <a:defRPr/>
                </a:pPr>
                <a:r>
                  <a:rPr lang="en-US" dirty="0" smtClean="0"/>
                  <a:t>Time in seconds</a:t>
                </a:r>
                <a:endParaRPr lang="en-US" dirty="0"/>
              </a:p>
            </c:rich>
          </c:tx>
          <c:layout/>
          <c:overlay val="0"/>
        </c:title>
        <c:numFmt formatCode="General" sourceLinked="1"/>
        <c:majorTickMark val="out"/>
        <c:minorTickMark val="none"/>
        <c:tickLblPos val="nextTo"/>
        <c:crossAx val="115380736"/>
        <c:crosses val="autoZero"/>
        <c:crossBetween val="midCat"/>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0"/>
          <c:order val="0"/>
          <c:tx>
            <c:strRef>
              <c:f>stats!$A$126:$B$126</c:f>
              <c:strCache>
                <c:ptCount val="1"/>
                <c:pt idx="0">
                  <c:v>Bitonicsort NVIDIA GPU</c:v>
                </c:pt>
              </c:strCache>
            </c:strRef>
          </c:tx>
          <c:marker>
            <c:symbol val="none"/>
          </c:marker>
          <c:xVal>
            <c:numRef>
              <c:f>stats!$A$128:$A$136</c:f>
              <c:numCache>
                <c:formatCode>General</c:formatCode>
                <c:ptCount val="9"/>
                <c:pt idx="0">
                  <c:v>1024</c:v>
                </c:pt>
                <c:pt idx="1">
                  <c:v>32768</c:v>
                </c:pt>
                <c:pt idx="2">
                  <c:v>131072</c:v>
                </c:pt>
                <c:pt idx="3">
                  <c:v>524288</c:v>
                </c:pt>
                <c:pt idx="4">
                  <c:v>1048576</c:v>
                </c:pt>
                <c:pt idx="5">
                  <c:v>2097152</c:v>
                </c:pt>
                <c:pt idx="6">
                  <c:v>4194304</c:v>
                </c:pt>
                <c:pt idx="7">
                  <c:v>8388608</c:v>
                </c:pt>
                <c:pt idx="8">
                  <c:v>16777216</c:v>
                </c:pt>
              </c:numCache>
            </c:numRef>
          </c:xVal>
          <c:yVal>
            <c:numRef>
              <c:f>stats!$K$128:$K$136</c:f>
              <c:numCache>
                <c:formatCode>General</c:formatCode>
                <c:ptCount val="9"/>
                <c:pt idx="0">
                  <c:v>8.1368999999999997E-2</c:v>
                </c:pt>
                <c:pt idx="1">
                  <c:v>4.6918000000000001E-2</c:v>
                </c:pt>
                <c:pt idx="2">
                  <c:v>5.3358000000000003E-2</c:v>
                </c:pt>
                <c:pt idx="3">
                  <c:v>0.119154</c:v>
                </c:pt>
                <c:pt idx="4">
                  <c:v>0.121082</c:v>
                </c:pt>
                <c:pt idx="5">
                  <c:v>0.218699</c:v>
                </c:pt>
                <c:pt idx="6">
                  <c:v>0.41680400000000001</c:v>
                </c:pt>
                <c:pt idx="7">
                  <c:v>0.86781600000000003</c:v>
                </c:pt>
                <c:pt idx="8">
                  <c:v>1.866765</c:v>
                </c:pt>
              </c:numCache>
            </c:numRef>
          </c:yVal>
          <c:smooth val="0"/>
        </c:ser>
        <c:ser>
          <c:idx val="0"/>
          <c:order val="1"/>
          <c:tx>
            <c:strRef>
              <c:f>stats!$A$6:$B$6</c:f>
              <c:strCache>
                <c:ptCount val="1"/>
                <c:pt idx="0">
                  <c:v>Quicksort CPU</c:v>
                </c:pt>
              </c:strCache>
            </c:strRef>
          </c:tx>
          <c:spPr>
            <a:ln>
              <a:prstDash val="sysDash"/>
            </a:ln>
          </c:spPr>
          <c:marker>
            <c:symbol val="none"/>
          </c:marker>
          <c:xVal>
            <c:numRef>
              <c:f>stats!$A$8:$A$16</c:f>
              <c:numCache>
                <c:formatCode>General</c:formatCode>
                <c:ptCount val="9"/>
                <c:pt idx="0">
                  <c:v>1024</c:v>
                </c:pt>
                <c:pt idx="1">
                  <c:v>32768</c:v>
                </c:pt>
                <c:pt idx="2">
                  <c:v>131072</c:v>
                </c:pt>
                <c:pt idx="3">
                  <c:v>524288</c:v>
                </c:pt>
                <c:pt idx="4">
                  <c:v>1048576</c:v>
                </c:pt>
                <c:pt idx="5">
                  <c:v>2097152</c:v>
                </c:pt>
                <c:pt idx="6">
                  <c:v>4194304</c:v>
                </c:pt>
                <c:pt idx="7">
                  <c:v>8388608</c:v>
                </c:pt>
                <c:pt idx="8">
                  <c:v>16777216</c:v>
                </c:pt>
              </c:numCache>
            </c:numRef>
          </c:xVal>
          <c:yVal>
            <c:numRef>
              <c:f>stats!$B$8:$B$16</c:f>
              <c:numCache>
                <c:formatCode>General</c:formatCode>
                <c:ptCount val="9"/>
                <c:pt idx="0">
                  <c:v>5.8E-5</c:v>
                </c:pt>
                <c:pt idx="1">
                  <c:v>1.8489999999999999E-3</c:v>
                </c:pt>
                <c:pt idx="2">
                  <c:v>7.6210000000000002E-3</c:v>
                </c:pt>
                <c:pt idx="3">
                  <c:v>3.0980000000000001E-2</c:v>
                </c:pt>
                <c:pt idx="4">
                  <c:v>6.4435000000000006E-2</c:v>
                </c:pt>
                <c:pt idx="5">
                  <c:v>0.128443</c:v>
                </c:pt>
                <c:pt idx="6">
                  <c:v>0.26048900000000003</c:v>
                </c:pt>
                <c:pt idx="7">
                  <c:v>0.54815499999999995</c:v>
                </c:pt>
                <c:pt idx="8">
                  <c:v>1.1570560000000001</c:v>
                </c:pt>
              </c:numCache>
            </c:numRef>
          </c:yVal>
          <c:smooth val="0"/>
        </c:ser>
        <c:ser>
          <c:idx val="4"/>
          <c:order val="2"/>
          <c:tx>
            <c:strRef>
              <c:f>stats!$A$54:$B$54</c:f>
              <c:strCache>
                <c:ptCount val="1"/>
                <c:pt idx="0">
                  <c:v>Optimized Bitonicsort GPU</c:v>
                </c:pt>
              </c:strCache>
            </c:strRef>
          </c:tx>
          <c:marker>
            <c:symbol val="none"/>
          </c:marker>
          <c:xVal>
            <c:numRef>
              <c:f>stats!$A$56:$A$64</c:f>
              <c:numCache>
                <c:formatCode>General</c:formatCode>
                <c:ptCount val="9"/>
                <c:pt idx="0">
                  <c:v>1024</c:v>
                </c:pt>
                <c:pt idx="1">
                  <c:v>32768</c:v>
                </c:pt>
                <c:pt idx="2">
                  <c:v>131072</c:v>
                </c:pt>
                <c:pt idx="3">
                  <c:v>524288</c:v>
                </c:pt>
                <c:pt idx="4">
                  <c:v>1048576</c:v>
                </c:pt>
                <c:pt idx="5">
                  <c:v>2097152</c:v>
                </c:pt>
                <c:pt idx="6">
                  <c:v>4194304</c:v>
                </c:pt>
                <c:pt idx="7">
                  <c:v>8388608</c:v>
                </c:pt>
                <c:pt idx="8">
                  <c:v>16777216</c:v>
                </c:pt>
              </c:numCache>
            </c:numRef>
          </c:xVal>
          <c:yVal>
            <c:numRef>
              <c:f>stats!$K$56:$K$64</c:f>
              <c:numCache>
                <c:formatCode>General</c:formatCode>
                <c:ptCount val="9"/>
                <c:pt idx="0">
                  <c:v>8.9730000000000001E-3</c:v>
                </c:pt>
                <c:pt idx="1">
                  <c:v>3.5990000000000002E-3</c:v>
                </c:pt>
                <c:pt idx="2">
                  <c:v>1.0515E-2</c:v>
                </c:pt>
                <c:pt idx="3">
                  <c:v>2.0378E-2</c:v>
                </c:pt>
                <c:pt idx="4">
                  <c:v>4.1446999999999998E-2</c:v>
                </c:pt>
                <c:pt idx="5">
                  <c:v>8.3418000000000006E-2</c:v>
                </c:pt>
                <c:pt idx="6">
                  <c:v>0.17732300000000001</c:v>
                </c:pt>
                <c:pt idx="7">
                  <c:v>0.37688100000000002</c:v>
                </c:pt>
                <c:pt idx="8">
                  <c:v>0.828851</c:v>
                </c:pt>
              </c:numCache>
            </c:numRef>
          </c:yVal>
          <c:smooth val="0"/>
        </c:ser>
        <c:dLbls>
          <c:showLegendKey val="0"/>
          <c:showVal val="0"/>
          <c:showCatName val="0"/>
          <c:showSerName val="0"/>
          <c:showPercent val="0"/>
          <c:showBubbleSize val="0"/>
        </c:dLbls>
        <c:axId val="115383616"/>
        <c:axId val="116262592"/>
      </c:scatterChart>
      <c:valAx>
        <c:axId val="115383616"/>
        <c:scaling>
          <c:orientation val="minMax"/>
          <c:max val="16777216"/>
          <c:min val="0"/>
        </c:scaling>
        <c:delete val="0"/>
        <c:axPos val="b"/>
        <c:title>
          <c:tx>
            <c:rich>
              <a:bodyPr/>
              <a:lstStyle/>
              <a:p>
                <a:pPr>
                  <a:defRPr/>
                </a:pPr>
                <a:r>
                  <a:rPr lang="en-US" dirty="0" smtClean="0"/>
                  <a:t>Number of elements</a:t>
                </a:r>
                <a:endParaRPr lang="en-US" dirty="0"/>
              </a:p>
            </c:rich>
          </c:tx>
          <c:layout/>
          <c:overlay val="0"/>
        </c:title>
        <c:numFmt formatCode="General" sourceLinked="1"/>
        <c:majorTickMark val="out"/>
        <c:minorTickMark val="none"/>
        <c:tickLblPos val="nextTo"/>
        <c:crossAx val="116262592"/>
        <c:crosses val="autoZero"/>
        <c:crossBetween val="midCat"/>
      </c:valAx>
      <c:valAx>
        <c:axId val="116262592"/>
        <c:scaling>
          <c:orientation val="minMax"/>
        </c:scaling>
        <c:delete val="0"/>
        <c:axPos val="l"/>
        <c:majorGridlines/>
        <c:title>
          <c:tx>
            <c:rich>
              <a:bodyPr rot="-5400000" vert="horz"/>
              <a:lstStyle/>
              <a:p>
                <a:pPr>
                  <a:defRPr/>
                </a:pPr>
                <a:r>
                  <a:rPr lang="en-US" dirty="0" smtClean="0"/>
                  <a:t>Time in seconds</a:t>
                </a:r>
                <a:endParaRPr lang="en-US" dirty="0"/>
              </a:p>
            </c:rich>
          </c:tx>
          <c:layout/>
          <c:overlay val="0"/>
        </c:title>
        <c:numFmt formatCode="General" sourceLinked="1"/>
        <c:majorTickMark val="out"/>
        <c:minorTickMark val="none"/>
        <c:tickLblPos val="nextTo"/>
        <c:crossAx val="115383616"/>
        <c:crosses val="autoZero"/>
        <c:crossBetween val="midCat"/>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stats!$A$6:$B$6</c:f>
              <c:strCache>
                <c:ptCount val="1"/>
                <c:pt idx="0">
                  <c:v>Single thread CPU</c:v>
                </c:pt>
              </c:strCache>
            </c:strRef>
          </c:tx>
          <c:spPr>
            <a:ln>
              <a:prstDash val="sysDash"/>
            </a:ln>
          </c:spPr>
          <c:marker>
            <c:symbol val="none"/>
          </c:marker>
          <c:xVal>
            <c:numRef>
              <c:f>stats!$A$8:$A$31</c:f>
              <c:numCache>
                <c:formatCode>General</c:formatCode>
                <c:ptCount val="24"/>
                <c:pt idx="0">
                  <c:v>1</c:v>
                </c:pt>
                <c:pt idx="1">
                  <c:v>25</c:v>
                </c:pt>
                <c:pt idx="2">
                  <c:v>50</c:v>
                </c:pt>
                <c:pt idx="3">
                  <c:v>75</c:v>
                </c:pt>
                <c:pt idx="4">
                  <c:v>100</c:v>
                </c:pt>
                <c:pt idx="5">
                  <c:v>200</c:v>
                </c:pt>
                <c:pt idx="6">
                  <c:v>300</c:v>
                </c:pt>
                <c:pt idx="7">
                  <c:v>400</c:v>
                </c:pt>
                <c:pt idx="8">
                  <c:v>500</c:v>
                </c:pt>
                <c:pt idx="9">
                  <c:v>600</c:v>
                </c:pt>
                <c:pt idx="10">
                  <c:v>700</c:v>
                </c:pt>
                <c:pt idx="11">
                  <c:v>800</c:v>
                </c:pt>
                <c:pt idx="12">
                  <c:v>900</c:v>
                </c:pt>
                <c:pt idx="13">
                  <c:v>1000</c:v>
                </c:pt>
                <c:pt idx="14">
                  <c:v>1100</c:v>
                </c:pt>
                <c:pt idx="15">
                  <c:v>1200</c:v>
                </c:pt>
                <c:pt idx="16">
                  <c:v>1300</c:v>
                </c:pt>
                <c:pt idx="17">
                  <c:v>1400</c:v>
                </c:pt>
                <c:pt idx="18">
                  <c:v>1500</c:v>
                </c:pt>
                <c:pt idx="19">
                  <c:v>1600</c:v>
                </c:pt>
                <c:pt idx="20">
                  <c:v>1700</c:v>
                </c:pt>
                <c:pt idx="21">
                  <c:v>1800</c:v>
                </c:pt>
                <c:pt idx="22">
                  <c:v>1900</c:v>
                </c:pt>
                <c:pt idx="23">
                  <c:v>2000</c:v>
                </c:pt>
              </c:numCache>
            </c:numRef>
          </c:xVal>
          <c:yVal>
            <c:numRef>
              <c:f>stats!$B$8:$B$31</c:f>
              <c:numCache>
                <c:formatCode>General</c:formatCode>
                <c:ptCount val="24"/>
                <c:pt idx="0">
                  <c:v>0</c:v>
                </c:pt>
                <c:pt idx="1">
                  <c:v>1.8E-5</c:v>
                </c:pt>
                <c:pt idx="2">
                  <c:v>1.4899999999999999E-4</c:v>
                </c:pt>
                <c:pt idx="3">
                  <c:v>5.2400000000000005E-4</c:v>
                </c:pt>
                <c:pt idx="4">
                  <c:v>1.227E-3</c:v>
                </c:pt>
                <c:pt idx="5">
                  <c:v>9.0010000000000003E-3</c:v>
                </c:pt>
                <c:pt idx="6">
                  <c:v>3.5097000000000003E-2</c:v>
                </c:pt>
                <c:pt idx="7">
                  <c:v>8.1693000000000002E-2</c:v>
                </c:pt>
                <c:pt idx="8">
                  <c:v>0.19880700000000001</c:v>
                </c:pt>
                <c:pt idx="9">
                  <c:v>0.44680700000000001</c:v>
                </c:pt>
                <c:pt idx="10">
                  <c:v>0.88517699999999999</c:v>
                </c:pt>
                <c:pt idx="11">
                  <c:v>3.4046829999999999</c:v>
                </c:pt>
                <c:pt idx="12">
                  <c:v>6.094824</c:v>
                </c:pt>
                <c:pt idx="13">
                  <c:v>9.1582030000000003</c:v>
                </c:pt>
                <c:pt idx="14">
                  <c:v>12.273643</c:v>
                </c:pt>
                <c:pt idx="15">
                  <c:v>16.473761</c:v>
                </c:pt>
                <c:pt idx="16">
                  <c:v>20.301221999999999</c:v>
                </c:pt>
                <c:pt idx="17">
                  <c:v>25.209266</c:v>
                </c:pt>
                <c:pt idx="18">
                  <c:v>30.550882000000001</c:v>
                </c:pt>
                <c:pt idx="19">
                  <c:v>39.762075000000003</c:v>
                </c:pt>
                <c:pt idx="20">
                  <c:v>44.930466000000003</c:v>
                </c:pt>
                <c:pt idx="21">
                  <c:v>54.965555999999999</c:v>
                </c:pt>
                <c:pt idx="22">
                  <c:v>61.130206999999999</c:v>
                </c:pt>
                <c:pt idx="23">
                  <c:v>74.531188</c:v>
                </c:pt>
              </c:numCache>
            </c:numRef>
          </c:yVal>
          <c:smooth val="0"/>
        </c:ser>
        <c:ser>
          <c:idx val="1"/>
          <c:order val="1"/>
          <c:tx>
            <c:strRef>
              <c:f>stats!$A$33:$B$33</c:f>
              <c:strCache>
                <c:ptCount val="1"/>
                <c:pt idx="0">
                  <c:v>OpenMP CPU</c:v>
                </c:pt>
              </c:strCache>
            </c:strRef>
          </c:tx>
          <c:spPr>
            <a:ln>
              <a:prstDash val="sysDash"/>
            </a:ln>
          </c:spPr>
          <c:marker>
            <c:symbol val="none"/>
          </c:marker>
          <c:xVal>
            <c:numRef>
              <c:f>stats!$A$35:$A$58</c:f>
              <c:numCache>
                <c:formatCode>General</c:formatCode>
                <c:ptCount val="24"/>
                <c:pt idx="0">
                  <c:v>1</c:v>
                </c:pt>
                <c:pt idx="1">
                  <c:v>25</c:v>
                </c:pt>
                <c:pt idx="2">
                  <c:v>50</c:v>
                </c:pt>
                <c:pt idx="3">
                  <c:v>75</c:v>
                </c:pt>
                <c:pt idx="4">
                  <c:v>100</c:v>
                </c:pt>
                <c:pt idx="5">
                  <c:v>200</c:v>
                </c:pt>
                <c:pt idx="6">
                  <c:v>300</c:v>
                </c:pt>
                <c:pt idx="7">
                  <c:v>400</c:v>
                </c:pt>
                <c:pt idx="8">
                  <c:v>500</c:v>
                </c:pt>
                <c:pt idx="9">
                  <c:v>600</c:v>
                </c:pt>
                <c:pt idx="10">
                  <c:v>700</c:v>
                </c:pt>
                <c:pt idx="11">
                  <c:v>800</c:v>
                </c:pt>
                <c:pt idx="12">
                  <c:v>900</c:v>
                </c:pt>
                <c:pt idx="13">
                  <c:v>1000</c:v>
                </c:pt>
                <c:pt idx="14">
                  <c:v>1100</c:v>
                </c:pt>
                <c:pt idx="15">
                  <c:v>1200</c:v>
                </c:pt>
                <c:pt idx="16">
                  <c:v>1300</c:v>
                </c:pt>
                <c:pt idx="17">
                  <c:v>1400</c:v>
                </c:pt>
                <c:pt idx="18">
                  <c:v>1500</c:v>
                </c:pt>
                <c:pt idx="19">
                  <c:v>1600</c:v>
                </c:pt>
                <c:pt idx="20">
                  <c:v>1700</c:v>
                </c:pt>
                <c:pt idx="21">
                  <c:v>1800</c:v>
                </c:pt>
                <c:pt idx="22">
                  <c:v>1900</c:v>
                </c:pt>
                <c:pt idx="23">
                  <c:v>2000</c:v>
                </c:pt>
              </c:numCache>
            </c:numRef>
          </c:xVal>
          <c:yVal>
            <c:numRef>
              <c:f>stats!$B$35:$B$58</c:f>
              <c:numCache>
                <c:formatCode>General</c:formatCode>
                <c:ptCount val="24"/>
                <c:pt idx="0">
                  <c:v>2.0100000000000001E-4</c:v>
                </c:pt>
                <c:pt idx="1">
                  <c:v>3.8000000000000002E-5</c:v>
                </c:pt>
                <c:pt idx="2">
                  <c:v>1.2400000000000001E-4</c:v>
                </c:pt>
                <c:pt idx="3">
                  <c:v>3.3700000000000001E-4</c:v>
                </c:pt>
                <c:pt idx="4">
                  <c:v>6.7900000000000002E-4</c:v>
                </c:pt>
                <c:pt idx="5">
                  <c:v>6.5929999999999999E-3</c:v>
                </c:pt>
                <c:pt idx="6">
                  <c:v>2.5073999999999999E-2</c:v>
                </c:pt>
                <c:pt idx="7">
                  <c:v>6.5271999999999997E-2</c:v>
                </c:pt>
                <c:pt idx="8">
                  <c:v>0.12837999999999999</c:v>
                </c:pt>
                <c:pt idx="9">
                  <c:v>0.46445900000000001</c:v>
                </c:pt>
                <c:pt idx="10">
                  <c:v>0.86334599999999995</c:v>
                </c:pt>
                <c:pt idx="11">
                  <c:v>1.776675</c:v>
                </c:pt>
                <c:pt idx="12">
                  <c:v>2.9200249999999999</c:v>
                </c:pt>
                <c:pt idx="13">
                  <c:v>4.2926019999999996</c:v>
                </c:pt>
                <c:pt idx="14">
                  <c:v>5.7794230000000004</c:v>
                </c:pt>
                <c:pt idx="15">
                  <c:v>7.612406</c:v>
                </c:pt>
                <c:pt idx="16">
                  <c:v>9.6960259999999998</c:v>
                </c:pt>
                <c:pt idx="17">
                  <c:v>12.134429000000001</c:v>
                </c:pt>
                <c:pt idx="18">
                  <c:v>15.762017999999999</c:v>
                </c:pt>
                <c:pt idx="19">
                  <c:v>19.813158999999999</c:v>
                </c:pt>
                <c:pt idx="20">
                  <c:v>22.466314000000001</c:v>
                </c:pt>
                <c:pt idx="21">
                  <c:v>26.122540999999998</c:v>
                </c:pt>
                <c:pt idx="22">
                  <c:v>30.893080999999999</c:v>
                </c:pt>
                <c:pt idx="23">
                  <c:v>36.715404999999997</c:v>
                </c:pt>
              </c:numCache>
            </c:numRef>
          </c:yVal>
          <c:smooth val="0"/>
        </c:ser>
        <c:ser>
          <c:idx val="2"/>
          <c:order val="2"/>
          <c:tx>
            <c:strRef>
              <c:f>stats!$A$60:$B$60</c:f>
              <c:strCache>
                <c:ptCount val="1"/>
                <c:pt idx="0">
                  <c:v>Fortran BLAS Library CPU</c:v>
                </c:pt>
              </c:strCache>
            </c:strRef>
          </c:tx>
          <c:spPr>
            <a:ln>
              <a:prstDash val="sysDash"/>
            </a:ln>
          </c:spPr>
          <c:marker>
            <c:symbol val="none"/>
          </c:marker>
          <c:xVal>
            <c:numRef>
              <c:f>stats!$A$62:$A$85</c:f>
              <c:numCache>
                <c:formatCode>General</c:formatCode>
                <c:ptCount val="24"/>
                <c:pt idx="0">
                  <c:v>1</c:v>
                </c:pt>
                <c:pt idx="1">
                  <c:v>25</c:v>
                </c:pt>
                <c:pt idx="2">
                  <c:v>50</c:v>
                </c:pt>
                <c:pt idx="3">
                  <c:v>75</c:v>
                </c:pt>
                <c:pt idx="4">
                  <c:v>100</c:v>
                </c:pt>
                <c:pt idx="5">
                  <c:v>200</c:v>
                </c:pt>
                <c:pt idx="6">
                  <c:v>300</c:v>
                </c:pt>
                <c:pt idx="7">
                  <c:v>400</c:v>
                </c:pt>
                <c:pt idx="8">
                  <c:v>500</c:v>
                </c:pt>
                <c:pt idx="9">
                  <c:v>600</c:v>
                </c:pt>
                <c:pt idx="10">
                  <c:v>700</c:v>
                </c:pt>
                <c:pt idx="11">
                  <c:v>800</c:v>
                </c:pt>
                <c:pt idx="12">
                  <c:v>900</c:v>
                </c:pt>
                <c:pt idx="13">
                  <c:v>1000</c:v>
                </c:pt>
                <c:pt idx="14">
                  <c:v>1100</c:v>
                </c:pt>
                <c:pt idx="15">
                  <c:v>1200</c:v>
                </c:pt>
                <c:pt idx="16">
                  <c:v>1300</c:v>
                </c:pt>
                <c:pt idx="17">
                  <c:v>1400</c:v>
                </c:pt>
                <c:pt idx="18">
                  <c:v>1500</c:v>
                </c:pt>
                <c:pt idx="19">
                  <c:v>1600</c:v>
                </c:pt>
                <c:pt idx="20">
                  <c:v>1700</c:v>
                </c:pt>
                <c:pt idx="21">
                  <c:v>1800</c:v>
                </c:pt>
                <c:pt idx="22">
                  <c:v>1900</c:v>
                </c:pt>
                <c:pt idx="23">
                  <c:v>2000</c:v>
                </c:pt>
              </c:numCache>
            </c:numRef>
          </c:xVal>
          <c:yVal>
            <c:numRef>
              <c:f>stats!$B$62:$B$85</c:f>
              <c:numCache>
                <c:formatCode>General</c:formatCode>
                <c:ptCount val="24"/>
                <c:pt idx="0">
                  <c:v>5.0000000000000004E-6</c:v>
                </c:pt>
                <c:pt idx="1">
                  <c:v>1.0000000000000001E-5</c:v>
                </c:pt>
                <c:pt idx="2">
                  <c:v>5.8999999999999998E-5</c:v>
                </c:pt>
                <c:pt idx="3">
                  <c:v>1.92E-4</c:v>
                </c:pt>
                <c:pt idx="4">
                  <c:v>3.8999999999999999E-4</c:v>
                </c:pt>
                <c:pt idx="5">
                  <c:v>3.0630000000000002E-3</c:v>
                </c:pt>
                <c:pt idx="6">
                  <c:v>1.2551E-2</c:v>
                </c:pt>
                <c:pt idx="7">
                  <c:v>2.9367000000000001E-2</c:v>
                </c:pt>
                <c:pt idx="8">
                  <c:v>5.6780999999999998E-2</c:v>
                </c:pt>
                <c:pt idx="9">
                  <c:v>9.9671999999999997E-2</c:v>
                </c:pt>
                <c:pt idx="10">
                  <c:v>0.20122300000000001</c:v>
                </c:pt>
                <c:pt idx="11">
                  <c:v>0.33336399999999999</c:v>
                </c:pt>
                <c:pt idx="12">
                  <c:v>0.45663300000000001</c:v>
                </c:pt>
                <c:pt idx="13">
                  <c:v>0.67815700000000001</c:v>
                </c:pt>
                <c:pt idx="14">
                  <c:v>0.88739400000000002</c:v>
                </c:pt>
                <c:pt idx="15">
                  <c:v>1.2194929999999999</c:v>
                </c:pt>
                <c:pt idx="16">
                  <c:v>1.4947349999999999</c:v>
                </c:pt>
                <c:pt idx="17">
                  <c:v>1.896388</c:v>
                </c:pt>
                <c:pt idx="18">
                  <c:v>2.315734</c:v>
                </c:pt>
                <c:pt idx="19">
                  <c:v>2.8580369999999999</c:v>
                </c:pt>
                <c:pt idx="20">
                  <c:v>3.508918</c:v>
                </c:pt>
                <c:pt idx="21">
                  <c:v>4.0860620000000001</c:v>
                </c:pt>
                <c:pt idx="22">
                  <c:v>4.8061059999999998</c:v>
                </c:pt>
                <c:pt idx="23">
                  <c:v>5.62859</c:v>
                </c:pt>
              </c:numCache>
            </c:numRef>
          </c:yVal>
          <c:smooth val="0"/>
        </c:ser>
        <c:ser>
          <c:idx val="3"/>
          <c:order val="3"/>
          <c:tx>
            <c:strRef>
              <c:f>stats!$A$87:$B$87</c:f>
              <c:strCache>
                <c:ptCount val="1"/>
                <c:pt idx="0">
                  <c:v>MY GPU</c:v>
                </c:pt>
              </c:strCache>
            </c:strRef>
          </c:tx>
          <c:marker>
            <c:symbol val="none"/>
          </c:marker>
          <c:xVal>
            <c:numRef>
              <c:f>stats!$A$89:$A$112</c:f>
              <c:numCache>
                <c:formatCode>General</c:formatCode>
                <c:ptCount val="24"/>
                <c:pt idx="0">
                  <c:v>1</c:v>
                </c:pt>
                <c:pt idx="1">
                  <c:v>25</c:v>
                </c:pt>
                <c:pt idx="2">
                  <c:v>50</c:v>
                </c:pt>
                <c:pt idx="3">
                  <c:v>75</c:v>
                </c:pt>
                <c:pt idx="4">
                  <c:v>100</c:v>
                </c:pt>
                <c:pt idx="5">
                  <c:v>200</c:v>
                </c:pt>
                <c:pt idx="6">
                  <c:v>300</c:v>
                </c:pt>
                <c:pt idx="7">
                  <c:v>400</c:v>
                </c:pt>
                <c:pt idx="8">
                  <c:v>500</c:v>
                </c:pt>
                <c:pt idx="9">
                  <c:v>600</c:v>
                </c:pt>
                <c:pt idx="10">
                  <c:v>700</c:v>
                </c:pt>
                <c:pt idx="11">
                  <c:v>800</c:v>
                </c:pt>
                <c:pt idx="12">
                  <c:v>900</c:v>
                </c:pt>
                <c:pt idx="13">
                  <c:v>1000</c:v>
                </c:pt>
                <c:pt idx="14">
                  <c:v>1100</c:v>
                </c:pt>
                <c:pt idx="15">
                  <c:v>1200</c:v>
                </c:pt>
                <c:pt idx="16">
                  <c:v>1300</c:v>
                </c:pt>
                <c:pt idx="17">
                  <c:v>1400</c:v>
                </c:pt>
                <c:pt idx="18">
                  <c:v>1500</c:v>
                </c:pt>
                <c:pt idx="19">
                  <c:v>1600</c:v>
                </c:pt>
                <c:pt idx="20">
                  <c:v>1700</c:v>
                </c:pt>
                <c:pt idx="21">
                  <c:v>1800</c:v>
                </c:pt>
                <c:pt idx="22">
                  <c:v>1900</c:v>
                </c:pt>
                <c:pt idx="23">
                  <c:v>2000</c:v>
                </c:pt>
              </c:numCache>
            </c:numRef>
          </c:xVal>
          <c:yVal>
            <c:numRef>
              <c:f>stats!$K$89:$K$112</c:f>
              <c:numCache>
                <c:formatCode>General</c:formatCode>
                <c:ptCount val="24"/>
                <c:pt idx="0">
                  <c:v>2.2179999999999999E-3</c:v>
                </c:pt>
                <c:pt idx="1">
                  <c:v>1.436E-3</c:v>
                </c:pt>
                <c:pt idx="2">
                  <c:v>1.521E-3</c:v>
                </c:pt>
                <c:pt idx="3">
                  <c:v>1.6199999999999999E-3</c:v>
                </c:pt>
                <c:pt idx="4">
                  <c:v>3.0500000000000002E-3</c:v>
                </c:pt>
                <c:pt idx="5">
                  <c:v>5.1640000000000002E-3</c:v>
                </c:pt>
                <c:pt idx="6">
                  <c:v>9.7520000000000003E-3</c:v>
                </c:pt>
                <c:pt idx="7">
                  <c:v>1.9116999999999999E-2</c:v>
                </c:pt>
                <c:pt idx="8">
                  <c:v>3.4048000000000002E-2</c:v>
                </c:pt>
                <c:pt idx="9">
                  <c:v>5.6228E-2</c:v>
                </c:pt>
                <c:pt idx="10">
                  <c:v>8.7278999999999995E-2</c:v>
                </c:pt>
                <c:pt idx="11">
                  <c:v>0.12664900000000001</c:v>
                </c:pt>
                <c:pt idx="12">
                  <c:v>0.178503</c:v>
                </c:pt>
                <c:pt idx="13">
                  <c:v>0.24468500000000001</c:v>
                </c:pt>
                <c:pt idx="14">
                  <c:v>0.325158</c:v>
                </c:pt>
                <c:pt idx="15">
                  <c:v>0.41194399999999998</c:v>
                </c:pt>
                <c:pt idx="16">
                  <c:v>0.53787099999999999</c:v>
                </c:pt>
                <c:pt idx="17">
                  <c:v>0.65353899999999998</c:v>
                </c:pt>
                <c:pt idx="18">
                  <c:v>0.80841399999999997</c:v>
                </c:pt>
                <c:pt idx="19">
                  <c:v>0.96599100000000004</c:v>
                </c:pt>
                <c:pt idx="20">
                  <c:v>1.174561</c:v>
                </c:pt>
                <c:pt idx="21">
                  <c:v>1.393437</c:v>
                </c:pt>
                <c:pt idx="22">
                  <c:v>1.626045</c:v>
                </c:pt>
                <c:pt idx="23">
                  <c:v>1.895667</c:v>
                </c:pt>
              </c:numCache>
            </c:numRef>
          </c:yVal>
          <c:smooth val="0"/>
        </c:ser>
        <c:ser>
          <c:idx val="6"/>
          <c:order val="4"/>
          <c:tx>
            <c:strRef>
              <c:f>stats!$A$168:$B$168</c:f>
              <c:strCache>
                <c:ptCount val="1"/>
                <c:pt idx="0">
                  <c:v>Optimized AMD GPU</c:v>
                </c:pt>
              </c:strCache>
            </c:strRef>
          </c:tx>
          <c:marker>
            <c:symbol val="none"/>
          </c:marker>
          <c:xVal>
            <c:numRef>
              <c:f>stats!$A$170:$A$193</c:f>
              <c:numCache>
                <c:formatCode>General</c:formatCode>
                <c:ptCount val="24"/>
                <c:pt idx="0">
                  <c:v>1</c:v>
                </c:pt>
                <c:pt idx="1">
                  <c:v>25</c:v>
                </c:pt>
                <c:pt idx="2">
                  <c:v>50</c:v>
                </c:pt>
                <c:pt idx="3">
                  <c:v>75</c:v>
                </c:pt>
                <c:pt idx="4">
                  <c:v>100</c:v>
                </c:pt>
                <c:pt idx="5">
                  <c:v>200</c:v>
                </c:pt>
                <c:pt idx="6">
                  <c:v>300</c:v>
                </c:pt>
                <c:pt idx="7">
                  <c:v>400</c:v>
                </c:pt>
                <c:pt idx="8">
                  <c:v>500</c:v>
                </c:pt>
                <c:pt idx="9">
                  <c:v>600</c:v>
                </c:pt>
                <c:pt idx="10">
                  <c:v>700</c:v>
                </c:pt>
                <c:pt idx="11">
                  <c:v>800</c:v>
                </c:pt>
                <c:pt idx="12">
                  <c:v>900</c:v>
                </c:pt>
                <c:pt idx="13">
                  <c:v>1000</c:v>
                </c:pt>
                <c:pt idx="14">
                  <c:v>1100</c:v>
                </c:pt>
                <c:pt idx="15">
                  <c:v>1200</c:v>
                </c:pt>
                <c:pt idx="16">
                  <c:v>1300</c:v>
                </c:pt>
                <c:pt idx="17">
                  <c:v>1400</c:v>
                </c:pt>
                <c:pt idx="18">
                  <c:v>1500</c:v>
                </c:pt>
                <c:pt idx="19">
                  <c:v>1600</c:v>
                </c:pt>
                <c:pt idx="20">
                  <c:v>1700</c:v>
                </c:pt>
                <c:pt idx="21">
                  <c:v>1800</c:v>
                </c:pt>
                <c:pt idx="22">
                  <c:v>1900</c:v>
                </c:pt>
                <c:pt idx="23">
                  <c:v>2000</c:v>
                </c:pt>
              </c:numCache>
            </c:numRef>
          </c:xVal>
          <c:yVal>
            <c:numRef>
              <c:f>stats!$K$170:$K$193</c:f>
              <c:numCache>
                <c:formatCode>General</c:formatCode>
                <c:ptCount val="24"/>
                <c:pt idx="0">
                  <c:v>3.2919999999999998E-3</c:v>
                </c:pt>
                <c:pt idx="1">
                  <c:v>2.9970000000000001E-3</c:v>
                </c:pt>
                <c:pt idx="2">
                  <c:v>3.2109999999999999E-3</c:v>
                </c:pt>
                <c:pt idx="3">
                  <c:v>4.9280000000000001E-3</c:v>
                </c:pt>
                <c:pt idx="4">
                  <c:v>2.7260000000000001E-3</c:v>
                </c:pt>
                <c:pt idx="5">
                  <c:v>3.7079999999999999E-3</c:v>
                </c:pt>
                <c:pt idx="6">
                  <c:v>4.1409999999999997E-3</c:v>
                </c:pt>
                <c:pt idx="7">
                  <c:v>4.444E-3</c:v>
                </c:pt>
                <c:pt idx="8">
                  <c:v>7.443E-3</c:v>
                </c:pt>
                <c:pt idx="9">
                  <c:v>9.757E-3</c:v>
                </c:pt>
                <c:pt idx="10">
                  <c:v>1.374E-2</c:v>
                </c:pt>
                <c:pt idx="11">
                  <c:v>1.6292000000000001E-2</c:v>
                </c:pt>
                <c:pt idx="12">
                  <c:v>2.4514000000000001E-2</c:v>
                </c:pt>
                <c:pt idx="13">
                  <c:v>2.9454999999999999E-2</c:v>
                </c:pt>
                <c:pt idx="14">
                  <c:v>3.8647000000000001E-2</c:v>
                </c:pt>
                <c:pt idx="15">
                  <c:v>4.1888000000000002E-2</c:v>
                </c:pt>
                <c:pt idx="16">
                  <c:v>6.1075999999999998E-2</c:v>
                </c:pt>
                <c:pt idx="17">
                  <c:v>6.8904000000000007E-2</c:v>
                </c:pt>
                <c:pt idx="18">
                  <c:v>8.8782E-2</c:v>
                </c:pt>
                <c:pt idx="19">
                  <c:v>8.9732999999999993E-2</c:v>
                </c:pt>
                <c:pt idx="20">
                  <c:v>0.12314700000000001</c:v>
                </c:pt>
                <c:pt idx="21">
                  <c:v>0.14690400000000001</c:v>
                </c:pt>
                <c:pt idx="22">
                  <c:v>0.16642999999999999</c:v>
                </c:pt>
                <c:pt idx="23">
                  <c:v>0.21995899999999999</c:v>
                </c:pt>
              </c:numCache>
            </c:numRef>
          </c:yVal>
          <c:smooth val="0"/>
        </c:ser>
        <c:dLbls>
          <c:showLegendKey val="0"/>
          <c:showVal val="0"/>
          <c:showCatName val="0"/>
          <c:showSerName val="0"/>
          <c:showPercent val="0"/>
          <c:showBubbleSize val="0"/>
        </c:dLbls>
        <c:axId val="116270784"/>
        <c:axId val="116271936"/>
      </c:scatterChart>
      <c:valAx>
        <c:axId val="116270784"/>
        <c:scaling>
          <c:orientation val="minMax"/>
          <c:max val="2000"/>
        </c:scaling>
        <c:delete val="0"/>
        <c:axPos val="b"/>
        <c:title>
          <c:tx>
            <c:rich>
              <a:bodyPr/>
              <a:lstStyle/>
              <a:p>
                <a:pPr>
                  <a:defRPr/>
                </a:pPr>
                <a:r>
                  <a:rPr lang="de-AT" dirty="0" smtClean="0"/>
                  <a:t>Edge</a:t>
                </a:r>
                <a:r>
                  <a:rPr lang="de-AT" baseline="0" dirty="0" smtClean="0"/>
                  <a:t> </a:t>
                </a:r>
                <a:r>
                  <a:rPr lang="de-AT" baseline="0" dirty="0" err="1" smtClean="0"/>
                  <a:t>lengh</a:t>
                </a:r>
                <a:r>
                  <a:rPr lang="de-AT" baseline="0" dirty="0" smtClean="0"/>
                  <a:t> </a:t>
                </a:r>
                <a:r>
                  <a:rPr lang="de-AT" baseline="0" dirty="0" err="1" smtClean="0"/>
                  <a:t>of</a:t>
                </a:r>
                <a:r>
                  <a:rPr lang="de-AT" baseline="0" dirty="0" smtClean="0"/>
                  <a:t> </a:t>
                </a:r>
                <a:r>
                  <a:rPr lang="de-AT" baseline="0" dirty="0" err="1" smtClean="0"/>
                  <a:t>matrix</a:t>
                </a:r>
                <a:endParaRPr lang="en-US" dirty="0"/>
              </a:p>
            </c:rich>
          </c:tx>
          <c:layout/>
          <c:overlay val="0"/>
        </c:title>
        <c:numFmt formatCode="General" sourceLinked="1"/>
        <c:majorTickMark val="out"/>
        <c:minorTickMark val="none"/>
        <c:tickLblPos val="nextTo"/>
        <c:crossAx val="116271936"/>
        <c:crosses val="autoZero"/>
        <c:crossBetween val="midCat"/>
      </c:valAx>
      <c:valAx>
        <c:axId val="116271936"/>
        <c:scaling>
          <c:orientation val="minMax"/>
          <c:max val="5"/>
        </c:scaling>
        <c:delete val="0"/>
        <c:axPos val="l"/>
        <c:majorGridlines/>
        <c:title>
          <c:tx>
            <c:rich>
              <a:bodyPr rot="-5400000" vert="horz"/>
              <a:lstStyle/>
              <a:p>
                <a:pPr>
                  <a:defRPr/>
                </a:pPr>
                <a:r>
                  <a:rPr lang="en-US" dirty="0" smtClean="0"/>
                  <a:t>Time in seconds</a:t>
                </a:r>
                <a:endParaRPr lang="en-US" dirty="0"/>
              </a:p>
            </c:rich>
          </c:tx>
          <c:layout/>
          <c:overlay val="0"/>
        </c:title>
        <c:numFmt formatCode="General" sourceLinked="1"/>
        <c:majorTickMark val="out"/>
        <c:minorTickMark val="none"/>
        <c:tickLblPos val="nextTo"/>
        <c:crossAx val="116270784"/>
        <c:crosses val="autoZero"/>
        <c:crossBetween val="midCat"/>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stats!$A$6:$B$6</c:f>
              <c:strCache>
                <c:ptCount val="1"/>
                <c:pt idx="0">
                  <c:v>Transform CPU</c:v>
                </c:pt>
              </c:strCache>
            </c:strRef>
          </c:tx>
          <c:spPr>
            <a:ln>
              <a:prstDash val="sysDash"/>
            </a:ln>
          </c:spPr>
          <c:marker>
            <c:symbol val="none"/>
          </c:marker>
          <c:xVal>
            <c:numRef>
              <c:f>stats!$A$8:$A$15</c:f>
              <c:numCache>
                <c:formatCode>General</c:formatCode>
                <c:ptCount val="8"/>
                <c:pt idx="0">
                  <c:v>262144</c:v>
                </c:pt>
                <c:pt idx="1">
                  <c:v>524288</c:v>
                </c:pt>
                <c:pt idx="2">
                  <c:v>1048576</c:v>
                </c:pt>
                <c:pt idx="3">
                  <c:v>2097152</c:v>
                </c:pt>
                <c:pt idx="4">
                  <c:v>4194304</c:v>
                </c:pt>
                <c:pt idx="5">
                  <c:v>8388608</c:v>
                </c:pt>
                <c:pt idx="6">
                  <c:v>16777216</c:v>
                </c:pt>
                <c:pt idx="7">
                  <c:v>33554432</c:v>
                </c:pt>
              </c:numCache>
            </c:numRef>
          </c:xVal>
          <c:yVal>
            <c:numRef>
              <c:f>stats!$B$8:$B$15</c:f>
              <c:numCache>
                <c:formatCode>General</c:formatCode>
                <c:ptCount val="8"/>
                <c:pt idx="0">
                  <c:v>6.8589999999999996E-3</c:v>
                </c:pt>
                <c:pt idx="1">
                  <c:v>1.3584000000000001E-2</c:v>
                </c:pt>
                <c:pt idx="2">
                  <c:v>2.7226E-2</c:v>
                </c:pt>
                <c:pt idx="3">
                  <c:v>5.5114000000000003E-2</c:v>
                </c:pt>
                <c:pt idx="4">
                  <c:v>0.108811</c:v>
                </c:pt>
                <c:pt idx="5">
                  <c:v>0.218365</c:v>
                </c:pt>
                <c:pt idx="6">
                  <c:v>0.43597599999999997</c:v>
                </c:pt>
                <c:pt idx="7">
                  <c:v>0.89387899999999998</c:v>
                </c:pt>
              </c:numCache>
            </c:numRef>
          </c:yVal>
          <c:smooth val="0"/>
        </c:ser>
        <c:ser>
          <c:idx val="2"/>
          <c:order val="1"/>
          <c:tx>
            <c:strRef>
              <c:f>stats!$A$28:$B$28</c:f>
              <c:strCache>
                <c:ptCount val="1"/>
                <c:pt idx="0">
                  <c:v>Transform GPU</c:v>
                </c:pt>
              </c:strCache>
            </c:strRef>
          </c:tx>
          <c:marker>
            <c:symbol val="none"/>
          </c:marker>
          <c:xVal>
            <c:numRef>
              <c:f>stats!$A$30:$A$37</c:f>
              <c:numCache>
                <c:formatCode>General</c:formatCode>
                <c:ptCount val="8"/>
                <c:pt idx="0">
                  <c:v>262144</c:v>
                </c:pt>
                <c:pt idx="1">
                  <c:v>524288</c:v>
                </c:pt>
                <c:pt idx="2">
                  <c:v>1048576</c:v>
                </c:pt>
                <c:pt idx="3">
                  <c:v>2097152</c:v>
                </c:pt>
                <c:pt idx="4">
                  <c:v>4194304</c:v>
                </c:pt>
                <c:pt idx="5">
                  <c:v>8388608</c:v>
                </c:pt>
                <c:pt idx="6">
                  <c:v>16777216</c:v>
                </c:pt>
                <c:pt idx="7">
                  <c:v>33554432</c:v>
                </c:pt>
              </c:numCache>
            </c:numRef>
          </c:xVal>
          <c:yVal>
            <c:numRef>
              <c:f>stats!$K$30:$K$37</c:f>
              <c:numCache>
                <c:formatCode>General</c:formatCode>
                <c:ptCount val="8"/>
                <c:pt idx="0">
                  <c:v>7.8709999999999995E-3</c:v>
                </c:pt>
                <c:pt idx="1">
                  <c:v>9.6080000000000002E-3</c:v>
                </c:pt>
                <c:pt idx="2">
                  <c:v>1.5901999999999999E-2</c:v>
                </c:pt>
                <c:pt idx="3">
                  <c:v>3.0355E-2</c:v>
                </c:pt>
                <c:pt idx="4">
                  <c:v>6.0206999999999997E-2</c:v>
                </c:pt>
                <c:pt idx="5">
                  <c:v>0.123113</c:v>
                </c:pt>
                <c:pt idx="6">
                  <c:v>0.23724799999999999</c:v>
                </c:pt>
                <c:pt idx="7">
                  <c:v>0.451992</c:v>
                </c:pt>
              </c:numCache>
            </c:numRef>
          </c:yVal>
          <c:smooth val="0"/>
        </c:ser>
        <c:ser>
          <c:idx val="1"/>
          <c:order val="2"/>
          <c:tx>
            <c:strRef>
              <c:f>stats!$A$17:$B$17</c:f>
              <c:strCache>
                <c:ptCount val="1"/>
                <c:pt idx="0">
                  <c:v>Transform OpenMP CPU</c:v>
                </c:pt>
              </c:strCache>
            </c:strRef>
          </c:tx>
          <c:spPr>
            <a:ln>
              <a:prstDash val="sysDash"/>
            </a:ln>
          </c:spPr>
          <c:marker>
            <c:symbol val="none"/>
          </c:marker>
          <c:xVal>
            <c:numRef>
              <c:f>stats!$A$19:$A$26</c:f>
              <c:numCache>
                <c:formatCode>General</c:formatCode>
                <c:ptCount val="8"/>
                <c:pt idx="0">
                  <c:v>262144</c:v>
                </c:pt>
                <c:pt idx="1">
                  <c:v>524288</c:v>
                </c:pt>
                <c:pt idx="2">
                  <c:v>1048576</c:v>
                </c:pt>
                <c:pt idx="3">
                  <c:v>2097152</c:v>
                </c:pt>
                <c:pt idx="4">
                  <c:v>4194304</c:v>
                </c:pt>
                <c:pt idx="5">
                  <c:v>8388608</c:v>
                </c:pt>
                <c:pt idx="6">
                  <c:v>16777216</c:v>
                </c:pt>
                <c:pt idx="7">
                  <c:v>33554432</c:v>
                </c:pt>
              </c:numCache>
            </c:numRef>
          </c:xVal>
          <c:yVal>
            <c:numRef>
              <c:f>stats!$B$19:$B$26</c:f>
              <c:numCache>
                <c:formatCode>General</c:formatCode>
                <c:ptCount val="8"/>
                <c:pt idx="0">
                  <c:v>4.7270000000000003E-3</c:v>
                </c:pt>
                <c:pt idx="1">
                  <c:v>8.8979999999999997E-3</c:v>
                </c:pt>
                <c:pt idx="2">
                  <c:v>1.4067E-2</c:v>
                </c:pt>
                <c:pt idx="3">
                  <c:v>2.7085999999999999E-2</c:v>
                </c:pt>
                <c:pt idx="4">
                  <c:v>5.8603000000000002E-2</c:v>
                </c:pt>
                <c:pt idx="5">
                  <c:v>0.13043399999999999</c:v>
                </c:pt>
                <c:pt idx="6">
                  <c:v>0.22934299999999999</c:v>
                </c:pt>
                <c:pt idx="7">
                  <c:v>0.40632600000000002</c:v>
                </c:pt>
              </c:numCache>
            </c:numRef>
          </c:yVal>
          <c:smooth val="0"/>
        </c:ser>
        <c:dLbls>
          <c:showLegendKey val="0"/>
          <c:showVal val="0"/>
          <c:showCatName val="0"/>
          <c:showSerName val="0"/>
          <c:showPercent val="0"/>
          <c:showBubbleSize val="0"/>
        </c:dLbls>
        <c:axId val="116266624"/>
        <c:axId val="116267200"/>
      </c:scatterChart>
      <c:valAx>
        <c:axId val="116266624"/>
        <c:scaling>
          <c:orientation val="minMax"/>
          <c:max val="33554432"/>
          <c:min val="0"/>
        </c:scaling>
        <c:delete val="0"/>
        <c:axPos val="b"/>
        <c:title>
          <c:tx>
            <c:rich>
              <a:bodyPr/>
              <a:lstStyle/>
              <a:p>
                <a:pPr>
                  <a:defRPr/>
                </a:pPr>
                <a:r>
                  <a:rPr lang="en-US" dirty="0" smtClean="0"/>
                  <a:t>Number of vectors</a:t>
                </a:r>
                <a:endParaRPr lang="en-US" dirty="0"/>
              </a:p>
            </c:rich>
          </c:tx>
          <c:layout/>
          <c:overlay val="0"/>
        </c:title>
        <c:numFmt formatCode="General" sourceLinked="1"/>
        <c:majorTickMark val="out"/>
        <c:minorTickMark val="none"/>
        <c:tickLblPos val="nextTo"/>
        <c:crossAx val="116267200"/>
        <c:crosses val="autoZero"/>
        <c:crossBetween val="midCat"/>
      </c:valAx>
      <c:valAx>
        <c:axId val="116267200"/>
        <c:scaling>
          <c:orientation val="minMax"/>
        </c:scaling>
        <c:delete val="0"/>
        <c:axPos val="l"/>
        <c:majorGridlines/>
        <c:title>
          <c:tx>
            <c:rich>
              <a:bodyPr rot="-5400000" vert="horz"/>
              <a:lstStyle/>
              <a:p>
                <a:pPr>
                  <a:defRPr/>
                </a:pPr>
                <a:r>
                  <a:rPr lang="de-AT" dirty="0" smtClean="0"/>
                  <a:t>Time</a:t>
                </a:r>
                <a:r>
                  <a:rPr lang="de-AT" baseline="0" dirty="0" smtClean="0"/>
                  <a:t> in </a:t>
                </a:r>
                <a:r>
                  <a:rPr lang="de-AT" baseline="0" dirty="0" err="1" smtClean="0"/>
                  <a:t>seconds</a:t>
                </a:r>
                <a:endParaRPr lang="en-US" dirty="0"/>
              </a:p>
            </c:rich>
          </c:tx>
          <c:layout/>
          <c:overlay val="0"/>
        </c:title>
        <c:numFmt formatCode="General" sourceLinked="1"/>
        <c:majorTickMark val="out"/>
        <c:minorTickMark val="none"/>
        <c:tickLblPos val="nextTo"/>
        <c:crossAx val="116266624"/>
        <c:crosses val="autoZero"/>
        <c:crossBetween val="midCat"/>
      </c:valAx>
    </c:plotArea>
    <c:legend>
      <c:legendPos val="r"/>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0"/>
          <c:order val="0"/>
          <c:tx>
            <c:v>Upload</c:v>
          </c:tx>
          <c:cat>
            <c:numRef>
              <c:f>stats!$N$30:$N$37</c:f>
              <c:numCache>
                <c:formatCode>General</c:formatCode>
                <c:ptCount val="8"/>
                <c:pt idx="0">
                  <c:v>18</c:v>
                </c:pt>
                <c:pt idx="1">
                  <c:v>19</c:v>
                </c:pt>
                <c:pt idx="2">
                  <c:v>20</c:v>
                </c:pt>
                <c:pt idx="3">
                  <c:v>21</c:v>
                </c:pt>
                <c:pt idx="4">
                  <c:v>22</c:v>
                </c:pt>
                <c:pt idx="5">
                  <c:v>23</c:v>
                </c:pt>
                <c:pt idx="6">
                  <c:v>24</c:v>
                </c:pt>
                <c:pt idx="7">
                  <c:v>25</c:v>
                </c:pt>
              </c:numCache>
            </c:numRef>
          </c:cat>
          <c:val>
            <c:numRef>
              <c:f>stats!$C$30:$C$37</c:f>
              <c:numCache>
                <c:formatCode>General</c:formatCode>
                <c:ptCount val="8"/>
                <c:pt idx="0">
                  <c:v>3.1589999999999999E-3</c:v>
                </c:pt>
                <c:pt idx="1">
                  <c:v>4.3150000000000003E-3</c:v>
                </c:pt>
                <c:pt idx="2">
                  <c:v>7.345E-3</c:v>
                </c:pt>
                <c:pt idx="3">
                  <c:v>1.3598000000000001E-2</c:v>
                </c:pt>
                <c:pt idx="4">
                  <c:v>2.6141999999999999E-2</c:v>
                </c:pt>
                <c:pt idx="5">
                  <c:v>5.5051999999999997E-2</c:v>
                </c:pt>
                <c:pt idx="6">
                  <c:v>0.11583300000000001</c:v>
                </c:pt>
                <c:pt idx="7">
                  <c:v>0.23143900000000001</c:v>
                </c:pt>
              </c:numCache>
            </c:numRef>
          </c:val>
        </c:ser>
        <c:ser>
          <c:idx val="1"/>
          <c:order val="1"/>
          <c:tx>
            <c:v>Runtime</c:v>
          </c:tx>
          <c:spPr>
            <a:ln w="25400">
              <a:noFill/>
            </a:ln>
          </c:spPr>
          <c:cat>
            <c:numRef>
              <c:f>stats!$N$30:$N$37</c:f>
              <c:numCache>
                <c:formatCode>General</c:formatCode>
                <c:ptCount val="8"/>
                <c:pt idx="0">
                  <c:v>18</c:v>
                </c:pt>
                <c:pt idx="1">
                  <c:v>19</c:v>
                </c:pt>
                <c:pt idx="2">
                  <c:v>20</c:v>
                </c:pt>
                <c:pt idx="3">
                  <c:v>21</c:v>
                </c:pt>
                <c:pt idx="4">
                  <c:v>22</c:v>
                </c:pt>
                <c:pt idx="5">
                  <c:v>23</c:v>
                </c:pt>
                <c:pt idx="6">
                  <c:v>24</c:v>
                </c:pt>
                <c:pt idx="7">
                  <c:v>25</c:v>
                </c:pt>
              </c:numCache>
            </c:numRef>
          </c:cat>
          <c:val>
            <c:numRef>
              <c:f>stats!$E$30:$E$37</c:f>
              <c:numCache>
                <c:formatCode>General</c:formatCode>
                <c:ptCount val="8"/>
                <c:pt idx="0">
                  <c:v>2.3080000000000002E-3</c:v>
                </c:pt>
                <c:pt idx="1">
                  <c:v>1.4419999999999999E-3</c:v>
                </c:pt>
                <c:pt idx="2">
                  <c:v>2.1050000000000001E-3</c:v>
                </c:pt>
                <c:pt idx="3">
                  <c:v>4.1700000000000001E-3</c:v>
                </c:pt>
                <c:pt idx="4">
                  <c:v>7.9019999999999993E-3</c:v>
                </c:pt>
                <c:pt idx="5">
                  <c:v>1.4246E-2</c:v>
                </c:pt>
                <c:pt idx="6">
                  <c:v>2.3448E-2</c:v>
                </c:pt>
                <c:pt idx="7">
                  <c:v>4.1917000000000003E-2</c:v>
                </c:pt>
              </c:numCache>
            </c:numRef>
          </c:val>
        </c:ser>
        <c:ser>
          <c:idx val="2"/>
          <c:order val="2"/>
          <c:tx>
            <c:v>Download</c:v>
          </c:tx>
          <c:spPr>
            <a:ln w="25400">
              <a:noFill/>
            </a:ln>
          </c:spPr>
          <c:cat>
            <c:numRef>
              <c:f>stats!$N$30:$N$37</c:f>
              <c:numCache>
                <c:formatCode>General</c:formatCode>
                <c:ptCount val="8"/>
                <c:pt idx="0">
                  <c:v>18</c:v>
                </c:pt>
                <c:pt idx="1">
                  <c:v>19</c:v>
                </c:pt>
                <c:pt idx="2">
                  <c:v>20</c:v>
                </c:pt>
                <c:pt idx="3">
                  <c:v>21</c:v>
                </c:pt>
                <c:pt idx="4">
                  <c:v>22</c:v>
                </c:pt>
                <c:pt idx="5">
                  <c:v>23</c:v>
                </c:pt>
                <c:pt idx="6">
                  <c:v>24</c:v>
                </c:pt>
                <c:pt idx="7">
                  <c:v>25</c:v>
                </c:pt>
              </c:numCache>
            </c:numRef>
          </c:cat>
          <c:val>
            <c:numRef>
              <c:f>stats!$G$30:$G$37</c:f>
              <c:numCache>
                <c:formatCode>General</c:formatCode>
                <c:ptCount val="8"/>
                <c:pt idx="0">
                  <c:v>2.405E-3</c:v>
                </c:pt>
                <c:pt idx="1">
                  <c:v>3.852E-3</c:v>
                </c:pt>
                <c:pt idx="2">
                  <c:v>6.4520000000000003E-3</c:v>
                </c:pt>
                <c:pt idx="3">
                  <c:v>1.2586999999999999E-2</c:v>
                </c:pt>
                <c:pt idx="4">
                  <c:v>2.6162999999999999E-2</c:v>
                </c:pt>
                <c:pt idx="5">
                  <c:v>5.3815000000000002E-2</c:v>
                </c:pt>
                <c:pt idx="6">
                  <c:v>9.7966999999999999E-2</c:v>
                </c:pt>
                <c:pt idx="7">
                  <c:v>0.17863599999999999</c:v>
                </c:pt>
              </c:numCache>
            </c:numRef>
          </c:val>
        </c:ser>
        <c:dLbls>
          <c:showLegendKey val="0"/>
          <c:showVal val="0"/>
          <c:showCatName val="0"/>
          <c:showSerName val="0"/>
          <c:showPercent val="0"/>
          <c:showBubbleSize val="0"/>
        </c:dLbls>
        <c:axId val="141725696"/>
        <c:axId val="116269632"/>
      </c:areaChart>
      <c:catAx>
        <c:axId val="141725696"/>
        <c:scaling>
          <c:orientation val="minMax"/>
        </c:scaling>
        <c:delete val="0"/>
        <c:axPos val="b"/>
        <c:title>
          <c:tx>
            <c:rich>
              <a:bodyPr/>
              <a:lstStyle/>
              <a:p>
                <a:pPr>
                  <a:defRPr/>
                </a:pPr>
                <a:r>
                  <a:rPr lang="de-AT" dirty="0" err="1" smtClean="0"/>
                  <a:t>Number</a:t>
                </a:r>
                <a:r>
                  <a:rPr lang="de-AT" baseline="0" dirty="0" smtClean="0"/>
                  <a:t> </a:t>
                </a:r>
                <a:r>
                  <a:rPr lang="de-AT" baseline="0" dirty="0" err="1" smtClean="0"/>
                  <a:t>of</a:t>
                </a:r>
                <a:r>
                  <a:rPr lang="de-AT" baseline="0" dirty="0" smtClean="0"/>
                  <a:t> </a:t>
                </a:r>
                <a:r>
                  <a:rPr lang="de-AT" baseline="0" dirty="0" err="1" smtClean="0"/>
                  <a:t>vectors</a:t>
                </a:r>
                <a:r>
                  <a:rPr lang="de-AT" baseline="0" dirty="0" smtClean="0"/>
                  <a:t> (</a:t>
                </a:r>
                <a:r>
                  <a:rPr lang="en-US" sz="1000" b="1" i="0" u="none" strike="noStrike" baseline="0" dirty="0" smtClean="0">
                    <a:effectLst/>
                  </a:rPr>
                  <a:t>2</a:t>
                </a:r>
                <a:r>
                  <a:rPr lang="en-US" sz="1000" b="1" i="0" u="none" strike="noStrike" baseline="30000" dirty="0" smtClean="0">
                    <a:effectLst/>
                  </a:rPr>
                  <a:t>x</a:t>
                </a:r>
                <a:r>
                  <a:rPr lang="de-AT" baseline="0" dirty="0" smtClean="0"/>
                  <a:t>)</a:t>
                </a:r>
                <a:endParaRPr lang="en-US" dirty="0"/>
              </a:p>
            </c:rich>
          </c:tx>
          <c:layout/>
          <c:overlay val="0"/>
        </c:title>
        <c:numFmt formatCode="General" sourceLinked="1"/>
        <c:majorTickMark val="out"/>
        <c:minorTickMark val="none"/>
        <c:tickLblPos val="nextTo"/>
        <c:crossAx val="116269632"/>
        <c:crosses val="autoZero"/>
        <c:auto val="1"/>
        <c:lblAlgn val="ctr"/>
        <c:lblOffset val="100"/>
        <c:noMultiLvlLbl val="0"/>
      </c:catAx>
      <c:valAx>
        <c:axId val="116269632"/>
        <c:scaling>
          <c:orientation val="minMax"/>
        </c:scaling>
        <c:delete val="0"/>
        <c:axPos val="l"/>
        <c:majorGridlines/>
        <c:title>
          <c:tx>
            <c:rich>
              <a:bodyPr rot="-5400000" vert="horz"/>
              <a:lstStyle/>
              <a:p>
                <a:pPr>
                  <a:defRPr/>
                </a:pPr>
                <a:r>
                  <a:rPr lang="en-US" dirty="0" smtClean="0"/>
                  <a:t>Time in seconds</a:t>
                </a:r>
                <a:endParaRPr lang="en-US" dirty="0"/>
              </a:p>
            </c:rich>
          </c:tx>
          <c:layout/>
          <c:overlay val="0"/>
        </c:title>
        <c:numFmt formatCode="General" sourceLinked="1"/>
        <c:majorTickMark val="out"/>
        <c:minorTickMark val="none"/>
        <c:tickLblPos val="nextTo"/>
        <c:crossAx val="141725696"/>
        <c:crosses val="autoZero"/>
        <c:crossBetween val="midCat"/>
      </c:valAx>
    </c:plotArea>
    <c:legend>
      <c:legendPos val="r"/>
      <c:layout/>
      <c:overlay val="0"/>
    </c:legend>
    <c:plotVisOnly val="1"/>
    <c:dispBlanksAs val="zero"/>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BC182C-AA47-43EA-8477-6A0B81D73199}" type="doc">
      <dgm:prSet loTypeId="urn:microsoft.com/office/officeart/2005/8/layout/gear1" loCatId="cycle" qsTypeId="urn:microsoft.com/office/officeart/2005/8/quickstyle/simple2" qsCatId="simple" csTypeId="urn:microsoft.com/office/officeart/2005/8/colors/colorful4" csCatId="colorful" phldr="1"/>
      <dgm:spPr/>
    </dgm:pt>
    <dgm:pt modelId="{792C01D7-1024-4B78-AFF3-6DAE3D03F4FD}">
      <dgm:prSet phldrT="[Text]"/>
      <dgm:spPr>
        <a:solidFill>
          <a:schemeClr val="tx1">
            <a:lumMod val="50000"/>
            <a:lumOff val="50000"/>
          </a:schemeClr>
        </a:solidFill>
      </dgm:spPr>
      <dgm:t>
        <a:bodyPr/>
        <a:lstStyle/>
        <a:p>
          <a:r>
            <a:rPr lang="en-US" dirty="0" smtClean="0"/>
            <a:t>Matrix </a:t>
          </a:r>
          <a:r>
            <a:rPr lang="en-US" dirty="0" err="1" smtClean="0"/>
            <a:t>mult</a:t>
          </a:r>
          <a:r>
            <a:rPr lang="en-US" dirty="0" smtClean="0"/>
            <a:t>.</a:t>
          </a:r>
          <a:endParaRPr lang="en-US" dirty="0"/>
        </a:p>
      </dgm:t>
    </dgm:pt>
    <dgm:pt modelId="{0F622844-4F4E-44E0-A107-31672A7D789E}" type="parTrans" cxnId="{83358007-6DC7-4B85-95FB-6EC6766457AE}">
      <dgm:prSet/>
      <dgm:spPr/>
      <dgm:t>
        <a:bodyPr/>
        <a:lstStyle/>
        <a:p>
          <a:endParaRPr lang="en-US"/>
        </a:p>
      </dgm:t>
    </dgm:pt>
    <dgm:pt modelId="{992D6724-1DEF-4692-A7B7-627684140E47}" type="sibTrans" cxnId="{83358007-6DC7-4B85-95FB-6EC6766457AE}">
      <dgm:prSet/>
      <dgm:spPr>
        <a:solidFill>
          <a:schemeClr val="tx1">
            <a:lumMod val="50000"/>
            <a:lumOff val="50000"/>
          </a:schemeClr>
        </a:solidFill>
      </dgm:spPr>
      <dgm:t>
        <a:bodyPr/>
        <a:lstStyle/>
        <a:p>
          <a:endParaRPr lang="en-US"/>
        </a:p>
      </dgm:t>
    </dgm:pt>
    <dgm:pt modelId="{92791D00-1E24-47FB-AA3E-D205CCC82F0C}">
      <dgm:prSet phldrT="[Text]"/>
      <dgm:spPr>
        <a:solidFill>
          <a:schemeClr val="bg1">
            <a:lumMod val="65000"/>
          </a:schemeClr>
        </a:solidFill>
      </dgm:spPr>
      <dgm:t>
        <a:bodyPr/>
        <a:lstStyle/>
        <a:p>
          <a:r>
            <a:rPr lang="en-US" dirty="0" smtClean="0"/>
            <a:t>Scan</a:t>
          </a:r>
          <a:endParaRPr lang="en-US" dirty="0"/>
        </a:p>
      </dgm:t>
    </dgm:pt>
    <dgm:pt modelId="{21CBF171-75B4-4A47-884E-C8C1957C90CD}" type="parTrans" cxnId="{19CC03BD-D327-4464-A793-B8DD1CF797BC}">
      <dgm:prSet/>
      <dgm:spPr/>
      <dgm:t>
        <a:bodyPr/>
        <a:lstStyle/>
        <a:p>
          <a:endParaRPr lang="en-US"/>
        </a:p>
      </dgm:t>
    </dgm:pt>
    <dgm:pt modelId="{F2AABDD7-BA1C-4F18-BE2C-C4BC6D23D8E9}" type="sibTrans" cxnId="{19CC03BD-D327-4464-A793-B8DD1CF797BC}">
      <dgm:prSet/>
      <dgm:spPr>
        <a:solidFill>
          <a:schemeClr val="bg1">
            <a:lumMod val="75000"/>
          </a:schemeClr>
        </a:solidFill>
      </dgm:spPr>
      <dgm:t>
        <a:bodyPr/>
        <a:lstStyle/>
        <a:p>
          <a:endParaRPr lang="en-US"/>
        </a:p>
      </dgm:t>
    </dgm:pt>
    <dgm:pt modelId="{C3797602-3490-48AD-922F-26FC2B8A8D97}">
      <dgm:prSet phldrT="[Text]"/>
      <dgm:spPr>
        <a:solidFill>
          <a:schemeClr val="tx1">
            <a:lumMod val="75000"/>
            <a:lumOff val="25000"/>
          </a:schemeClr>
        </a:solidFill>
      </dgm:spPr>
      <dgm:t>
        <a:bodyPr/>
        <a:lstStyle/>
        <a:p>
          <a:r>
            <a:rPr lang="en-US" dirty="0" smtClean="0"/>
            <a:t>Sort</a:t>
          </a:r>
          <a:endParaRPr lang="en-US" dirty="0"/>
        </a:p>
      </dgm:t>
    </dgm:pt>
    <dgm:pt modelId="{D4A5214C-F4AC-48FB-985B-F5C4BD002A44}" type="sibTrans" cxnId="{3E728DFA-4F73-4A37-A0E9-25AD977DB2CD}">
      <dgm:prSet/>
      <dgm:spPr>
        <a:solidFill>
          <a:schemeClr val="tx1">
            <a:lumMod val="75000"/>
            <a:lumOff val="25000"/>
          </a:schemeClr>
        </a:solidFill>
      </dgm:spPr>
      <dgm:t>
        <a:bodyPr/>
        <a:lstStyle/>
        <a:p>
          <a:endParaRPr lang="en-US"/>
        </a:p>
      </dgm:t>
    </dgm:pt>
    <dgm:pt modelId="{7EBCA9DB-BDFB-489F-9B19-FFB9416C9CF3}" type="parTrans" cxnId="{3E728DFA-4F73-4A37-A0E9-25AD977DB2CD}">
      <dgm:prSet/>
      <dgm:spPr/>
      <dgm:t>
        <a:bodyPr/>
        <a:lstStyle/>
        <a:p>
          <a:endParaRPr lang="en-US"/>
        </a:p>
      </dgm:t>
    </dgm:pt>
    <dgm:pt modelId="{945CC6C6-3ABD-4BAA-BA17-75A34FB4037B}" type="pres">
      <dgm:prSet presAssocID="{DCBC182C-AA47-43EA-8477-6A0B81D73199}" presName="composite" presStyleCnt="0">
        <dgm:presLayoutVars>
          <dgm:chMax val="3"/>
          <dgm:animLvl val="lvl"/>
          <dgm:resizeHandles val="exact"/>
        </dgm:presLayoutVars>
      </dgm:prSet>
      <dgm:spPr/>
    </dgm:pt>
    <dgm:pt modelId="{5A7B59C1-0946-4540-B124-AA8A64E7AF52}" type="pres">
      <dgm:prSet presAssocID="{792C01D7-1024-4B78-AFF3-6DAE3D03F4FD}" presName="gear1" presStyleLbl="node1" presStyleIdx="0" presStyleCnt="3">
        <dgm:presLayoutVars>
          <dgm:chMax val="1"/>
          <dgm:bulletEnabled val="1"/>
        </dgm:presLayoutVars>
      </dgm:prSet>
      <dgm:spPr/>
      <dgm:t>
        <a:bodyPr/>
        <a:lstStyle/>
        <a:p>
          <a:endParaRPr lang="en-US"/>
        </a:p>
      </dgm:t>
    </dgm:pt>
    <dgm:pt modelId="{C6FC2832-CAA6-42F9-8407-550B6E2DE1A1}" type="pres">
      <dgm:prSet presAssocID="{792C01D7-1024-4B78-AFF3-6DAE3D03F4FD}" presName="gear1srcNode" presStyleLbl="node1" presStyleIdx="0" presStyleCnt="3"/>
      <dgm:spPr/>
      <dgm:t>
        <a:bodyPr/>
        <a:lstStyle/>
        <a:p>
          <a:endParaRPr lang="en-US"/>
        </a:p>
      </dgm:t>
    </dgm:pt>
    <dgm:pt modelId="{AA6B7F07-241F-4F40-8BFD-0B9697D93720}" type="pres">
      <dgm:prSet presAssocID="{792C01D7-1024-4B78-AFF3-6DAE3D03F4FD}" presName="gear1dstNode" presStyleLbl="node1" presStyleIdx="0" presStyleCnt="3"/>
      <dgm:spPr/>
      <dgm:t>
        <a:bodyPr/>
        <a:lstStyle/>
        <a:p>
          <a:endParaRPr lang="en-US"/>
        </a:p>
      </dgm:t>
    </dgm:pt>
    <dgm:pt modelId="{27AFAAD3-C0F4-4315-8C52-75A0B51E69BB}" type="pres">
      <dgm:prSet presAssocID="{C3797602-3490-48AD-922F-26FC2B8A8D97}" presName="gear2" presStyleLbl="node1" presStyleIdx="1" presStyleCnt="3">
        <dgm:presLayoutVars>
          <dgm:chMax val="1"/>
          <dgm:bulletEnabled val="1"/>
        </dgm:presLayoutVars>
      </dgm:prSet>
      <dgm:spPr/>
      <dgm:t>
        <a:bodyPr/>
        <a:lstStyle/>
        <a:p>
          <a:endParaRPr lang="en-US"/>
        </a:p>
      </dgm:t>
    </dgm:pt>
    <dgm:pt modelId="{3589FC20-8CE7-4DA3-814D-57AC02FBC32D}" type="pres">
      <dgm:prSet presAssocID="{C3797602-3490-48AD-922F-26FC2B8A8D97}" presName="gear2srcNode" presStyleLbl="node1" presStyleIdx="1" presStyleCnt="3"/>
      <dgm:spPr/>
      <dgm:t>
        <a:bodyPr/>
        <a:lstStyle/>
        <a:p>
          <a:endParaRPr lang="en-US"/>
        </a:p>
      </dgm:t>
    </dgm:pt>
    <dgm:pt modelId="{13FBA799-1D33-4B0D-BD6F-296C45337078}" type="pres">
      <dgm:prSet presAssocID="{C3797602-3490-48AD-922F-26FC2B8A8D97}" presName="gear2dstNode" presStyleLbl="node1" presStyleIdx="1" presStyleCnt="3"/>
      <dgm:spPr/>
      <dgm:t>
        <a:bodyPr/>
        <a:lstStyle/>
        <a:p>
          <a:endParaRPr lang="en-US"/>
        </a:p>
      </dgm:t>
    </dgm:pt>
    <dgm:pt modelId="{65227177-1974-43C4-BA0A-034DF813F3FB}" type="pres">
      <dgm:prSet presAssocID="{92791D00-1E24-47FB-AA3E-D205CCC82F0C}" presName="gear3" presStyleLbl="node1" presStyleIdx="2" presStyleCnt="3"/>
      <dgm:spPr/>
      <dgm:t>
        <a:bodyPr/>
        <a:lstStyle/>
        <a:p>
          <a:endParaRPr lang="en-US"/>
        </a:p>
      </dgm:t>
    </dgm:pt>
    <dgm:pt modelId="{311B3811-EDE6-4023-A84F-EFB56868F924}" type="pres">
      <dgm:prSet presAssocID="{92791D00-1E24-47FB-AA3E-D205CCC82F0C}" presName="gear3tx" presStyleLbl="node1" presStyleIdx="2" presStyleCnt="3">
        <dgm:presLayoutVars>
          <dgm:chMax val="1"/>
          <dgm:bulletEnabled val="1"/>
        </dgm:presLayoutVars>
      </dgm:prSet>
      <dgm:spPr/>
      <dgm:t>
        <a:bodyPr/>
        <a:lstStyle/>
        <a:p>
          <a:endParaRPr lang="en-US"/>
        </a:p>
      </dgm:t>
    </dgm:pt>
    <dgm:pt modelId="{2C16CE49-C770-4957-AEE7-CFB4B231E9BF}" type="pres">
      <dgm:prSet presAssocID="{92791D00-1E24-47FB-AA3E-D205CCC82F0C}" presName="gear3srcNode" presStyleLbl="node1" presStyleIdx="2" presStyleCnt="3"/>
      <dgm:spPr/>
      <dgm:t>
        <a:bodyPr/>
        <a:lstStyle/>
        <a:p>
          <a:endParaRPr lang="en-US"/>
        </a:p>
      </dgm:t>
    </dgm:pt>
    <dgm:pt modelId="{F064FEDF-7075-491C-8FE7-FCAB6C6156D5}" type="pres">
      <dgm:prSet presAssocID="{92791D00-1E24-47FB-AA3E-D205CCC82F0C}" presName="gear3dstNode" presStyleLbl="node1" presStyleIdx="2" presStyleCnt="3"/>
      <dgm:spPr/>
      <dgm:t>
        <a:bodyPr/>
        <a:lstStyle/>
        <a:p>
          <a:endParaRPr lang="en-US"/>
        </a:p>
      </dgm:t>
    </dgm:pt>
    <dgm:pt modelId="{C6E633D0-E014-45CC-A2D9-749A3A0B2C5C}" type="pres">
      <dgm:prSet presAssocID="{992D6724-1DEF-4692-A7B7-627684140E47}" presName="connector1" presStyleLbl="sibTrans2D1" presStyleIdx="0" presStyleCnt="3"/>
      <dgm:spPr/>
      <dgm:t>
        <a:bodyPr/>
        <a:lstStyle/>
        <a:p>
          <a:endParaRPr lang="en-US"/>
        </a:p>
      </dgm:t>
    </dgm:pt>
    <dgm:pt modelId="{E0930DCB-5C7A-4126-BC09-F6E99DDF5CFC}" type="pres">
      <dgm:prSet presAssocID="{D4A5214C-F4AC-48FB-985B-F5C4BD002A44}" presName="connector2" presStyleLbl="sibTrans2D1" presStyleIdx="1" presStyleCnt="3"/>
      <dgm:spPr/>
      <dgm:t>
        <a:bodyPr/>
        <a:lstStyle/>
        <a:p>
          <a:endParaRPr lang="en-US"/>
        </a:p>
      </dgm:t>
    </dgm:pt>
    <dgm:pt modelId="{1A6CCD0E-EABE-4627-B762-058DAD362BB2}" type="pres">
      <dgm:prSet presAssocID="{F2AABDD7-BA1C-4F18-BE2C-C4BC6D23D8E9}" presName="connector3" presStyleLbl="sibTrans2D1" presStyleIdx="2" presStyleCnt="3"/>
      <dgm:spPr/>
      <dgm:t>
        <a:bodyPr/>
        <a:lstStyle/>
        <a:p>
          <a:endParaRPr lang="en-US"/>
        </a:p>
      </dgm:t>
    </dgm:pt>
  </dgm:ptLst>
  <dgm:cxnLst>
    <dgm:cxn modelId="{E13C3248-9E56-4246-BF39-2FB84A53AF26}" type="presOf" srcId="{C3797602-3490-48AD-922F-26FC2B8A8D97}" destId="{27AFAAD3-C0F4-4315-8C52-75A0B51E69BB}" srcOrd="0" destOrd="0" presId="urn:microsoft.com/office/officeart/2005/8/layout/gear1"/>
    <dgm:cxn modelId="{0FEC4561-80AC-4507-A95D-CD707E92020E}" type="presOf" srcId="{792C01D7-1024-4B78-AFF3-6DAE3D03F4FD}" destId="{C6FC2832-CAA6-42F9-8407-550B6E2DE1A1}" srcOrd="1" destOrd="0" presId="urn:microsoft.com/office/officeart/2005/8/layout/gear1"/>
    <dgm:cxn modelId="{6BF638D0-E1BE-464B-88C0-4D713F4BEAB6}" type="presOf" srcId="{92791D00-1E24-47FB-AA3E-D205CCC82F0C}" destId="{F064FEDF-7075-491C-8FE7-FCAB6C6156D5}" srcOrd="3" destOrd="0" presId="urn:microsoft.com/office/officeart/2005/8/layout/gear1"/>
    <dgm:cxn modelId="{71F7008F-B811-4805-A567-0022E44653B5}" type="presOf" srcId="{792C01D7-1024-4B78-AFF3-6DAE3D03F4FD}" destId="{AA6B7F07-241F-4F40-8BFD-0B9697D93720}" srcOrd="2" destOrd="0" presId="urn:microsoft.com/office/officeart/2005/8/layout/gear1"/>
    <dgm:cxn modelId="{3E728DFA-4F73-4A37-A0E9-25AD977DB2CD}" srcId="{DCBC182C-AA47-43EA-8477-6A0B81D73199}" destId="{C3797602-3490-48AD-922F-26FC2B8A8D97}" srcOrd="1" destOrd="0" parTransId="{7EBCA9DB-BDFB-489F-9B19-FFB9416C9CF3}" sibTransId="{D4A5214C-F4AC-48FB-985B-F5C4BD002A44}"/>
    <dgm:cxn modelId="{A9FA762E-0D52-4672-A97E-B6BF33070823}" type="presOf" srcId="{92791D00-1E24-47FB-AA3E-D205CCC82F0C}" destId="{2C16CE49-C770-4957-AEE7-CFB4B231E9BF}" srcOrd="2" destOrd="0" presId="urn:microsoft.com/office/officeart/2005/8/layout/gear1"/>
    <dgm:cxn modelId="{8B487FEC-4394-4EB4-B6D5-6944D3DE9B2B}" type="presOf" srcId="{92791D00-1E24-47FB-AA3E-D205CCC82F0C}" destId="{65227177-1974-43C4-BA0A-034DF813F3FB}" srcOrd="0" destOrd="0" presId="urn:microsoft.com/office/officeart/2005/8/layout/gear1"/>
    <dgm:cxn modelId="{D65511B2-3B10-4958-BF40-0BC05A56C654}" type="presOf" srcId="{792C01D7-1024-4B78-AFF3-6DAE3D03F4FD}" destId="{5A7B59C1-0946-4540-B124-AA8A64E7AF52}" srcOrd="0" destOrd="0" presId="urn:microsoft.com/office/officeart/2005/8/layout/gear1"/>
    <dgm:cxn modelId="{93660314-A36F-4DB2-AC1A-DDADD09FDBD0}" type="presOf" srcId="{992D6724-1DEF-4692-A7B7-627684140E47}" destId="{C6E633D0-E014-45CC-A2D9-749A3A0B2C5C}" srcOrd="0" destOrd="0" presId="urn:microsoft.com/office/officeart/2005/8/layout/gear1"/>
    <dgm:cxn modelId="{74FA646C-C84A-4A4C-A68B-8873D3AAE292}" type="presOf" srcId="{C3797602-3490-48AD-922F-26FC2B8A8D97}" destId="{3589FC20-8CE7-4DA3-814D-57AC02FBC32D}" srcOrd="1" destOrd="0" presId="urn:microsoft.com/office/officeart/2005/8/layout/gear1"/>
    <dgm:cxn modelId="{19CC03BD-D327-4464-A793-B8DD1CF797BC}" srcId="{DCBC182C-AA47-43EA-8477-6A0B81D73199}" destId="{92791D00-1E24-47FB-AA3E-D205CCC82F0C}" srcOrd="2" destOrd="0" parTransId="{21CBF171-75B4-4A47-884E-C8C1957C90CD}" sibTransId="{F2AABDD7-BA1C-4F18-BE2C-C4BC6D23D8E9}"/>
    <dgm:cxn modelId="{9E148234-9FC2-48EB-8ACF-23CA383B2A2C}" type="presOf" srcId="{DCBC182C-AA47-43EA-8477-6A0B81D73199}" destId="{945CC6C6-3ABD-4BAA-BA17-75A34FB4037B}" srcOrd="0" destOrd="0" presId="urn:microsoft.com/office/officeart/2005/8/layout/gear1"/>
    <dgm:cxn modelId="{34FCBA42-8907-44AD-99EA-BBD5BD8707A9}" type="presOf" srcId="{D4A5214C-F4AC-48FB-985B-F5C4BD002A44}" destId="{E0930DCB-5C7A-4126-BC09-F6E99DDF5CFC}" srcOrd="0" destOrd="0" presId="urn:microsoft.com/office/officeart/2005/8/layout/gear1"/>
    <dgm:cxn modelId="{D981E5A1-F799-4B58-BF1C-FDEF8A3969B1}" type="presOf" srcId="{C3797602-3490-48AD-922F-26FC2B8A8D97}" destId="{13FBA799-1D33-4B0D-BD6F-296C45337078}" srcOrd="2" destOrd="0" presId="urn:microsoft.com/office/officeart/2005/8/layout/gear1"/>
    <dgm:cxn modelId="{83358007-6DC7-4B85-95FB-6EC6766457AE}" srcId="{DCBC182C-AA47-43EA-8477-6A0B81D73199}" destId="{792C01D7-1024-4B78-AFF3-6DAE3D03F4FD}" srcOrd="0" destOrd="0" parTransId="{0F622844-4F4E-44E0-A107-31672A7D789E}" sibTransId="{992D6724-1DEF-4692-A7B7-627684140E47}"/>
    <dgm:cxn modelId="{6E8E7FAE-8454-4361-A7BF-1F4E41DC91F1}" type="presOf" srcId="{F2AABDD7-BA1C-4F18-BE2C-C4BC6D23D8E9}" destId="{1A6CCD0E-EABE-4627-B762-058DAD362BB2}" srcOrd="0" destOrd="0" presId="urn:microsoft.com/office/officeart/2005/8/layout/gear1"/>
    <dgm:cxn modelId="{5635EA25-4ED9-41D2-8331-795B2D260777}" type="presOf" srcId="{92791D00-1E24-47FB-AA3E-D205CCC82F0C}" destId="{311B3811-EDE6-4023-A84F-EFB56868F924}" srcOrd="1" destOrd="0" presId="urn:microsoft.com/office/officeart/2005/8/layout/gear1"/>
    <dgm:cxn modelId="{D6DC6589-430D-4B0F-8885-FC78691255BA}" type="presParOf" srcId="{945CC6C6-3ABD-4BAA-BA17-75A34FB4037B}" destId="{5A7B59C1-0946-4540-B124-AA8A64E7AF52}" srcOrd="0" destOrd="0" presId="urn:microsoft.com/office/officeart/2005/8/layout/gear1"/>
    <dgm:cxn modelId="{6E9122B1-5C3E-47E4-9FA6-B4637A20E216}" type="presParOf" srcId="{945CC6C6-3ABD-4BAA-BA17-75A34FB4037B}" destId="{C6FC2832-CAA6-42F9-8407-550B6E2DE1A1}" srcOrd="1" destOrd="0" presId="urn:microsoft.com/office/officeart/2005/8/layout/gear1"/>
    <dgm:cxn modelId="{89999A05-DB72-4190-A9E0-E6694031CFC9}" type="presParOf" srcId="{945CC6C6-3ABD-4BAA-BA17-75A34FB4037B}" destId="{AA6B7F07-241F-4F40-8BFD-0B9697D93720}" srcOrd="2" destOrd="0" presId="urn:microsoft.com/office/officeart/2005/8/layout/gear1"/>
    <dgm:cxn modelId="{44966786-AD61-436C-8485-6269469236BD}" type="presParOf" srcId="{945CC6C6-3ABD-4BAA-BA17-75A34FB4037B}" destId="{27AFAAD3-C0F4-4315-8C52-75A0B51E69BB}" srcOrd="3" destOrd="0" presId="urn:microsoft.com/office/officeart/2005/8/layout/gear1"/>
    <dgm:cxn modelId="{ABAEDAAC-C80E-4804-95D0-E976897B8909}" type="presParOf" srcId="{945CC6C6-3ABD-4BAA-BA17-75A34FB4037B}" destId="{3589FC20-8CE7-4DA3-814D-57AC02FBC32D}" srcOrd="4" destOrd="0" presId="urn:microsoft.com/office/officeart/2005/8/layout/gear1"/>
    <dgm:cxn modelId="{E3FEDECD-5BC9-4937-9996-C71B9A86CDDA}" type="presParOf" srcId="{945CC6C6-3ABD-4BAA-BA17-75A34FB4037B}" destId="{13FBA799-1D33-4B0D-BD6F-296C45337078}" srcOrd="5" destOrd="0" presId="urn:microsoft.com/office/officeart/2005/8/layout/gear1"/>
    <dgm:cxn modelId="{232142DE-97DA-4ACC-B38F-2C46D07CAB8D}" type="presParOf" srcId="{945CC6C6-3ABD-4BAA-BA17-75A34FB4037B}" destId="{65227177-1974-43C4-BA0A-034DF813F3FB}" srcOrd="6" destOrd="0" presId="urn:microsoft.com/office/officeart/2005/8/layout/gear1"/>
    <dgm:cxn modelId="{A5C77F0B-6EC4-49F1-9988-0559B2084AA6}" type="presParOf" srcId="{945CC6C6-3ABD-4BAA-BA17-75A34FB4037B}" destId="{311B3811-EDE6-4023-A84F-EFB56868F924}" srcOrd="7" destOrd="0" presId="urn:microsoft.com/office/officeart/2005/8/layout/gear1"/>
    <dgm:cxn modelId="{BD6E927C-82AF-4E81-8C2C-943C831119EF}" type="presParOf" srcId="{945CC6C6-3ABD-4BAA-BA17-75A34FB4037B}" destId="{2C16CE49-C770-4957-AEE7-CFB4B231E9BF}" srcOrd="8" destOrd="0" presId="urn:microsoft.com/office/officeart/2005/8/layout/gear1"/>
    <dgm:cxn modelId="{196D866D-08D0-4422-900C-AC5C76BF2259}" type="presParOf" srcId="{945CC6C6-3ABD-4BAA-BA17-75A34FB4037B}" destId="{F064FEDF-7075-491C-8FE7-FCAB6C6156D5}" srcOrd="9" destOrd="0" presId="urn:microsoft.com/office/officeart/2005/8/layout/gear1"/>
    <dgm:cxn modelId="{5184FAE4-D048-4CC3-B129-7D59A1E08CC1}" type="presParOf" srcId="{945CC6C6-3ABD-4BAA-BA17-75A34FB4037B}" destId="{C6E633D0-E014-45CC-A2D9-749A3A0B2C5C}" srcOrd="10" destOrd="0" presId="urn:microsoft.com/office/officeart/2005/8/layout/gear1"/>
    <dgm:cxn modelId="{6A4D303F-9FB2-4B15-B7CD-274D31CD3888}" type="presParOf" srcId="{945CC6C6-3ABD-4BAA-BA17-75A34FB4037B}" destId="{E0930DCB-5C7A-4126-BC09-F6E99DDF5CFC}" srcOrd="11" destOrd="0" presId="urn:microsoft.com/office/officeart/2005/8/layout/gear1"/>
    <dgm:cxn modelId="{E461941A-6808-4D27-8C26-1C6B08DFD594}" type="presParOf" srcId="{945CC6C6-3ABD-4BAA-BA17-75A34FB4037B}" destId="{1A6CCD0E-EABE-4627-B762-058DAD362BB2}" srcOrd="12" destOrd="0" presId="urn:microsoft.com/office/officeart/2005/8/layout/gear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BC182C-AA47-43EA-8477-6A0B81D73199}" type="doc">
      <dgm:prSet loTypeId="urn:microsoft.com/office/officeart/2005/8/layout/gear1" loCatId="cycle" qsTypeId="urn:microsoft.com/office/officeart/2005/8/quickstyle/simple2" qsCatId="simple" csTypeId="urn:microsoft.com/office/officeart/2005/8/colors/colorful4" csCatId="colorful" phldr="1"/>
      <dgm:spPr/>
    </dgm:pt>
    <dgm:pt modelId="{792C01D7-1024-4B78-AFF3-6DAE3D03F4FD}">
      <dgm:prSet phldrT="[Text]"/>
      <dgm:spPr/>
      <dgm:t>
        <a:bodyPr/>
        <a:lstStyle/>
        <a:p>
          <a:r>
            <a:rPr lang="en-US" dirty="0" smtClean="0"/>
            <a:t>Matrix </a:t>
          </a:r>
          <a:r>
            <a:rPr lang="en-US" dirty="0" err="1" smtClean="0"/>
            <a:t>mult</a:t>
          </a:r>
          <a:r>
            <a:rPr lang="en-US" dirty="0" smtClean="0"/>
            <a:t>.</a:t>
          </a:r>
          <a:endParaRPr lang="en-US" dirty="0"/>
        </a:p>
      </dgm:t>
    </dgm:pt>
    <dgm:pt modelId="{0F622844-4F4E-44E0-A107-31672A7D789E}" type="parTrans" cxnId="{83358007-6DC7-4B85-95FB-6EC6766457AE}">
      <dgm:prSet/>
      <dgm:spPr/>
      <dgm:t>
        <a:bodyPr/>
        <a:lstStyle/>
        <a:p>
          <a:endParaRPr lang="en-US"/>
        </a:p>
      </dgm:t>
    </dgm:pt>
    <dgm:pt modelId="{992D6724-1DEF-4692-A7B7-627684140E47}" type="sibTrans" cxnId="{83358007-6DC7-4B85-95FB-6EC6766457AE}">
      <dgm:prSet/>
      <dgm:spPr/>
      <dgm:t>
        <a:bodyPr/>
        <a:lstStyle/>
        <a:p>
          <a:endParaRPr lang="en-US"/>
        </a:p>
      </dgm:t>
    </dgm:pt>
    <dgm:pt modelId="{92791D00-1E24-47FB-AA3E-D205CCC82F0C}">
      <dgm:prSet phldrT="[Text]"/>
      <dgm:spPr/>
      <dgm:t>
        <a:bodyPr/>
        <a:lstStyle/>
        <a:p>
          <a:r>
            <a:rPr lang="en-US" dirty="0" smtClean="0"/>
            <a:t>Scan</a:t>
          </a:r>
          <a:endParaRPr lang="en-US" dirty="0"/>
        </a:p>
      </dgm:t>
    </dgm:pt>
    <dgm:pt modelId="{21CBF171-75B4-4A47-884E-C8C1957C90CD}" type="parTrans" cxnId="{19CC03BD-D327-4464-A793-B8DD1CF797BC}">
      <dgm:prSet/>
      <dgm:spPr/>
      <dgm:t>
        <a:bodyPr/>
        <a:lstStyle/>
        <a:p>
          <a:endParaRPr lang="en-US"/>
        </a:p>
      </dgm:t>
    </dgm:pt>
    <dgm:pt modelId="{F2AABDD7-BA1C-4F18-BE2C-C4BC6D23D8E9}" type="sibTrans" cxnId="{19CC03BD-D327-4464-A793-B8DD1CF797BC}">
      <dgm:prSet/>
      <dgm:spPr/>
      <dgm:t>
        <a:bodyPr/>
        <a:lstStyle/>
        <a:p>
          <a:endParaRPr lang="en-US"/>
        </a:p>
      </dgm:t>
    </dgm:pt>
    <dgm:pt modelId="{C3797602-3490-48AD-922F-26FC2B8A8D97}">
      <dgm:prSet phldrT="[Text]"/>
      <dgm:spPr/>
      <dgm:t>
        <a:bodyPr/>
        <a:lstStyle/>
        <a:p>
          <a:r>
            <a:rPr lang="en-US" dirty="0" smtClean="0"/>
            <a:t>Sort</a:t>
          </a:r>
          <a:endParaRPr lang="en-US" dirty="0"/>
        </a:p>
      </dgm:t>
    </dgm:pt>
    <dgm:pt modelId="{D4A5214C-F4AC-48FB-985B-F5C4BD002A44}" type="sibTrans" cxnId="{3E728DFA-4F73-4A37-A0E9-25AD977DB2CD}">
      <dgm:prSet/>
      <dgm:spPr/>
      <dgm:t>
        <a:bodyPr/>
        <a:lstStyle/>
        <a:p>
          <a:endParaRPr lang="en-US"/>
        </a:p>
      </dgm:t>
    </dgm:pt>
    <dgm:pt modelId="{7EBCA9DB-BDFB-489F-9B19-FFB9416C9CF3}" type="parTrans" cxnId="{3E728DFA-4F73-4A37-A0E9-25AD977DB2CD}">
      <dgm:prSet/>
      <dgm:spPr/>
      <dgm:t>
        <a:bodyPr/>
        <a:lstStyle/>
        <a:p>
          <a:endParaRPr lang="en-US"/>
        </a:p>
      </dgm:t>
    </dgm:pt>
    <dgm:pt modelId="{945CC6C6-3ABD-4BAA-BA17-75A34FB4037B}" type="pres">
      <dgm:prSet presAssocID="{DCBC182C-AA47-43EA-8477-6A0B81D73199}" presName="composite" presStyleCnt="0">
        <dgm:presLayoutVars>
          <dgm:chMax val="3"/>
          <dgm:animLvl val="lvl"/>
          <dgm:resizeHandles val="exact"/>
        </dgm:presLayoutVars>
      </dgm:prSet>
      <dgm:spPr/>
    </dgm:pt>
    <dgm:pt modelId="{5A7B59C1-0946-4540-B124-AA8A64E7AF52}" type="pres">
      <dgm:prSet presAssocID="{792C01D7-1024-4B78-AFF3-6DAE3D03F4FD}" presName="gear1" presStyleLbl="node1" presStyleIdx="0" presStyleCnt="3">
        <dgm:presLayoutVars>
          <dgm:chMax val="1"/>
          <dgm:bulletEnabled val="1"/>
        </dgm:presLayoutVars>
      </dgm:prSet>
      <dgm:spPr/>
      <dgm:t>
        <a:bodyPr/>
        <a:lstStyle/>
        <a:p>
          <a:endParaRPr lang="en-US"/>
        </a:p>
      </dgm:t>
    </dgm:pt>
    <dgm:pt modelId="{C6FC2832-CAA6-42F9-8407-550B6E2DE1A1}" type="pres">
      <dgm:prSet presAssocID="{792C01D7-1024-4B78-AFF3-6DAE3D03F4FD}" presName="gear1srcNode" presStyleLbl="node1" presStyleIdx="0" presStyleCnt="3"/>
      <dgm:spPr/>
      <dgm:t>
        <a:bodyPr/>
        <a:lstStyle/>
        <a:p>
          <a:endParaRPr lang="en-US"/>
        </a:p>
      </dgm:t>
    </dgm:pt>
    <dgm:pt modelId="{AA6B7F07-241F-4F40-8BFD-0B9697D93720}" type="pres">
      <dgm:prSet presAssocID="{792C01D7-1024-4B78-AFF3-6DAE3D03F4FD}" presName="gear1dstNode" presStyleLbl="node1" presStyleIdx="0" presStyleCnt="3"/>
      <dgm:spPr/>
      <dgm:t>
        <a:bodyPr/>
        <a:lstStyle/>
        <a:p>
          <a:endParaRPr lang="en-US"/>
        </a:p>
      </dgm:t>
    </dgm:pt>
    <dgm:pt modelId="{27AFAAD3-C0F4-4315-8C52-75A0B51E69BB}" type="pres">
      <dgm:prSet presAssocID="{C3797602-3490-48AD-922F-26FC2B8A8D97}" presName="gear2" presStyleLbl="node1" presStyleIdx="1" presStyleCnt="3">
        <dgm:presLayoutVars>
          <dgm:chMax val="1"/>
          <dgm:bulletEnabled val="1"/>
        </dgm:presLayoutVars>
      </dgm:prSet>
      <dgm:spPr/>
      <dgm:t>
        <a:bodyPr/>
        <a:lstStyle/>
        <a:p>
          <a:endParaRPr lang="en-US"/>
        </a:p>
      </dgm:t>
    </dgm:pt>
    <dgm:pt modelId="{3589FC20-8CE7-4DA3-814D-57AC02FBC32D}" type="pres">
      <dgm:prSet presAssocID="{C3797602-3490-48AD-922F-26FC2B8A8D97}" presName="gear2srcNode" presStyleLbl="node1" presStyleIdx="1" presStyleCnt="3"/>
      <dgm:spPr/>
      <dgm:t>
        <a:bodyPr/>
        <a:lstStyle/>
        <a:p>
          <a:endParaRPr lang="en-US"/>
        </a:p>
      </dgm:t>
    </dgm:pt>
    <dgm:pt modelId="{13FBA799-1D33-4B0D-BD6F-296C45337078}" type="pres">
      <dgm:prSet presAssocID="{C3797602-3490-48AD-922F-26FC2B8A8D97}" presName="gear2dstNode" presStyleLbl="node1" presStyleIdx="1" presStyleCnt="3"/>
      <dgm:spPr/>
      <dgm:t>
        <a:bodyPr/>
        <a:lstStyle/>
        <a:p>
          <a:endParaRPr lang="en-US"/>
        </a:p>
      </dgm:t>
    </dgm:pt>
    <dgm:pt modelId="{65227177-1974-43C4-BA0A-034DF813F3FB}" type="pres">
      <dgm:prSet presAssocID="{92791D00-1E24-47FB-AA3E-D205CCC82F0C}" presName="gear3" presStyleLbl="node1" presStyleIdx="2" presStyleCnt="3"/>
      <dgm:spPr/>
      <dgm:t>
        <a:bodyPr/>
        <a:lstStyle/>
        <a:p>
          <a:endParaRPr lang="en-US"/>
        </a:p>
      </dgm:t>
    </dgm:pt>
    <dgm:pt modelId="{311B3811-EDE6-4023-A84F-EFB56868F924}" type="pres">
      <dgm:prSet presAssocID="{92791D00-1E24-47FB-AA3E-D205CCC82F0C}" presName="gear3tx" presStyleLbl="node1" presStyleIdx="2" presStyleCnt="3">
        <dgm:presLayoutVars>
          <dgm:chMax val="1"/>
          <dgm:bulletEnabled val="1"/>
        </dgm:presLayoutVars>
      </dgm:prSet>
      <dgm:spPr/>
      <dgm:t>
        <a:bodyPr/>
        <a:lstStyle/>
        <a:p>
          <a:endParaRPr lang="en-US"/>
        </a:p>
      </dgm:t>
    </dgm:pt>
    <dgm:pt modelId="{2C16CE49-C770-4957-AEE7-CFB4B231E9BF}" type="pres">
      <dgm:prSet presAssocID="{92791D00-1E24-47FB-AA3E-D205CCC82F0C}" presName="gear3srcNode" presStyleLbl="node1" presStyleIdx="2" presStyleCnt="3"/>
      <dgm:spPr/>
      <dgm:t>
        <a:bodyPr/>
        <a:lstStyle/>
        <a:p>
          <a:endParaRPr lang="en-US"/>
        </a:p>
      </dgm:t>
    </dgm:pt>
    <dgm:pt modelId="{F064FEDF-7075-491C-8FE7-FCAB6C6156D5}" type="pres">
      <dgm:prSet presAssocID="{92791D00-1E24-47FB-AA3E-D205CCC82F0C}" presName="gear3dstNode" presStyleLbl="node1" presStyleIdx="2" presStyleCnt="3"/>
      <dgm:spPr/>
      <dgm:t>
        <a:bodyPr/>
        <a:lstStyle/>
        <a:p>
          <a:endParaRPr lang="en-US"/>
        </a:p>
      </dgm:t>
    </dgm:pt>
    <dgm:pt modelId="{C6E633D0-E014-45CC-A2D9-749A3A0B2C5C}" type="pres">
      <dgm:prSet presAssocID="{992D6724-1DEF-4692-A7B7-627684140E47}" presName="connector1" presStyleLbl="sibTrans2D1" presStyleIdx="0" presStyleCnt="3"/>
      <dgm:spPr/>
      <dgm:t>
        <a:bodyPr/>
        <a:lstStyle/>
        <a:p>
          <a:endParaRPr lang="en-US"/>
        </a:p>
      </dgm:t>
    </dgm:pt>
    <dgm:pt modelId="{E0930DCB-5C7A-4126-BC09-F6E99DDF5CFC}" type="pres">
      <dgm:prSet presAssocID="{D4A5214C-F4AC-48FB-985B-F5C4BD002A44}" presName="connector2" presStyleLbl="sibTrans2D1" presStyleIdx="1" presStyleCnt="3"/>
      <dgm:spPr/>
      <dgm:t>
        <a:bodyPr/>
        <a:lstStyle/>
        <a:p>
          <a:endParaRPr lang="en-US"/>
        </a:p>
      </dgm:t>
    </dgm:pt>
    <dgm:pt modelId="{1A6CCD0E-EABE-4627-B762-058DAD362BB2}" type="pres">
      <dgm:prSet presAssocID="{F2AABDD7-BA1C-4F18-BE2C-C4BC6D23D8E9}" presName="connector3" presStyleLbl="sibTrans2D1" presStyleIdx="2" presStyleCnt="3"/>
      <dgm:spPr/>
      <dgm:t>
        <a:bodyPr/>
        <a:lstStyle/>
        <a:p>
          <a:endParaRPr lang="en-US"/>
        </a:p>
      </dgm:t>
    </dgm:pt>
  </dgm:ptLst>
  <dgm:cxnLst>
    <dgm:cxn modelId="{C86D8033-C902-430E-A243-3C9957C7D72E}" type="presOf" srcId="{92791D00-1E24-47FB-AA3E-D205CCC82F0C}" destId="{311B3811-EDE6-4023-A84F-EFB56868F924}" srcOrd="1" destOrd="0" presId="urn:microsoft.com/office/officeart/2005/8/layout/gear1"/>
    <dgm:cxn modelId="{4168E25A-26E7-4C96-85BA-2F2190FB12DB}" type="presOf" srcId="{DCBC182C-AA47-43EA-8477-6A0B81D73199}" destId="{945CC6C6-3ABD-4BAA-BA17-75A34FB4037B}" srcOrd="0" destOrd="0" presId="urn:microsoft.com/office/officeart/2005/8/layout/gear1"/>
    <dgm:cxn modelId="{B2ED1F4A-DCB9-493A-A4C0-7EDE4F8E7451}" type="presOf" srcId="{792C01D7-1024-4B78-AFF3-6DAE3D03F4FD}" destId="{C6FC2832-CAA6-42F9-8407-550B6E2DE1A1}" srcOrd="1" destOrd="0" presId="urn:microsoft.com/office/officeart/2005/8/layout/gear1"/>
    <dgm:cxn modelId="{4D2FC05A-8283-435B-835F-D25E671E3C50}" type="presOf" srcId="{C3797602-3490-48AD-922F-26FC2B8A8D97}" destId="{13FBA799-1D33-4B0D-BD6F-296C45337078}" srcOrd="2" destOrd="0" presId="urn:microsoft.com/office/officeart/2005/8/layout/gear1"/>
    <dgm:cxn modelId="{3E728DFA-4F73-4A37-A0E9-25AD977DB2CD}" srcId="{DCBC182C-AA47-43EA-8477-6A0B81D73199}" destId="{C3797602-3490-48AD-922F-26FC2B8A8D97}" srcOrd="1" destOrd="0" parTransId="{7EBCA9DB-BDFB-489F-9B19-FFB9416C9CF3}" sibTransId="{D4A5214C-F4AC-48FB-985B-F5C4BD002A44}"/>
    <dgm:cxn modelId="{EC864A0B-235A-4705-AE5C-C939DD771960}" type="presOf" srcId="{792C01D7-1024-4B78-AFF3-6DAE3D03F4FD}" destId="{AA6B7F07-241F-4F40-8BFD-0B9697D93720}" srcOrd="2" destOrd="0" presId="urn:microsoft.com/office/officeart/2005/8/layout/gear1"/>
    <dgm:cxn modelId="{5C20F85B-1E25-4C1E-AFE7-43DC8391B1B0}" type="presOf" srcId="{92791D00-1E24-47FB-AA3E-D205CCC82F0C}" destId="{F064FEDF-7075-491C-8FE7-FCAB6C6156D5}" srcOrd="3" destOrd="0" presId="urn:microsoft.com/office/officeart/2005/8/layout/gear1"/>
    <dgm:cxn modelId="{8A23B4E4-6B50-4307-B0B5-CD741A88A189}" type="presOf" srcId="{92791D00-1E24-47FB-AA3E-D205CCC82F0C}" destId="{2C16CE49-C770-4957-AEE7-CFB4B231E9BF}" srcOrd="2" destOrd="0" presId="urn:microsoft.com/office/officeart/2005/8/layout/gear1"/>
    <dgm:cxn modelId="{792476DE-6B1A-48D8-98F6-F434C48CCD13}" type="presOf" srcId="{D4A5214C-F4AC-48FB-985B-F5C4BD002A44}" destId="{E0930DCB-5C7A-4126-BC09-F6E99DDF5CFC}" srcOrd="0" destOrd="0" presId="urn:microsoft.com/office/officeart/2005/8/layout/gear1"/>
    <dgm:cxn modelId="{5274A823-DED1-4FA3-9364-7EC1C3B0CB9B}" type="presOf" srcId="{C3797602-3490-48AD-922F-26FC2B8A8D97}" destId="{27AFAAD3-C0F4-4315-8C52-75A0B51E69BB}" srcOrd="0" destOrd="0" presId="urn:microsoft.com/office/officeart/2005/8/layout/gear1"/>
    <dgm:cxn modelId="{19CC03BD-D327-4464-A793-B8DD1CF797BC}" srcId="{DCBC182C-AA47-43EA-8477-6A0B81D73199}" destId="{92791D00-1E24-47FB-AA3E-D205CCC82F0C}" srcOrd="2" destOrd="0" parTransId="{21CBF171-75B4-4A47-884E-C8C1957C90CD}" sibTransId="{F2AABDD7-BA1C-4F18-BE2C-C4BC6D23D8E9}"/>
    <dgm:cxn modelId="{1D4F5DAC-F97C-48CC-BEEE-03BF52EFDC2A}" type="presOf" srcId="{92791D00-1E24-47FB-AA3E-D205CCC82F0C}" destId="{65227177-1974-43C4-BA0A-034DF813F3FB}" srcOrd="0" destOrd="0" presId="urn:microsoft.com/office/officeart/2005/8/layout/gear1"/>
    <dgm:cxn modelId="{D72E73F6-55B9-44BF-ADCF-799600195415}" type="presOf" srcId="{792C01D7-1024-4B78-AFF3-6DAE3D03F4FD}" destId="{5A7B59C1-0946-4540-B124-AA8A64E7AF52}" srcOrd="0" destOrd="0" presId="urn:microsoft.com/office/officeart/2005/8/layout/gear1"/>
    <dgm:cxn modelId="{83358007-6DC7-4B85-95FB-6EC6766457AE}" srcId="{DCBC182C-AA47-43EA-8477-6A0B81D73199}" destId="{792C01D7-1024-4B78-AFF3-6DAE3D03F4FD}" srcOrd="0" destOrd="0" parTransId="{0F622844-4F4E-44E0-A107-31672A7D789E}" sibTransId="{992D6724-1DEF-4692-A7B7-627684140E47}"/>
    <dgm:cxn modelId="{6EE250D5-83DC-4A39-92A6-3A866E9C0FD5}" type="presOf" srcId="{F2AABDD7-BA1C-4F18-BE2C-C4BC6D23D8E9}" destId="{1A6CCD0E-EABE-4627-B762-058DAD362BB2}" srcOrd="0" destOrd="0" presId="urn:microsoft.com/office/officeart/2005/8/layout/gear1"/>
    <dgm:cxn modelId="{B426949F-758A-4CFD-8614-74B358CA6F58}" type="presOf" srcId="{992D6724-1DEF-4692-A7B7-627684140E47}" destId="{C6E633D0-E014-45CC-A2D9-749A3A0B2C5C}" srcOrd="0" destOrd="0" presId="urn:microsoft.com/office/officeart/2005/8/layout/gear1"/>
    <dgm:cxn modelId="{597DDEB2-A893-4BF0-9F86-2CF5BAB0B4E1}" type="presOf" srcId="{C3797602-3490-48AD-922F-26FC2B8A8D97}" destId="{3589FC20-8CE7-4DA3-814D-57AC02FBC32D}" srcOrd="1" destOrd="0" presId="urn:microsoft.com/office/officeart/2005/8/layout/gear1"/>
    <dgm:cxn modelId="{C8216FFD-2024-474A-85C4-576DE8B89025}" type="presParOf" srcId="{945CC6C6-3ABD-4BAA-BA17-75A34FB4037B}" destId="{5A7B59C1-0946-4540-B124-AA8A64E7AF52}" srcOrd="0" destOrd="0" presId="urn:microsoft.com/office/officeart/2005/8/layout/gear1"/>
    <dgm:cxn modelId="{48507C3F-DC54-4FB3-8047-AED418C8314D}" type="presParOf" srcId="{945CC6C6-3ABD-4BAA-BA17-75A34FB4037B}" destId="{C6FC2832-CAA6-42F9-8407-550B6E2DE1A1}" srcOrd="1" destOrd="0" presId="urn:microsoft.com/office/officeart/2005/8/layout/gear1"/>
    <dgm:cxn modelId="{85F4CB68-8F94-4013-8749-E43A92821287}" type="presParOf" srcId="{945CC6C6-3ABD-4BAA-BA17-75A34FB4037B}" destId="{AA6B7F07-241F-4F40-8BFD-0B9697D93720}" srcOrd="2" destOrd="0" presId="urn:microsoft.com/office/officeart/2005/8/layout/gear1"/>
    <dgm:cxn modelId="{76764E98-BCED-4A79-8639-5DD95E385EA3}" type="presParOf" srcId="{945CC6C6-3ABD-4BAA-BA17-75A34FB4037B}" destId="{27AFAAD3-C0F4-4315-8C52-75A0B51E69BB}" srcOrd="3" destOrd="0" presId="urn:microsoft.com/office/officeart/2005/8/layout/gear1"/>
    <dgm:cxn modelId="{EA516765-B8C8-4EE0-8B43-217CCD1EE453}" type="presParOf" srcId="{945CC6C6-3ABD-4BAA-BA17-75A34FB4037B}" destId="{3589FC20-8CE7-4DA3-814D-57AC02FBC32D}" srcOrd="4" destOrd="0" presId="urn:microsoft.com/office/officeart/2005/8/layout/gear1"/>
    <dgm:cxn modelId="{44A35341-859E-4CEF-AA24-61F461E2C20F}" type="presParOf" srcId="{945CC6C6-3ABD-4BAA-BA17-75A34FB4037B}" destId="{13FBA799-1D33-4B0D-BD6F-296C45337078}" srcOrd="5" destOrd="0" presId="urn:microsoft.com/office/officeart/2005/8/layout/gear1"/>
    <dgm:cxn modelId="{8EB35F3A-C188-4936-8DE1-2F31515949F9}" type="presParOf" srcId="{945CC6C6-3ABD-4BAA-BA17-75A34FB4037B}" destId="{65227177-1974-43C4-BA0A-034DF813F3FB}" srcOrd="6" destOrd="0" presId="urn:microsoft.com/office/officeart/2005/8/layout/gear1"/>
    <dgm:cxn modelId="{8685C099-72EF-4BF1-B9AD-B8003F4F1CCC}" type="presParOf" srcId="{945CC6C6-3ABD-4BAA-BA17-75A34FB4037B}" destId="{311B3811-EDE6-4023-A84F-EFB56868F924}" srcOrd="7" destOrd="0" presId="urn:microsoft.com/office/officeart/2005/8/layout/gear1"/>
    <dgm:cxn modelId="{CCDEE486-D734-4A43-A0D4-0AF4BDE1CE7B}" type="presParOf" srcId="{945CC6C6-3ABD-4BAA-BA17-75A34FB4037B}" destId="{2C16CE49-C770-4957-AEE7-CFB4B231E9BF}" srcOrd="8" destOrd="0" presId="urn:microsoft.com/office/officeart/2005/8/layout/gear1"/>
    <dgm:cxn modelId="{067E52C3-1D51-42C0-8FD0-F54BF6C6830E}" type="presParOf" srcId="{945CC6C6-3ABD-4BAA-BA17-75A34FB4037B}" destId="{F064FEDF-7075-491C-8FE7-FCAB6C6156D5}" srcOrd="9" destOrd="0" presId="urn:microsoft.com/office/officeart/2005/8/layout/gear1"/>
    <dgm:cxn modelId="{BD6766A0-DF71-4583-88B5-FC4B1C9A5887}" type="presParOf" srcId="{945CC6C6-3ABD-4BAA-BA17-75A34FB4037B}" destId="{C6E633D0-E014-45CC-A2D9-749A3A0B2C5C}" srcOrd="10" destOrd="0" presId="urn:microsoft.com/office/officeart/2005/8/layout/gear1"/>
    <dgm:cxn modelId="{36E44F32-49EC-44BC-85F1-BFDF7050FB91}" type="presParOf" srcId="{945CC6C6-3ABD-4BAA-BA17-75A34FB4037B}" destId="{E0930DCB-5C7A-4126-BC09-F6E99DDF5CFC}" srcOrd="11" destOrd="0" presId="urn:microsoft.com/office/officeart/2005/8/layout/gear1"/>
    <dgm:cxn modelId="{84AB4484-BB1D-4513-ADAF-6C5291F8ACB5}" type="presParOf" srcId="{945CC6C6-3ABD-4BAA-BA17-75A34FB4037B}" destId="{1A6CCD0E-EABE-4627-B762-058DAD362BB2}"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7B59C1-0946-4540-B124-AA8A64E7AF52}">
      <dsp:nvSpPr>
        <dsp:cNvPr id="0" name=""/>
        <dsp:cNvSpPr/>
      </dsp:nvSpPr>
      <dsp:spPr>
        <a:xfrm>
          <a:off x="2604967" y="1348686"/>
          <a:ext cx="1648395" cy="1648395"/>
        </a:xfrm>
        <a:prstGeom prst="gear9">
          <a:avLst/>
        </a:prstGeom>
        <a:solidFill>
          <a:schemeClr val="tx1">
            <a:lumMod val="50000"/>
            <a:lumOff val="5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Matrix </a:t>
          </a:r>
          <a:r>
            <a:rPr lang="en-US" sz="2400" kern="1200" dirty="0" err="1" smtClean="0"/>
            <a:t>mult</a:t>
          </a:r>
          <a:r>
            <a:rPr lang="en-US" sz="2400" kern="1200" dirty="0" smtClean="0"/>
            <a:t>.</a:t>
          </a:r>
          <a:endParaRPr lang="en-US" sz="2400" kern="1200" dirty="0"/>
        </a:p>
      </dsp:txBody>
      <dsp:txXfrm>
        <a:off x="2936368" y="1734815"/>
        <a:ext cx="985593" cy="847309"/>
      </dsp:txXfrm>
    </dsp:sp>
    <dsp:sp modelId="{27AFAAD3-C0F4-4315-8C52-75A0B51E69BB}">
      <dsp:nvSpPr>
        <dsp:cNvPr id="0" name=""/>
        <dsp:cNvSpPr/>
      </dsp:nvSpPr>
      <dsp:spPr>
        <a:xfrm>
          <a:off x="1645901" y="959066"/>
          <a:ext cx="1198832" cy="1198832"/>
        </a:xfrm>
        <a:prstGeom prst="gear6">
          <a:avLst/>
        </a:prstGeom>
        <a:solidFill>
          <a:schemeClr val="tx1">
            <a:lumMod val="75000"/>
            <a:lumOff val="2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Sort</a:t>
          </a:r>
          <a:endParaRPr lang="en-US" sz="2400" kern="1200" dirty="0"/>
        </a:p>
      </dsp:txBody>
      <dsp:txXfrm>
        <a:off x="1947711" y="1262700"/>
        <a:ext cx="595212" cy="591564"/>
      </dsp:txXfrm>
    </dsp:sp>
    <dsp:sp modelId="{65227177-1974-43C4-BA0A-034DF813F3FB}">
      <dsp:nvSpPr>
        <dsp:cNvPr id="0" name=""/>
        <dsp:cNvSpPr/>
      </dsp:nvSpPr>
      <dsp:spPr>
        <a:xfrm rot="20700000">
          <a:off x="2317369" y="131993"/>
          <a:ext cx="1174611" cy="1174611"/>
        </a:xfrm>
        <a:prstGeom prst="gear6">
          <a:avLst/>
        </a:prstGeom>
        <a:solidFill>
          <a:schemeClr val="bg1">
            <a:lumMod val="6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Scan</a:t>
          </a:r>
          <a:endParaRPr lang="en-US" sz="2400" kern="1200" dirty="0"/>
        </a:p>
      </dsp:txBody>
      <dsp:txXfrm rot="-20700000">
        <a:off x="2574996" y="389620"/>
        <a:ext cx="659358" cy="659358"/>
      </dsp:txXfrm>
    </dsp:sp>
    <dsp:sp modelId="{C6E633D0-E014-45CC-A2D9-749A3A0B2C5C}">
      <dsp:nvSpPr>
        <dsp:cNvPr id="0" name=""/>
        <dsp:cNvSpPr/>
      </dsp:nvSpPr>
      <dsp:spPr>
        <a:xfrm>
          <a:off x="2465540" y="1107073"/>
          <a:ext cx="2109945" cy="2109945"/>
        </a:xfrm>
        <a:prstGeom prst="circularArrow">
          <a:avLst>
            <a:gd name="adj1" fmla="val 4688"/>
            <a:gd name="adj2" fmla="val 299029"/>
            <a:gd name="adj3" fmla="val 2478621"/>
            <a:gd name="adj4" fmla="val 15944664"/>
            <a:gd name="adj5" fmla="val 5469"/>
          </a:avLst>
        </a:prstGeom>
        <a:solidFill>
          <a:schemeClr val="tx1">
            <a:lumMod val="50000"/>
            <a:lumOff val="5000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E0930DCB-5C7A-4126-BC09-F6E99DDF5CFC}">
      <dsp:nvSpPr>
        <dsp:cNvPr id="0" name=""/>
        <dsp:cNvSpPr/>
      </dsp:nvSpPr>
      <dsp:spPr>
        <a:xfrm>
          <a:off x="1433590" y="698947"/>
          <a:ext cx="1533007" cy="1533007"/>
        </a:xfrm>
        <a:prstGeom prst="leftCircularArrow">
          <a:avLst>
            <a:gd name="adj1" fmla="val 6452"/>
            <a:gd name="adj2" fmla="val 429999"/>
            <a:gd name="adj3" fmla="val 10489124"/>
            <a:gd name="adj4" fmla="val 14837806"/>
            <a:gd name="adj5" fmla="val 7527"/>
          </a:avLst>
        </a:prstGeom>
        <a:solidFill>
          <a:schemeClr val="tx1">
            <a:lumMod val="75000"/>
            <a:lumOff val="2500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1A6CCD0E-EABE-4627-B762-058DAD362BB2}">
      <dsp:nvSpPr>
        <dsp:cNvPr id="0" name=""/>
        <dsp:cNvSpPr/>
      </dsp:nvSpPr>
      <dsp:spPr>
        <a:xfrm>
          <a:off x="2045670" y="-120152"/>
          <a:ext cx="1652890" cy="1652890"/>
        </a:xfrm>
        <a:prstGeom prst="circularArrow">
          <a:avLst>
            <a:gd name="adj1" fmla="val 5984"/>
            <a:gd name="adj2" fmla="val 394124"/>
            <a:gd name="adj3" fmla="val 13313824"/>
            <a:gd name="adj4" fmla="val 10508221"/>
            <a:gd name="adj5" fmla="val 6981"/>
          </a:avLst>
        </a:prstGeom>
        <a:solidFill>
          <a:schemeClr val="bg1">
            <a:lumMod val="7500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7B59C1-0946-4540-B124-AA8A64E7AF52}">
      <dsp:nvSpPr>
        <dsp:cNvPr id="0" name=""/>
        <dsp:cNvSpPr/>
      </dsp:nvSpPr>
      <dsp:spPr>
        <a:xfrm>
          <a:off x="4068247" y="2106280"/>
          <a:ext cx="2574343" cy="2574343"/>
        </a:xfrm>
        <a:prstGeom prst="gear9">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900" kern="1200" dirty="0" smtClean="0"/>
            <a:t>Matrix </a:t>
          </a:r>
          <a:r>
            <a:rPr lang="en-US" sz="3900" kern="1200" dirty="0" err="1" smtClean="0"/>
            <a:t>mult</a:t>
          </a:r>
          <a:r>
            <a:rPr lang="en-US" sz="3900" kern="1200" dirty="0" smtClean="0"/>
            <a:t>.</a:t>
          </a:r>
          <a:endParaRPr lang="en-US" sz="3900" kern="1200" dirty="0"/>
        </a:p>
      </dsp:txBody>
      <dsp:txXfrm>
        <a:off x="4585804" y="2709308"/>
        <a:ext cx="1539229" cy="1323265"/>
      </dsp:txXfrm>
    </dsp:sp>
    <dsp:sp modelId="{27AFAAD3-C0F4-4315-8C52-75A0B51E69BB}">
      <dsp:nvSpPr>
        <dsp:cNvPr id="0" name=""/>
        <dsp:cNvSpPr/>
      </dsp:nvSpPr>
      <dsp:spPr>
        <a:xfrm>
          <a:off x="2570448" y="1497799"/>
          <a:ext cx="1872249" cy="1872249"/>
        </a:xfrm>
        <a:prstGeom prst="gear6">
          <a:avLst/>
        </a:prstGeom>
        <a:solidFill>
          <a:schemeClr val="accent4">
            <a:hueOff val="-2232385"/>
            <a:satOff val="13449"/>
            <a:lumOff val="107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900" kern="1200" dirty="0" smtClean="0"/>
            <a:t>Sort</a:t>
          </a:r>
          <a:endParaRPr lang="en-US" sz="3900" kern="1200" dirty="0"/>
        </a:p>
      </dsp:txBody>
      <dsp:txXfrm>
        <a:off x="3041792" y="1971992"/>
        <a:ext cx="929561" cy="923863"/>
      </dsp:txXfrm>
    </dsp:sp>
    <dsp:sp modelId="{65227177-1974-43C4-BA0A-034DF813F3FB}">
      <dsp:nvSpPr>
        <dsp:cNvPr id="0" name=""/>
        <dsp:cNvSpPr/>
      </dsp:nvSpPr>
      <dsp:spPr>
        <a:xfrm rot="20700000">
          <a:off x="3619098" y="206138"/>
          <a:ext cx="1834422" cy="1834422"/>
        </a:xfrm>
        <a:prstGeom prst="gear6">
          <a:avLst/>
        </a:prstGeom>
        <a:solidFill>
          <a:schemeClr val="accent4">
            <a:hueOff val="-4464770"/>
            <a:satOff val="26899"/>
            <a:lumOff val="2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900" kern="1200" dirty="0" smtClean="0"/>
            <a:t>Scan</a:t>
          </a:r>
          <a:endParaRPr lang="en-US" sz="3900" kern="1200" dirty="0"/>
        </a:p>
      </dsp:txBody>
      <dsp:txXfrm rot="-20700000">
        <a:off x="4021441" y="608481"/>
        <a:ext cx="1029737" cy="1029737"/>
      </dsp:txXfrm>
    </dsp:sp>
    <dsp:sp modelId="{C6E633D0-E014-45CC-A2D9-749A3A0B2C5C}">
      <dsp:nvSpPr>
        <dsp:cNvPr id="0" name=""/>
        <dsp:cNvSpPr/>
      </dsp:nvSpPr>
      <dsp:spPr>
        <a:xfrm>
          <a:off x="3875670" y="1714755"/>
          <a:ext cx="3295159" cy="3295159"/>
        </a:xfrm>
        <a:prstGeom prst="circularArrow">
          <a:avLst>
            <a:gd name="adj1" fmla="val 4687"/>
            <a:gd name="adj2" fmla="val 299029"/>
            <a:gd name="adj3" fmla="val 2526676"/>
            <a:gd name="adj4" fmla="val 15838819"/>
            <a:gd name="adj5" fmla="val 5469"/>
          </a:avLst>
        </a:prstGeom>
        <a:solidFill>
          <a:schemeClr val="accent4">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E0930DCB-5C7A-4126-BC09-F6E99DDF5CFC}">
      <dsp:nvSpPr>
        <dsp:cNvPr id="0" name=""/>
        <dsp:cNvSpPr/>
      </dsp:nvSpPr>
      <dsp:spPr>
        <a:xfrm>
          <a:off x="2238876" y="1081454"/>
          <a:ext cx="2394139" cy="2394139"/>
        </a:xfrm>
        <a:prstGeom prst="leftCircularArrow">
          <a:avLst>
            <a:gd name="adj1" fmla="val 6452"/>
            <a:gd name="adj2" fmla="val 429999"/>
            <a:gd name="adj3" fmla="val 10489124"/>
            <a:gd name="adj4" fmla="val 14837806"/>
            <a:gd name="adj5" fmla="val 7527"/>
          </a:avLst>
        </a:prstGeom>
        <a:solidFill>
          <a:schemeClr val="accent4">
            <a:hueOff val="-2232385"/>
            <a:satOff val="13449"/>
            <a:lumOff val="1078"/>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1A6CCD0E-EABE-4627-B762-058DAD362BB2}">
      <dsp:nvSpPr>
        <dsp:cNvPr id="0" name=""/>
        <dsp:cNvSpPr/>
      </dsp:nvSpPr>
      <dsp:spPr>
        <a:xfrm>
          <a:off x="3194778" y="-197756"/>
          <a:ext cx="2581364" cy="2581364"/>
        </a:xfrm>
        <a:prstGeom prst="circularArrow">
          <a:avLst>
            <a:gd name="adj1" fmla="val 5984"/>
            <a:gd name="adj2" fmla="val 394124"/>
            <a:gd name="adj3" fmla="val 13313824"/>
            <a:gd name="adj4" fmla="val 10508221"/>
            <a:gd name="adj5" fmla="val 6981"/>
          </a:avLst>
        </a:prstGeom>
        <a:solidFill>
          <a:schemeClr val="accent4">
            <a:hueOff val="-4464770"/>
            <a:satOff val="26899"/>
            <a:lumOff val="2156"/>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F648E3-ABF5-4FCD-BDF2-371C3D165212}" type="datetimeFigureOut">
              <a:rPr lang="en-US" smtClean="0"/>
              <a:t>1/9/2013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9E8DFC-DE97-490B-8572-C8B1A4CD170F}" type="slidenum">
              <a:rPr lang="en-US" smtClean="0"/>
              <a:t>‹#›</a:t>
            </a:fld>
            <a:endParaRPr lang="en-US"/>
          </a:p>
        </p:txBody>
      </p:sp>
    </p:spTree>
    <p:extLst>
      <p:ext uri="{BB962C8B-B14F-4D97-AF65-F5344CB8AC3E}">
        <p14:creationId xmlns:p14="http://schemas.microsoft.com/office/powerpoint/2010/main" val="311596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baseline="0" noProof="0" dirty="0" smtClean="0"/>
              <a:t>Welcome </a:t>
            </a:r>
            <a:r>
              <a:rPr lang="de-AT" baseline="0" noProof="0" dirty="0" err="1" smtClean="0"/>
              <a:t>to</a:t>
            </a:r>
            <a:r>
              <a:rPr lang="de-AT" baseline="0" noProof="0" dirty="0" smtClean="0"/>
              <a:t> </a:t>
            </a:r>
            <a:r>
              <a:rPr lang="de-AT" baseline="0" noProof="0" dirty="0" err="1" smtClean="0"/>
              <a:t>my</a:t>
            </a:r>
            <a:r>
              <a:rPr lang="de-AT" baseline="0" noProof="0" dirty="0" smtClean="0"/>
              <a:t> </a:t>
            </a:r>
            <a:r>
              <a:rPr lang="de-AT" baseline="0" noProof="0" dirty="0" err="1" smtClean="0"/>
              <a:t>second</a:t>
            </a:r>
            <a:r>
              <a:rPr lang="de-AT" baseline="0" noProof="0" dirty="0" smtClean="0"/>
              <a:t> </a:t>
            </a:r>
            <a:r>
              <a:rPr lang="de-AT" baseline="0" noProof="0" dirty="0" err="1" smtClean="0"/>
              <a:t>presentation</a:t>
            </a:r>
            <a:r>
              <a:rPr lang="de-AT" baseline="0" noProof="0" dirty="0" smtClean="0"/>
              <a:t> </a:t>
            </a:r>
            <a:r>
              <a:rPr lang="de-AT" baseline="0" noProof="0" dirty="0" err="1" smtClean="0"/>
              <a:t>about</a:t>
            </a:r>
            <a:r>
              <a:rPr lang="de-AT" baseline="0" noProof="0" dirty="0" smtClean="0"/>
              <a:t> OpenCL, </a:t>
            </a:r>
            <a:r>
              <a:rPr lang="de-AT" baseline="0" noProof="0" dirty="0" err="1" smtClean="0"/>
              <a:t>about</a:t>
            </a:r>
            <a:r>
              <a:rPr lang="de-AT" baseline="0" noProof="0" dirty="0" smtClean="0"/>
              <a:t> </a:t>
            </a:r>
            <a:r>
              <a:rPr lang="de-AT" baseline="0" noProof="0" dirty="0" err="1" smtClean="0"/>
              <a:t>the</a:t>
            </a:r>
            <a:r>
              <a:rPr lang="de-AT" baseline="0" noProof="0" dirty="0" smtClean="0"/>
              <a:t> Open Computing Language.</a:t>
            </a:r>
          </a:p>
          <a:p>
            <a:r>
              <a:rPr lang="de-AT" baseline="0" noProof="0" dirty="0" smtClean="0"/>
              <a:t>I will </a:t>
            </a:r>
            <a:r>
              <a:rPr lang="de-AT" baseline="0" noProof="0" dirty="0" err="1" smtClean="0"/>
              <a:t>start</a:t>
            </a:r>
            <a:r>
              <a:rPr lang="de-AT" baseline="0" noProof="0" dirty="0" smtClean="0"/>
              <a:t> </a:t>
            </a:r>
            <a:r>
              <a:rPr lang="de-AT" baseline="0" noProof="0" dirty="0" err="1" smtClean="0"/>
              <a:t>with</a:t>
            </a:r>
            <a:r>
              <a:rPr lang="de-AT" baseline="0" noProof="0" dirty="0" smtClean="0"/>
              <a:t> a </a:t>
            </a:r>
            <a:r>
              <a:rPr lang="de-AT" baseline="0" noProof="0" dirty="0" err="1" smtClean="0"/>
              <a:t>short</a:t>
            </a:r>
            <a:r>
              <a:rPr lang="de-AT" baseline="0" noProof="0" dirty="0" smtClean="0"/>
              <a:t> </a:t>
            </a:r>
            <a:r>
              <a:rPr lang="de-AT" b="1" baseline="0" noProof="0" dirty="0" err="1" smtClean="0"/>
              <a:t>flashback</a:t>
            </a:r>
            <a:r>
              <a:rPr lang="de-AT" baseline="0" noProof="0" dirty="0" smtClean="0"/>
              <a:t> </a:t>
            </a:r>
            <a:r>
              <a:rPr lang="de-AT" baseline="0" noProof="0" dirty="0" err="1" smtClean="0"/>
              <a:t>about</a:t>
            </a:r>
            <a:r>
              <a:rPr lang="de-AT" baseline="0" noProof="0" dirty="0" smtClean="0"/>
              <a:t> </a:t>
            </a:r>
            <a:r>
              <a:rPr lang="de-AT" baseline="0" noProof="0" dirty="0" err="1" smtClean="0"/>
              <a:t>what</a:t>
            </a:r>
            <a:r>
              <a:rPr lang="de-AT" baseline="0" noProof="0" dirty="0" smtClean="0"/>
              <a:t> I </a:t>
            </a:r>
            <a:r>
              <a:rPr lang="de-AT" baseline="0" noProof="0" dirty="0" err="1" smtClean="0"/>
              <a:t>have</a:t>
            </a:r>
            <a:r>
              <a:rPr lang="de-AT" baseline="0" noProof="0" dirty="0" smtClean="0"/>
              <a:t> </a:t>
            </a:r>
            <a:r>
              <a:rPr lang="de-AT" baseline="0" noProof="0" dirty="0" err="1" smtClean="0"/>
              <a:t>presented</a:t>
            </a:r>
            <a:r>
              <a:rPr lang="de-AT" baseline="0" noProof="0" dirty="0" smtClean="0"/>
              <a:t> last time.</a:t>
            </a:r>
          </a:p>
          <a:p>
            <a:r>
              <a:rPr lang="de-AT" baseline="0" noProof="0" dirty="0" err="1" smtClean="0"/>
              <a:t>We</a:t>
            </a:r>
            <a:r>
              <a:rPr lang="de-AT" baseline="0" noProof="0" dirty="0" smtClean="0"/>
              <a:t> </a:t>
            </a:r>
            <a:r>
              <a:rPr lang="de-AT" baseline="0" noProof="0" dirty="0" err="1" smtClean="0"/>
              <a:t>talked</a:t>
            </a:r>
            <a:r>
              <a:rPr lang="de-AT" baseline="0" noProof="0" dirty="0" smtClean="0"/>
              <a:t> </a:t>
            </a:r>
            <a:r>
              <a:rPr lang="de-AT" baseline="0" noProof="0" dirty="0" err="1" smtClean="0"/>
              <a:t>about</a:t>
            </a:r>
            <a:r>
              <a:rPr lang="de-AT" baseline="0" noProof="0" dirty="0" smtClean="0"/>
              <a:t> </a:t>
            </a:r>
            <a:r>
              <a:rPr lang="de-AT" b="1" baseline="0" noProof="0" dirty="0" err="1" smtClean="0"/>
              <a:t>what</a:t>
            </a:r>
            <a:r>
              <a:rPr lang="de-AT" b="1" baseline="0" noProof="0" dirty="0" smtClean="0"/>
              <a:t> a GPU </a:t>
            </a:r>
            <a:r>
              <a:rPr lang="de-AT" b="1" baseline="0" noProof="0" dirty="0" err="1" smtClean="0"/>
              <a:t>is</a:t>
            </a:r>
            <a:r>
              <a:rPr lang="de-AT" baseline="0" noProof="0" dirty="0" smtClean="0"/>
              <a:t> </a:t>
            </a:r>
            <a:r>
              <a:rPr lang="de-AT" baseline="0" noProof="0" dirty="0" err="1" smtClean="0"/>
              <a:t>and</a:t>
            </a:r>
            <a:r>
              <a:rPr lang="de-AT" baseline="0" noProof="0" dirty="0" smtClean="0"/>
              <a:t> </a:t>
            </a:r>
            <a:r>
              <a:rPr lang="de-AT" baseline="0" noProof="0" dirty="0" err="1" smtClean="0"/>
              <a:t>what</a:t>
            </a:r>
            <a:r>
              <a:rPr lang="de-AT" baseline="0" noProof="0" dirty="0" smtClean="0"/>
              <a:t> </a:t>
            </a:r>
            <a:r>
              <a:rPr lang="de-AT" baseline="0" noProof="0" dirty="0" err="1" smtClean="0"/>
              <a:t>the</a:t>
            </a:r>
            <a:r>
              <a:rPr lang="de-AT" baseline="0" noProof="0" dirty="0" smtClean="0"/>
              <a:t> </a:t>
            </a:r>
            <a:r>
              <a:rPr lang="de-AT" b="1" baseline="0" noProof="0" dirty="0" err="1" smtClean="0"/>
              <a:t>differences</a:t>
            </a:r>
            <a:r>
              <a:rPr lang="de-AT" baseline="0" noProof="0" dirty="0" smtClean="0"/>
              <a:t> </a:t>
            </a:r>
            <a:r>
              <a:rPr lang="de-AT" baseline="0" noProof="0" dirty="0" err="1" smtClean="0"/>
              <a:t>between</a:t>
            </a:r>
            <a:r>
              <a:rPr lang="de-AT" baseline="0" noProof="0" dirty="0" smtClean="0"/>
              <a:t> a CPU </a:t>
            </a:r>
            <a:r>
              <a:rPr lang="de-AT" baseline="0" noProof="0" dirty="0" err="1" smtClean="0"/>
              <a:t>and</a:t>
            </a:r>
            <a:r>
              <a:rPr lang="de-AT" baseline="0" noProof="0" dirty="0" smtClean="0"/>
              <a:t> GPU </a:t>
            </a:r>
            <a:r>
              <a:rPr lang="de-AT" baseline="0" noProof="0" dirty="0" err="1" smtClean="0"/>
              <a:t>are</a:t>
            </a:r>
            <a:r>
              <a:rPr lang="de-AT" baseline="0" noProof="0" dirty="0" smtClean="0"/>
              <a:t>.</a:t>
            </a:r>
          </a:p>
          <a:p>
            <a:r>
              <a:rPr lang="de-AT" baseline="0" noProof="0" dirty="0" smtClean="0"/>
              <a:t>In </a:t>
            </a:r>
            <a:r>
              <a:rPr lang="de-AT" baseline="0" noProof="0" dirty="0" err="1" smtClean="0"/>
              <a:t>the</a:t>
            </a:r>
            <a:r>
              <a:rPr lang="de-AT" baseline="0" noProof="0" dirty="0" smtClean="0"/>
              <a:t> </a:t>
            </a:r>
            <a:r>
              <a:rPr lang="de-AT" baseline="0" noProof="0" dirty="0" err="1" smtClean="0"/>
              <a:t>second</a:t>
            </a:r>
            <a:r>
              <a:rPr lang="de-AT" baseline="0" noProof="0" dirty="0" smtClean="0"/>
              <a:t> </a:t>
            </a:r>
            <a:r>
              <a:rPr lang="de-AT" baseline="0" noProof="0" dirty="0" err="1" smtClean="0"/>
              <a:t>part</a:t>
            </a:r>
            <a:r>
              <a:rPr lang="de-AT" baseline="0" noProof="0" dirty="0" smtClean="0"/>
              <a:t>, I </a:t>
            </a:r>
            <a:r>
              <a:rPr lang="de-AT" baseline="0" noProof="0" dirty="0" err="1" smtClean="0"/>
              <a:t>covered</a:t>
            </a:r>
            <a:r>
              <a:rPr lang="de-AT" baseline="0" noProof="0" dirty="0" smtClean="0"/>
              <a:t> </a:t>
            </a:r>
            <a:r>
              <a:rPr lang="de-AT" baseline="0" noProof="0" dirty="0" err="1" smtClean="0"/>
              <a:t>the</a:t>
            </a:r>
            <a:r>
              <a:rPr lang="de-AT" baseline="0" noProof="0" dirty="0" smtClean="0"/>
              <a:t> </a:t>
            </a:r>
            <a:r>
              <a:rPr lang="de-AT" b="1" baseline="0" noProof="0" dirty="0" err="1" smtClean="0"/>
              <a:t>algorithms</a:t>
            </a:r>
            <a:r>
              <a:rPr lang="de-AT" baseline="0" noProof="0" dirty="0" smtClean="0"/>
              <a:t> I </a:t>
            </a:r>
            <a:r>
              <a:rPr lang="de-AT" baseline="0" noProof="0" dirty="0" err="1" smtClean="0"/>
              <a:t>wanted</a:t>
            </a:r>
            <a:r>
              <a:rPr lang="de-AT" baseline="0" noProof="0" dirty="0" smtClean="0"/>
              <a:t> </a:t>
            </a:r>
            <a:r>
              <a:rPr lang="de-AT" baseline="0" noProof="0" dirty="0" err="1" smtClean="0"/>
              <a:t>to</a:t>
            </a:r>
            <a:r>
              <a:rPr lang="de-AT" baseline="0" noProof="0" dirty="0" smtClean="0"/>
              <a:t> </a:t>
            </a:r>
            <a:r>
              <a:rPr lang="de-AT" baseline="0" noProof="0" dirty="0" err="1" smtClean="0"/>
              <a:t>implement</a:t>
            </a:r>
            <a:r>
              <a:rPr lang="de-AT" baseline="0" noProof="0" dirty="0" smtClean="0"/>
              <a:t>.</a:t>
            </a:r>
          </a:p>
          <a:p>
            <a:endParaRPr lang="de-AT" baseline="0" noProof="0" dirty="0" smtClean="0"/>
          </a:p>
          <a:p>
            <a:r>
              <a:rPr lang="de-AT" baseline="0" noProof="0" dirty="0" smtClean="0"/>
              <a:t>Today </a:t>
            </a:r>
            <a:r>
              <a:rPr lang="de-AT" baseline="0" noProof="0" dirty="0" err="1" smtClean="0"/>
              <a:t>we</a:t>
            </a:r>
            <a:r>
              <a:rPr lang="de-AT" baseline="0" noProof="0" dirty="0" smtClean="0"/>
              <a:t> will </a:t>
            </a:r>
            <a:r>
              <a:rPr lang="de-AT" baseline="0" noProof="0" dirty="0" err="1" smtClean="0"/>
              <a:t>take</a:t>
            </a:r>
            <a:r>
              <a:rPr lang="de-AT" baseline="0" noProof="0" dirty="0" smtClean="0"/>
              <a:t> a </a:t>
            </a:r>
            <a:r>
              <a:rPr lang="de-AT" b="1" baseline="0" noProof="0" dirty="0" err="1" smtClean="0"/>
              <a:t>short</a:t>
            </a:r>
            <a:r>
              <a:rPr lang="de-AT" b="1" baseline="0" noProof="0" dirty="0" smtClean="0"/>
              <a:t> </a:t>
            </a:r>
            <a:r>
              <a:rPr lang="de-AT" b="1" baseline="0" noProof="0" dirty="0" err="1" smtClean="0"/>
              <a:t>look</a:t>
            </a:r>
            <a:r>
              <a:rPr lang="de-AT" b="1" baseline="0" noProof="0" dirty="0" smtClean="0"/>
              <a:t> </a:t>
            </a:r>
            <a:r>
              <a:rPr lang="de-AT" baseline="0" noProof="0" dirty="0" err="1" smtClean="0"/>
              <a:t>onto</a:t>
            </a:r>
            <a:r>
              <a:rPr lang="de-AT" baseline="0" noProof="0" dirty="0" smtClean="0"/>
              <a:t> </a:t>
            </a:r>
            <a:r>
              <a:rPr lang="de-AT" baseline="0" noProof="0" dirty="0" err="1" smtClean="0"/>
              <a:t>the</a:t>
            </a:r>
            <a:r>
              <a:rPr lang="de-AT" baseline="0" noProof="0" dirty="0" smtClean="0"/>
              <a:t> </a:t>
            </a:r>
            <a:r>
              <a:rPr lang="de-AT" b="1" baseline="0" noProof="0" dirty="0" err="1" smtClean="0"/>
              <a:t>hardware</a:t>
            </a:r>
            <a:r>
              <a:rPr lang="de-AT" baseline="0" noProof="0" dirty="0" smtClean="0"/>
              <a:t> </a:t>
            </a:r>
            <a:r>
              <a:rPr lang="de-AT" baseline="0" noProof="0" dirty="0" err="1" smtClean="0"/>
              <a:t>again</a:t>
            </a:r>
            <a:r>
              <a:rPr lang="de-AT" baseline="0" noProof="0" dirty="0" smtClean="0"/>
              <a:t> </a:t>
            </a:r>
            <a:r>
              <a:rPr lang="de-AT" baseline="0" noProof="0" dirty="0" err="1" smtClean="0"/>
              <a:t>and</a:t>
            </a:r>
            <a:r>
              <a:rPr lang="de-AT" baseline="0" noProof="0" dirty="0" smtClean="0"/>
              <a:t> </a:t>
            </a:r>
            <a:r>
              <a:rPr lang="de-AT" baseline="0" noProof="0" dirty="0" err="1" smtClean="0"/>
              <a:t>then</a:t>
            </a:r>
            <a:r>
              <a:rPr lang="de-AT" baseline="0" noProof="0" dirty="0" smtClean="0"/>
              <a:t> </a:t>
            </a:r>
            <a:r>
              <a:rPr lang="de-AT" baseline="0" noProof="0" dirty="0" err="1" smtClean="0"/>
              <a:t>continue</a:t>
            </a:r>
            <a:r>
              <a:rPr lang="de-AT" baseline="0" noProof="0" dirty="0" smtClean="0"/>
              <a:t> </a:t>
            </a:r>
            <a:r>
              <a:rPr lang="de-AT" baseline="0" noProof="0" dirty="0" err="1" smtClean="0"/>
              <a:t>with</a:t>
            </a:r>
            <a:r>
              <a:rPr lang="de-AT" baseline="0" noProof="0" dirty="0" smtClean="0"/>
              <a:t> </a:t>
            </a:r>
            <a:r>
              <a:rPr lang="de-AT" baseline="0" noProof="0" dirty="0" err="1" smtClean="0"/>
              <a:t>some</a:t>
            </a:r>
            <a:r>
              <a:rPr lang="de-AT" baseline="0" noProof="0" dirty="0" smtClean="0"/>
              <a:t> </a:t>
            </a:r>
            <a:r>
              <a:rPr lang="de-AT" b="1" baseline="0" noProof="0" dirty="0" err="1" smtClean="0"/>
              <a:t>concrete</a:t>
            </a:r>
            <a:r>
              <a:rPr lang="de-AT" b="1" baseline="0" noProof="0" dirty="0" smtClean="0"/>
              <a:t> </a:t>
            </a:r>
            <a:r>
              <a:rPr lang="de-AT" b="1" baseline="0" noProof="0" dirty="0" err="1" smtClean="0"/>
              <a:t>concepts</a:t>
            </a:r>
            <a:r>
              <a:rPr lang="de-AT" baseline="0" noProof="0" dirty="0" smtClean="0"/>
              <a:t> </a:t>
            </a:r>
            <a:r>
              <a:rPr lang="de-AT" baseline="0" noProof="0" dirty="0" err="1" smtClean="0"/>
              <a:t>about</a:t>
            </a:r>
            <a:r>
              <a:rPr lang="de-AT" baseline="0" noProof="0" dirty="0" smtClean="0"/>
              <a:t> </a:t>
            </a:r>
            <a:r>
              <a:rPr lang="de-AT" baseline="0" noProof="0" dirty="0" err="1" smtClean="0"/>
              <a:t>how</a:t>
            </a:r>
            <a:r>
              <a:rPr lang="de-AT" baseline="0" noProof="0" dirty="0" smtClean="0"/>
              <a:t> </a:t>
            </a:r>
            <a:r>
              <a:rPr lang="de-AT" baseline="0" noProof="0" dirty="0" err="1" smtClean="0"/>
              <a:t>we</a:t>
            </a:r>
            <a:r>
              <a:rPr lang="de-AT" baseline="0" noProof="0" dirty="0" smtClean="0"/>
              <a:t> </a:t>
            </a:r>
            <a:r>
              <a:rPr lang="de-AT" baseline="0" noProof="0" dirty="0" err="1" smtClean="0"/>
              <a:t>can</a:t>
            </a:r>
            <a:r>
              <a:rPr lang="de-AT" baseline="0" noProof="0" dirty="0" smtClean="0"/>
              <a:t> </a:t>
            </a:r>
            <a:r>
              <a:rPr lang="de-AT" baseline="0" noProof="0" dirty="0" err="1" smtClean="0"/>
              <a:t>implement</a:t>
            </a:r>
            <a:r>
              <a:rPr lang="de-AT" baseline="0" noProof="0" dirty="0" smtClean="0"/>
              <a:t> </a:t>
            </a:r>
            <a:r>
              <a:rPr lang="de-AT" baseline="0" noProof="0" dirty="0" err="1" smtClean="0"/>
              <a:t>those</a:t>
            </a:r>
            <a:r>
              <a:rPr lang="de-AT" baseline="0" noProof="0" dirty="0" smtClean="0"/>
              <a:t> </a:t>
            </a:r>
            <a:r>
              <a:rPr lang="de-AT" baseline="0" noProof="0" dirty="0" err="1" smtClean="0"/>
              <a:t>algorithms</a:t>
            </a:r>
            <a:r>
              <a:rPr lang="de-AT" baseline="0" noProof="0" dirty="0" smtClean="0"/>
              <a:t> </a:t>
            </a:r>
            <a:r>
              <a:rPr lang="de-AT" baseline="0" noProof="0" dirty="0" err="1" smtClean="0"/>
              <a:t>for</a:t>
            </a:r>
            <a:r>
              <a:rPr lang="de-AT" baseline="0" noProof="0" dirty="0" smtClean="0"/>
              <a:t> a GPU.</a:t>
            </a:r>
            <a:endParaRPr lang="en-US" baseline="0" noProof="0" dirty="0" smtClean="0"/>
          </a:p>
        </p:txBody>
      </p:sp>
      <p:sp>
        <p:nvSpPr>
          <p:cNvPr id="4" name="Slide Number Placeholder 3"/>
          <p:cNvSpPr>
            <a:spLocks noGrp="1"/>
          </p:cNvSpPr>
          <p:nvPr>
            <p:ph type="sldNum" sz="quarter" idx="10"/>
          </p:nvPr>
        </p:nvSpPr>
        <p:spPr/>
        <p:txBody>
          <a:bodyPr/>
          <a:lstStyle/>
          <a:p>
            <a:fld id="{E19E8DFC-DE97-490B-8572-C8B1A4CD170F}" type="slidenum">
              <a:rPr lang="en-US" smtClean="0"/>
              <a:t>1</a:t>
            </a:fld>
            <a:endParaRPr lang="en-US"/>
          </a:p>
        </p:txBody>
      </p:sp>
    </p:spTree>
    <p:extLst>
      <p:ext uri="{BB962C8B-B14F-4D97-AF65-F5344CB8AC3E}">
        <p14:creationId xmlns:p14="http://schemas.microsoft.com/office/powerpoint/2010/main" val="441294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9E8DFC-DE97-490B-8572-C8B1A4CD170F}" type="slidenum">
              <a:rPr lang="en-US" smtClean="0"/>
              <a:t>10</a:t>
            </a:fld>
            <a:endParaRPr lang="en-US"/>
          </a:p>
        </p:txBody>
      </p:sp>
    </p:spTree>
    <p:extLst>
      <p:ext uri="{BB962C8B-B14F-4D97-AF65-F5344CB8AC3E}">
        <p14:creationId xmlns:p14="http://schemas.microsoft.com/office/powerpoint/2010/main" val="3282836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noProof="0" dirty="0" smtClean="0"/>
              <a:t>The final problem I</a:t>
            </a:r>
            <a:r>
              <a:rPr lang="en-US" b="0" baseline="0" noProof="0" dirty="0" smtClean="0"/>
              <a:t> tried was the matrix multiplication. The beauty of this problem is that each output element is computed completely independently of each other element. This means, that calculating the result matrix should be very fast and easy to implement on a GPU, as we can simply assign each separate output element to a different GPU core.</a:t>
            </a:r>
            <a:endParaRPr lang="en-US" b="0" noProof="0" dirty="0"/>
          </a:p>
        </p:txBody>
      </p:sp>
      <p:sp>
        <p:nvSpPr>
          <p:cNvPr id="4" name="Slide Number Placeholder 3"/>
          <p:cNvSpPr>
            <a:spLocks noGrp="1"/>
          </p:cNvSpPr>
          <p:nvPr>
            <p:ph type="sldNum" sz="quarter" idx="10"/>
          </p:nvPr>
        </p:nvSpPr>
        <p:spPr/>
        <p:txBody>
          <a:bodyPr/>
          <a:lstStyle/>
          <a:p>
            <a:fld id="{E19E8DFC-DE97-490B-8572-C8B1A4CD170F}" type="slidenum">
              <a:rPr lang="en-US" smtClean="0"/>
              <a:t>11</a:t>
            </a:fld>
            <a:endParaRPr lang="en-US"/>
          </a:p>
        </p:txBody>
      </p:sp>
    </p:spTree>
    <p:extLst>
      <p:ext uri="{BB962C8B-B14F-4D97-AF65-F5344CB8AC3E}">
        <p14:creationId xmlns:p14="http://schemas.microsoft.com/office/powerpoint/2010/main" val="3530741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The </a:t>
            </a:r>
            <a:r>
              <a:rPr lang="de-AT" dirty="0" err="1" smtClean="0"/>
              <a:t>results</a:t>
            </a:r>
            <a:r>
              <a:rPr lang="de-AT" dirty="0" smtClean="0"/>
              <a:t> </a:t>
            </a:r>
            <a:r>
              <a:rPr lang="de-AT" dirty="0" err="1" smtClean="0"/>
              <a:t>are</a:t>
            </a:r>
            <a:r>
              <a:rPr lang="de-AT" dirty="0" smtClean="0"/>
              <a:t> </a:t>
            </a:r>
            <a:r>
              <a:rPr lang="de-AT" dirty="0" err="1" smtClean="0"/>
              <a:t>amazing</a:t>
            </a:r>
            <a:r>
              <a:rPr lang="de-AT" dirty="0" smtClean="0"/>
              <a:t>.</a:t>
            </a:r>
            <a:endParaRPr lang="en-US" dirty="0"/>
          </a:p>
        </p:txBody>
      </p:sp>
      <p:sp>
        <p:nvSpPr>
          <p:cNvPr id="4" name="Slide Number Placeholder 3"/>
          <p:cNvSpPr>
            <a:spLocks noGrp="1"/>
          </p:cNvSpPr>
          <p:nvPr>
            <p:ph type="sldNum" sz="quarter" idx="10"/>
          </p:nvPr>
        </p:nvSpPr>
        <p:spPr/>
        <p:txBody>
          <a:bodyPr/>
          <a:lstStyle/>
          <a:p>
            <a:fld id="{E19E8DFC-DE97-490B-8572-C8B1A4CD170F}" type="slidenum">
              <a:rPr lang="en-US" smtClean="0"/>
              <a:t>12</a:t>
            </a:fld>
            <a:endParaRPr lang="en-US"/>
          </a:p>
        </p:txBody>
      </p:sp>
    </p:spTree>
    <p:extLst>
      <p:ext uri="{BB962C8B-B14F-4D97-AF65-F5344CB8AC3E}">
        <p14:creationId xmlns:p14="http://schemas.microsoft.com/office/powerpoint/2010/main" val="76273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But </a:t>
            </a:r>
            <a:r>
              <a:rPr lang="de-AT" dirty="0" err="1" smtClean="0"/>
              <a:t>why</a:t>
            </a:r>
            <a:r>
              <a:rPr lang="de-AT" baseline="0" dirty="0" smtClean="0"/>
              <a:t> </a:t>
            </a:r>
            <a:r>
              <a:rPr lang="de-AT" baseline="0" dirty="0" err="1" smtClean="0"/>
              <a:t>take</a:t>
            </a:r>
            <a:r>
              <a:rPr lang="de-AT" baseline="0" dirty="0" smtClean="0"/>
              <a:t> </a:t>
            </a:r>
            <a:r>
              <a:rPr lang="de-AT" baseline="0" dirty="0" err="1" smtClean="0"/>
              <a:t>one</a:t>
            </a:r>
            <a:r>
              <a:rPr lang="de-AT" baseline="0" dirty="0" smtClean="0"/>
              <a:t> </a:t>
            </a:r>
            <a:r>
              <a:rPr lang="de-AT" baseline="0" dirty="0" err="1" smtClean="0"/>
              <a:t>matrix</a:t>
            </a:r>
            <a:r>
              <a:rPr lang="de-AT" baseline="0" dirty="0" smtClean="0"/>
              <a:t> </a:t>
            </a:r>
            <a:r>
              <a:rPr lang="de-AT" baseline="0" dirty="0" err="1" smtClean="0"/>
              <a:t>multiplication</a:t>
            </a:r>
            <a:r>
              <a:rPr lang="de-AT" baseline="0" dirty="0" smtClean="0"/>
              <a:t>, </a:t>
            </a:r>
            <a:r>
              <a:rPr lang="de-AT" baseline="0" dirty="0" err="1" smtClean="0"/>
              <a:t>when</a:t>
            </a:r>
            <a:r>
              <a:rPr lang="de-AT" baseline="0" dirty="0" smtClean="0"/>
              <a:t> </a:t>
            </a:r>
            <a:r>
              <a:rPr lang="de-AT" baseline="0" dirty="0" err="1" smtClean="0"/>
              <a:t>we</a:t>
            </a:r>
            <a:r>
              <a:rPr lang="de-AT" baseline="0" dirty="0" smtClean="0"/>
              <a:t> </a:t>
            </a:r>
            <a:r>
              <a:rPr lang="de-AT" baseline="0" dirty="0" err="1" smtClean="0"/>
              <a:t>can</a:t>
            </a:r>
            <a:r>
              <a:rPr lang="de-AT" baseline="0" dirty="0" smtClean="0"/>
              <a:t> </a:t>
            </a:r>
            <a:r>
              <a:rPr lang="de-AT" baseline="0" dirty="0" err="1" smtClean="0"/>
              <a:t>have</a:t>
            </a:r>
            <a:r>
              <a:rPr lang="de-AT" baseline="0" dirty="0" smtClean="0"/>
              <a:t> lots </a:t>
            </a:r>
            <a:r>
              <a:rPr lang="de-AT" baseline="0" dirty="0" err="1" smtClean="0"/>
              <a:t>of</a:t>
            </a:r>
            <a:r>
              <a:rPr lang="de-AT" baseline="0" dirty="0" smtClean="0"/>
              <a:t> </a:t>
            </a:r>
            <a:r>
              <a:rPr lang="de-AT" baseline="0" dirty="0" err="1" smtClean="0"/>
              <a:t>multiplications</a:t>
            </a:r>
            <a:r>
              <a:rPr lang="de-AT" baseline="0" dirty="0" smtClean="0"/>
              <a:t> in parallel. This </a:t>
            </a:r>
            <a:r>
              <a:rPr lang="de-AT" baseline="0" dirty="0" err="1" smtClean="0"/>
              <a:t>is</a:t>
            </a:r>
            <a:r>
              <a:rPr lang="de-AT" baseline="0" dirty="0" smtClean="0"/>
              <a:t> </a:t>
            </a:r>
            <a:r>
              <a:rPr lang="de-AT" baseline="0" dirty="0" err="1" smtClean="0"/>
              <a:t>often</a:t>
            </a:r>
            <a:r>
              <a:rPr lang="de-AT" baseline="0" dirty="0" smtClean="0"/>
              <a:t> </a:t>
            </a:r>
            <a:r>
              <a:rPr lang="de-AT" baseline="0" dirty="0" err="1" smtClean="0"/>
              <a:t>used</a:t>
            </a:r>
            <a:r>
              <a:rPr lang="de-AT" baseline="0" dirty="0" smtClean="0"/>
              <a:t> in 3D </a:t>
            </a:r>
            <a:r>
              <a:rPr lang="de-AT" baseline="0" dirty="0" err="1" smtClean="0"/>
              <a:t>geometry</a:t>
            </a:r>
            <a:r>
              <a:rPr lang="de-AT" baseline="0" dirty="0" smtClean="0"/>
              <a:t>, </a:t>
            </a:r>
            <a:r>
              <a:rPr lang="de-AT" baseline="0" dirty="0" err="1" smtClean="0"/>
              <a:t>when</a:t>
            </a:r>
            <a:r>
              <a:rPr lang="de-AT" baseline="0" dirty="0" smtClean="0"/>
              <a:t> </a:t>
            </a:r>
            <a:r>
              <a:rPr lang="de-AT" baseline="0" dirty="0" err="1" smtClean="0"/>
              <a:t>the</a:t>
            </a:r>
            <a:r>
              <a:rPr lang="de-AT" baseline="0" dirty="0" smtClean="0"/>
              <a:t> </a:t>
            </a:r>
            <a:r>
              <a:rPr lang="de-AT" baseline="0" dirty="0" err="1" smtClean="0"/>
              <a:t>vertices</a:t>
            </a:r>
            <a:r>
              <a:rPr lang="de-AT" baseline="0" dirty="0" smtClean="0"/>
              <a:t> </a:t>
            </a:r>
            <a:r>
              <a:rPr lang="de-AT" baseline="0" dirty="0" err="1" smtClean="0"/>
              <a:t>of</a:t>
            </a:r>
            <a:r>
              <a:rPr lang="de-AT" baseline="0" dirty="0" smtClean="0"/>
              <a:t> a 3D </a:t>
            </a:r>
            <a:r>
              <a:rPr lang="de-AT" baseline="0" dirty="0" err="1" smtClean="0"/>
              <a:t>model</a:t>
            </a:r>
            <a:r>
              <a:rPr lang="de-AT" baseline="0" dirty="0" smtClean="0"/>
              <a:t> </a:t>
            </a:r>
            <a:r>
              <a:rPr lang="de-AT" baseline="0" dirty="0" err="1" smtClean="0"/>
              <a:t>have</a:t>
            </a:r>
            <a:r>
              <a:rPr lang="de-AT" baseline="0" dirty="0" smtClean="0"/>
              <a:t> </a:t>
            </a:r>
            <a:r>
              <a:rPr lang="de-AT" baseline="0" dirty="0" err="1" smtClean="0"/>
              <a:t>to</a:t>
            </a:r>
            <a:r>
              <a:rPr lang="de-AT" baseline="0" dirty="0" smtClean="0"/>
              <a:t> </a:t>
            </a:r>
            <a:r>
              <a:rPr lang="de-AT" baseline="0" dirty="0" err="1" smtClean="0"/>
              <a:t>be</a:t>
            </a:r>
            <a:r>
              <a:rPr lang="de-AT" baseline="0" dirty="0" smtClean="0"/>
              <a:t> </a:t>
            </a:r>
            <a:r>
              <a:rPr lang="de-AT" baseline="0" dirty="0" err="1" smtClean="0"/>
              <a:t>transformed</a:t>
            </a:r>
            <a:r>
              <a:rPr lang="de-AT" baseline="0" dirty="0" smtClean="0"/>
              <a:t> </a:t>
            </a:r>
            <a:r>
              <a:rPr lang="de-AT" baseline="0" dirty="0" err="1" smtClean="0"/>
              <a:t>by</a:t>
            </a:r>
            <a:r>
              <a:rPr lang="de-AT" baseline="0" dirty="0" smtClean="0"/>
              <a:t> a </a:t>
            </a:r>
            <a:r>
              <a:rPr lang="de-AT" baseline="0" dirty="0" err="1" smtClean="0"/>
              <a:t>matrix</a:t>
            </a:r>
            <a:r>
              <a:rPr lang="de-AT" baseline="0" dirty="0" smtClean="0"/>
              <a:t>.</a:t>
            </a:r>
          </a:p>
          <a:p>
            <a:endParaRPr lang="de-AT" baseline="0" dirty="0" smtClean="0"/>
          </a:p>
          <a:p>
            <a:r>
              <a:rPr lang="de-AT" baseline="0" dirty="0" err="1" smtClean="0"/>
              <a:t>My</a:t>
            </a:r>
            <a:r>
              <a:rPr lang="de-AT" baseline="0" dirty="0" smtClean="0"/>
              <a:t> </a:t>
            </a:r>
            <a:r>
              <a:rPr lang="de-AT" baseline="0" dirty="0" err="1" smtClean="0"/>
              <a:t>guess</a:t>
            </a:r>
            <a:r>
              <a:rPr lang="de-AT" baseline="0" dirty="0" smtClean="0"/>
              <a:t> was </a:t>
            </a:r>
            <a:r>
              <a:rPr lang="de-AT" baseline="0" dirty="0" err="1" smtClean="0"/>
              <a:t>that</a:t>
            </a:r>
            <a:r>
              <a:rPr lang="de-AT" baseline="0" dirty="0" smtClean="0"/>
              <a:t> </a:t>
            </a:r>
            <a:r>
              <a:rPr lang="de-AT" baseline="0" dirty="0" err="1" smtClean="0"/>
              <a:t>this</a:t>
            </a:r>
            <a:r>
              <a:rPr lang="de-AT" baseline="0" dirty="0" smtClean="0"/>
              <a:t> </a:t>
            </a:r>
            <a:r>
              <a:rPr lang="de-AT" baseline="0" dirty="0" err="1" smtClean="0"/>
              <a:t>should</a:t>
            </a:r>
            <a:r>
              <a:rPr lang="de-AT" baseline="0" dirty="0" smtClean="0"/>
              <a:t> also </a:t>
            </a:r>
            <a:r>
              <a:rPr lang="de-AT" baseline="0" dirty="0" err="1" smtClean="0"/>
              <a:t>run</a:t>
            </a:r>
            <a:r>
              <a:rPr lang="de-AT" baseline="0" dirty="0" smtClean="0"/>
              <a:t> </a:t>
            </a:r>
            <a:r>
              <a:rPr lang="de-AT" baseline="0" dirty="0" err="1" smtClean="0"/>
              <a:t>very</a:t>
            </a:r>
            <a:r>
              <a:rPr lang="de-AT" baseline="0" dirty="0" smtClean="0"/>
              <a:t> fast an </a:t>
            </a:r>
            <a:r>
              <a:rPr lang="de-AT" baseline="0" dirty="0" err="1" smtClean="0"/>
              <a:t>the</a:t>
            </a:r>
            <a:r>
              <a:rPr lang="de-AT" baseline="0" dirty="0" smtClean="0"/>
              <a:t> GPU. But </a:t>
            </a:r>
            <a:r>
              <a:rPr lang="de-AT" baseline="0" dirty="0" err="1" smtClean="0"/>
              <a:t>the</a:t>
            </a:r>
            <a:r>
              <a:rPr lang="de-AT" baseline="0" dirty="0" smtClean="0"/>
              <a:t> </a:t>
            </a:r>
            <a:r>
              <a:rPr lang="de-AT" baseline="0" dirty="0" err="1" smtClean="0"/>
              <a:t>results</a:t>
            </a:r>
            <a:r>
              <a:rPr lang="de-AT" baseline="0" dirty="0" smtClean="0"/>
              <a:t> </a:t>
            </a:r>
            <a:r>
              <a:rPr lang="de-AT" baseline="0" dirty="0" err="1" smtClean="0"/>
              <a:t>where</a:t>
            </a:r>
            <a:r>
              <a:rPr lang="de-AT" baseline="0" dirty="0" smtClean="0"/>
              <a:t> different … </a:t>
            </a:r>
            <a:r>
              <a:rPr lang="de-AT" baseline="0" dirty="0" err="1" smtClean="0"/>
              <a:t>totally</a:t>
            </a:r>
            <a:r>
              <a:rPr lang="de-AT" baseline="0" dirty="0" smtClean="0"/>
              <a:t> different …</a:t>
            </a:r>
            <a:endParaRPr lang="en-US" dirty="0"/>
          </a:p>
        </p:txBody>
      </p:sp>
      <p:sp>
        <p:nvSpPr>
          <p:cNvPr id="4" name="Slide Number Placeholder 3"/>
          <p:cNvSpPr>
            <a:spLocks noGrp="1"/>
          </p:cNvSpPr>
          <p:nvPr>
            <p:ph type="sldNum" sz="quarter" idx="10"/>
          </p:nvPr>
        </p:nvSpPr>
        <p:spPr/>
        <p:txBody>
          <a:bodyPr/>
          <a:lstStyle/>
          <a:p>
            <a:fld id="{E19E8DFC-DE97-490B-8572-C8B1A4CD170F}" type="slidenum">
              <a:rPr lang="en-US" smtClean="0"/>
              <a:t>13</a:t>
            </a:fld>
            <a:endParaRPr lang="en-US"/>
          </a:p>
        </p:txBody>
      </p:sp>
    </p:spTree>
    <p:extLst>
      <p:ext uri="{BB962C8B-B14F-4D97-AF65-F5344CB8AC3E}">
        <p14:creationId xmlns:p14="http://schemas.microsoft.com/office/powerpoint/2010/main" val="4055065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As it turns out, a</a:t>
            </a:r>
            <a:r>
              <a:rPr lang="en-US" baseline="0" noProof="0" dirty="0" smtClean="0"/>
              <a:t> multithreaded CPU implementation using </a:t>
            </a:r>
            <a:r>
              <a:rPr lang="en-US" baseline="0" noProof="0" dirty="0" err="1" smtClean="0"/>
              <a:t>OpenMP</a:t>
            </a:r>
            <a:r>
              <a:rPr lang="en-US" baseline="0" noProof="0" dirty="0" smtClean="0"/>
              <a:t> runs faster than the GPU implementation.</a:t>
            </a:r>
          </a:p>
          <a:p>
            <a:r>
              <a:rPr lang="en-US" baseline="0" noProof="0" dirty="0" smtClean="0"/>
              <a:t>How is this possible? The single matrix multiplication was so amazingly fast.</a:t>
            </a:r>
          </a:p>
          <a:p>
            <a:endParaRPr lang="en-US" noProof="0" dirty="0" smtClean="0"/>
          </a:p>
          <a:p>
            <a:r>
              <a:rPr lang="en-US" noProof="0" dirty="0" smtClean="0"/>
              <a:t>And this is where memory transfer comes into play</a:t>
            </a:r>
            <a:r>
              <a:rPr lang="en-US" baseline="0" noProof="0" dirty="0" smtClean="0"/>
              <a:t> …</a:t>
            </a:r>
            <a:endParaRPr lang="en-US" noProof="0" dirty="0"/>
          </a:p>
        </p:txBody>
      </p:sp>
      <p:sp>
        <p:nvSpPr>
          <p:cNvPr id="4" name="Slide Number Placeholder 3"/>
          <p:cNvSpPr>
            <a:spLocks noGrp="1"/>
          </p:cNvSpPr>
          <p:nvPr>
            <p:ph type="sldNum" sz="quarter" idx="10"/>
          </p:nvPr>
        </p:nvSpPr>
        <p:spPr/>
        <p:txBody>
          <a:bodyPr/>
          <a:lstStyle/>
          <a:p>
            <a:fld id="{E19E8DFC-DE97-490B-8572-C8B1A4CD170F}" type="slidenum">
              <a:rPr lang="en-US" smtClean="0"/>
              <a:t>14</a:t>
            </a:fld>
            <a:endParaRPr lang="en-US"/>
          </a:p>
        </p:txBody>
      </p:sp>
    </p:spTree>
    <p:extLst>
      <p:ext uri="{BB962C8B-B14F-4D97-AF65-F5344CB8AC3E}">
        <p14:creationId xmlns:p14="http://schemas.microsoft.com/office/powerpoint/2010/main" val="4092009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In </a:t>
            </a:r>
            <a:r>
              <a:rPr lang="de-AT" dirty="0" err="1" smtClean="0"/>
              <a:t>fact</a:t>
            </a:r>
            <a:r>
              <a:rPr lang="de-AT" dirty="0" smtClean="0"/>
              <a:t>, </a:t>
            </a:r>
            <a:r>
              <a:rPr lang="de-AT" dirty="0" err="1" smtClean="0"/>
              <a:t>the</a:t>
            </a:r>
            <a:r>
              <a:rPr lang="de-AT" dirty="0" smtClean="0"/>
              <a:t> GPU was </a:t>
            </a:r>
            <a:r>
              <a:rPr lang="de-AT" dirty="0" err="1" smtClean="0"/>
              <a:t>way</a:t>
            </a:r>
            <a:r>
              <a:rPr lang="de-AT" dirty="0" smtClean="0"/>
              <a:t> </a:t>
            </a:r>
            <a:r>
              <a:rPr lang="de-AT" dirty="0" err="1" smtClean="0"/>
              <a:t>faster</a:t>
            </a:r>
            <a:r>
              <a:rPr lang="de-AT" dirty="0" smtClean="0"/>
              <a:t> </a:t>
            </a:r>
            <a:r>
              <a:rPr lang="de-AT" dirty="0" err="1" smtClean="0"/>
              <a:t>than</a:t>
            </a:r>
            <a:r>
              <a:rPr lang="de-AT" baseline="0" dirty="0" smtClean="0"/>
              <a:t> </a:t>
            </a:r>
            <a:r>
              <a:rPr lang="de-AT" baseline="0" dirty="0" err="1" smtClean="0"/>
              <a:t>the</a:t>
            </a:r>
            <a:r>
              <a:rPr lang="de-AT" baseline="0" dirty="0" smtClean="0"/>
              <a:t> CPU. But, </a:t>
            </a:r>
            <a:r>
              <a:rPr lang="de-AT" baseline="0" dirty="0" err="1" smtClean="0"/>
              <a:t>the</a:t>
            </a:r>
            <a:r>
              <a:rPr lang="de-AT" baseline="0" dirty="0" smtClean="0"/>
              <a:t> time </a:t>
            </a:r>
            <a:r>
              <a:rPr lang="de-AT" baseline="0" dirty="0" err="1" smtClean="0"/>
              <a:t>needed</a:t>
            </a:r>
            <a:r>
              <a:rPr lang="de-AT" baseline="0" dirty="0" smtClean="0"/>
              <a:t> </a:t>
            </a:r>
            <a:r>
              <a:rPr lang="de-AT" baseline="0" dirty="0" err="1" smtClean="0"/>
              <a:t>to</a:t>
            </a:r>
            <a:r>
              <a:rPr lang="de-AT" baseline="0" dirty="0" smtClean="0"/>
              <a:t> </a:t>
            </a:r>
            <a:r>
              <a:rPr lang="de-AT" baseline="0" dirty="0" err="1" smtClean="0"/>
              <a:t>copy</a:t>
            </a:r>
            <a:r>
              <a:rPr lang="de-AT" baseline="0" dirty="0" smtClean="0"/>
              <a:t> all </a:t>
            </a:r>
            <a:r>
              <a:rPr lang="de-AT" baseline="0" dirty="0" err="1" smtClean="0"/>
              <a:t>the</a:t>
            </a:r>
            <a:r>
              <a:rPr lang="de-AT" baseline="0" dirty="0" smtClean="0"/>
              <a:t> </a:t>
            </a:r>
            <a:r>
              <a:rPr lang="de-AT" baseline="0" dirty="0" err="1" smtClean="0"/>
              <a:t>input</a:t>
            </a:r>
            <a:r>
              <a:rPr lang="de-AT" baseline="0" dirty="0" smtClean="0"/>
              <a:t> </a:t>
            </a:r>
            <a:r>
              <a:rPr lang="de-AT" baseline="0" dirty="0" err="1" smtClean="0"/>
              <a:t>data</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graphics</a:t>
            </a:r>
            <a:r>
              <a:rPr lang="de-AT" baseline="0" dirty="0" smtClean="0"/>
              <a:t> </a:t>
            </a:r>
            <a:r>
              <a:rPr lang="de-AT" baseline="0" dirty="0" err="1" smtClean="0"/>
              <a:t>card</a:t>
            </a:r>
            <a:r>
              <a:rPr lang="de-AT" baseline="0" dirty="0" smtClean="0"/>
              <a:t> </a:t>
            </a:r>
            <a:r>
              <a:rPr lang="de-AT" baseline="0" dirty="0" err="1" smtClean="0"/>
              <a:t>and</a:t>
            </a:r>
            <a:r>
              <a:rPr lang="de-AT" baseline="0" dirty="0" smtClean="0"/>
              <a:t> </a:t>
            </a:r>
            <a:r>
              <a:rPr lang="de-AT" baseline="0" dirty="0" err="1" smtClean="0"/>
              <a:t>download</a:t>
            </a:r>
            <a:r>
              <a:rPr lang="de-AT" baseline="0" dirty="0" smtClean="0"/>
              <a:t> </a:t>
            </a:r>
            <a:r>
              <a:rPr lang="de-AT" baseline="0" dirty="0" err="1" smtClean="0"/>
              <a:t>it</a:t>
            </a:r>
            <a:r>
              <a:rPr lang="de-AT" baseline="0" dirty="0" smtClean="0"/>
              <a:t> </a:t>
            </a:r>
            <a:r>
              <a:rPr lang="de-AT" baseline="0" dirty="0" err="1" smtClean="0"/>
              <a:t>again</a:t>
            </a:r>
            <a:r>
              <a:rPr lang="de-AT" baseline="0" dirty="0" smtClean="0"/>
              <a:t> after </a:t>
            </a:r>
            <a:r>
              <a:rPr lang="de-AT" baseline="0" dirty="0" err="1" smtClean="0"/>
              <a:t>the</a:t>
            </a:r>
            <a:r>
              <a:rPr lang="de-AT" baseline="0" dirty="0" smtClean="0"/>
              <a:t> </a:t>
            </a:r>
            <a:r>
              <a:rPr lang="de-AT" baseline="0" dirty="0" err="1" smtClean="0"/>
              <a:t>calculation</a:t>
            </a:r>
            <a:r>
              <a:rPr lang="de-AT" baseline="0" dirty="0" smtClean="0"/>
              <a:t> </a:t>
            </a:r>
            <a:r>
              <a:rPr lang="de-AT" baseline="0" dirty="0" err="1" smtClean="0"/>
              <a:t>is</a:t>
            </a:r>
            <a:r>
              <a:rPr lang="de-AT" baseline="0" dirty="0" smtClean="0"/>
              <a:t> so </a:t>
            </a:r>
            <a:r>
              <a:rPr lang="de-AT" baseline="0" dirty="0" err="1" smtClean="0"/>
              <a:t>big</a:t>
            </a:r>
            <a:r>
              <a:rPr lang="de-AT" baseline="0" dirty="0" smtClean="0"/>
              <a:t>, </a:t>
            </a:r>
            <a:r>
              <a:rPr lang="de-AT" baseline="0" dirty="0" err="1" smtClean="0"/>
              <a:t>that</a:t>
            </a:r>
            <a:r>
              <a:rPr lang="de-AT" baseline="0" dirty="0" smtClean="0"/>
              <a:t> </a:t>
            </a:r>
            <a:r>
              <a:rPr lang="de-AT" baseline="0" dirty="0" err="1" smtClean="0"/>
              <a:t>the</a:t>
            </a:r>
            <a:r>
              <a:rPr lang="de-AT" baseline="0" dirty="0" smtClean="0"/>
              <a:t> GPU loses </a:t>
            </a:r>
            <a:r>
              <a:rPr lang="de-AT" baseline="0" dirty="0" err="1" smtClean="0"/>
              <a:t>the</a:t>
            </a:r>
            <a:r>
              <a:rPr lang="de-AT" baseline="0" dirty="0" smtClean="0"/>
              <a:t> </a:t>
            </a:r>
            <a:r>
              <a:rPr lang="de-AT" baseline="0" dirty="0" err="1" smtClean="0"/>
              <a:t>fight</a:t>
            </a:r>
            <a:r>
              <a:rPr lang="de-AT" baseline="0" dirty="0" smtClean="0"/>
              <a:t> </a:t>
            </a:r>
            <a:r>
              <a:rPr lang="de-AT" baseline="0" dirty="0" err="1" smtClean="0"/>
              <a:t>agains</a:t>
            </a:r>
            <a:r>
              <a:rPr lang="de-AT" baseline="0" dirty="0" smtClean="0"/>
              <a:t> </a:t>
            </a:r>
            <a:r>
              <a:rPr lang="de-AT" baseline="0" dirty="0" err="1" smtClean="0"/>
              <a:t>the</a:t>
            </a:r>
            <a:r>
              <a:rPr lang="de-AT" baseline="0" dirty="0" smtClean="0"/>
              <a:t> CPU.</a:t>
            </a:r>
          </a:p>
          <a:p>
            <a:endParaRPr lang="de-AT" baseline="0" dirty="0" smtClean="0"/>
          </a:p>
          <a:p>
            <a:r>
              <a:rPr lang="de-AT" baseline="0" dirty="0" smtClean="0"/>
              <a:t>Memory </a:t>
            </a:r>
            <a:r>
              <a:rPr lang="de-AT" baseline="0" dirty="0" err="1" smtClean="0"/>
              <a:t>transfere</a:t>
            </a:r>
            <a:r>
              <a:rPr lang="de-AT" baseline="0" dirty="0" smtClean="0"/>
              <a:t> </a:t>
            </a:r>
            <a:r>
              <a:rPr lang="de-AT" baseline="0" dirty="0" err="1" smtClean="0"/>
              <a:t>is</a:t>
            </a:r>
            <a:r>
              <a:rPr lang="de-AT" baseline="0" dirty="0" smtClean="0"/>
              <a:t> still a </a:t>
            </a:r>
            <a:r>
              <a:rPr lang="de-AT" baseline="0" dirty="0" err="1" smtClean="0"/>
              <a:t>big</a:t>
            </a:r>
            <a:r>
              <a:rPr lang="de-AT" baseline="0" dirty="0" smtClean="0"/>
              <a:t> </a:t>
            </a:r>
            <a:r>
              <a:rPr lang="de-AT" baseline="0" dirty="0" err="1" smtClean="0"/>
              <a:t>trouble</a:t>
            </a:r>
            <a:r>
              <a:rPr lang="de-AT" baseline="0" dirty="0" smtClean="0"/>
              <a:t> in </a:t>
            </a:r>
            <a:r>
              <a:rPr lang="de-AT" baseline="0" dirty="0" err="1" smtClean="0"/>
              <a:t>many</a:t>
            </a:r>
            <a:r>
              <a:rPr lang="de-AT" baseline="0" dirty="0" smtClean="0"/>
              <a:t> GPU implementations. But </a:t>
            </a:r>
            <a:r>
              <a:rPr lang="de-AT" baseline="0" dirty="0" err="1" smtClean="0"/>
              <a:t>fortunately</a:t>
            </a:r>
            <a:r>
              <a:rPr lang="de-AT" baseline="0" dirty="0" smtClean="0"/>
              <a:t>, </a:t>
            </a:r>
            <a:r>
              <a:rPr lang="de-AT" baseline="0" dirty="0" err="1" smtClean="0"/>
              <a:t>hardware</a:t>
            </a:r>
            <a:r>
              <a:rPr lang="de-AT" baseline="0" dirty="0" smtClean="0"/>
              <a:t> </a:t>
            </a:r>
            <a:r>
              <a:rPr lang="de-AT" baseline="0" dirty="0" err="1" smtClean="0"/>
              <a:t>venors</a:t>
            </a:r>
            <a:r>
              <a:rPr lang="de-AT" baseline="0" dirty="0" smtClean="0"/>
              <a:t> </a:t>
            </a:r>
            <a:r>
              <a:rPr lang="de-AT" baseline="0" dirty="0" err="1" smtClean="0"/>
              <a:t>are</a:t>
            </a:r>
            <a:r>
              <a:rPr lang="de-AT" baseline="0" dirty="0" smtClean="0"/>
              <a:t> </a:t>
            </a:r>
            <a:r>
              <a:rPr lang="de-AT" baseline="0" dirty="0" err="1" smtClean="0"/>
              <a:t>already</a:t>
            </a:r>
            <a:r>
              <a:rPr lang="de-AT" baseline="0" dirty="0" smtClean="0"/>
              <a:t> </a:t>
            </a:r>
            <a:r>
              <a:rPr lang="de-AT" baseline="0" dirty="0" err="1" smtClean="0"/>
              <a:t>experimenting</a:t>
            </a:r>
            <a:r>
              <a:rPr lang="de-AT" baseline="0" dirty="0" smtClean="0"/>
              <a:t> </a:t>
            </a:r>
            <a:r>
              <a:rPr lang="de-AT" baseline="0" dirty="0" err="1" smtClean="0"/>
              <a:t>with</a:t>
            </a:r>
            <a:r>
              <a:rPr lang="de-AT" baseline="0" dirty="0" smtClean="0"/>
              <a:t> a </a:t>
            </a:r>
            <a:r>
              <a:rPr lang="de-AT" baseline="0" dirty="0" err="1" smtClean="0"/>
              <a:t>solution</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problem</a:t>
            </a:r>
            <a:r>
              <a:rPr lang="de-AT" baseline="0" dirty="0" smtClean="0"/>
              <a:t> </a:t>
            </a:r>
            <a:r>
              <a:rPr lang="de-AT" baseline="0" dirty="0" err="1" smtClean="0"/>
              <a:t>by</a:t>
            </a:r>
            <a:r>
              <a:rPr lang="de-AT" baseline="0" dirty="0" smtClean="0"/>
              <a:t> </a:t>
            </a:r>
            <a:r>
              <a:rPr lang="de-AT" baseline="0" dirty="0" err="1" smtClean="0"/>
              <a:t>placing</a:t>
            </a:r>
            <a:r>
              <a:rPr lang="de-AT" baseline="0" dirty="0" smtClean="0"/>
              <a:t> </a:t>
            </a:r>
            <a:r>
              <a:rPr lang="de-AT" baseline="0" dirty="0" err="1" smtClean="0"/>
              <a:t>the</a:t>
            </a:r>
            <a:r>
              <a:rPr lang="de-AT" baseline="0" dirty="0" smtClean="0"/>
              <a:t> GPUs on </a:t>
            </a:r>
            <a:r>
              <a:rPr lang="de-AT" baseline="0" dirty="0" err="1" smtClean="0"/>
              <a:t>the</a:t>
            </a:r>
            <a:r>
              <a:rPr lang="de-AT" baseline="0" dirty="0" smtClean="0"/>
              <a:t> same </a:t>
            </a:r>
            <a:r>
              <a:rPr lang="de-AT" baseline="0" dirty="0" err="1" smtClean="0"/>
              <a:t>chip</a:t>
            </a:r>
            <a:r>
              <a:rPr lang="de-AT" baseline="0" dirty="0" smtClean="0"/>
              <a:t> </a:t>
            </a:r>
            <a:r>
              <a:rPr lang="de-AT" baseline="0" dirty="0" err="1" smtClean="0"/>
              <a:t>as</a:t>
            </a:r>
            <a:r>
              <a:rPr lang="de-AT" baseline="0" dirty="0" smtClean="0"/>
              <a:t> </a:t>
            </a:r>
            <a:r>
              <a:rPr lang="de-AT" baseline="0" dirty="0" err="1" smtClean="0"/>
              <a:t>the</a:t>
            </a:r>
            <a:r>
              <a:rPr lang="de-AT" baseline="0" dirty="0" smtClean="0"/>
              <a:t> CPU. </a:t>
            </a:r>
            <a:r>
              <a:rPr lang="de-AT" baseline="0" dirty="0" err="1" smtClean="0"/>
              <a:t>Examples</a:t>
            </a:r>
            <a:r>
              <a:rPr lang="de-AT" baseline="0" dirty="0" smtClean="0"/>
              <a:t> </a:t>
            </a:r>
            <a:r>
              <a:rPr lang="de-AT" baseline="0" dirty="0" err="1" smtClean="0"/>
              <a:t>of</a:t>
            </a:r>
            <a:r>
              <a:rPr lang="de-AT" baseline="0" dirty="0" smtClean="0"/>
              <a:t> </a:t>
            </a:r>
            <a:r>
              <a:rPr lang="de-AT" baseline="0" dirty="0" err="1" smtClean="0"/>
              <a:t>this</a:t>
            </a:r>
            <a:r>
              <a:rPr lang="de-AT" baseline="0" dirty="0" smtClean="0"/>
              <a:t> </a:t>
            </a:r>
            <a:r>
              <a:rPr lang="de-AT" baseline="0" dirty="0" err="1" smtClean="0"/>
              <a:t>try</a:t>
            </a:r>
            <a:r>
              <a:rPr lang="de-AT" baseline="0" dirty="0" smtClean="0"/>
              <a:t> </a:t>
            </a:r>
            <a:r>
              <a:rPr lang="de-AT" baseline="0" dirty="0" err="1" smtClean="0"/>
              <a:t>would</a:t>
            </a:r>
            <a:r>
              <a:rPr lang="de-AT" baseline="0" dirty="0" smtClean="0"/>
              <a:t> </a:t>
            </a:r>
            <a:r>
              <a:rPr lang="de-AT" baseline="0" dirty="0" err="1" smtClean="0"/>
              <a:t>be</a:t>
            </a:r>
            <a:r>
              <a:rPr lang="de-AT" baseline="0" dirty="0" smtClean="0"/>
              <a:t> </a:t>
            </a:r>
            <a:r>
              <a:rPr lang="de-AT" baseline="0" dirty="0" err="1" smtClean="0"/>
              <a:t>Intel's</a:t>
            </a:r>
            <a:r>
              <a:rPr lang="de-AT" baseline="0" dirty="0" smtClean="0"/>
              <a:t> Sandy Bridge </a:t>
            </a:r>
            <a:r>
              <a:rPr lang="de-AT" baseline="0" dirty="0" err="1" smtClean="0"/>
              <a:t>and</a:t>
            </a:r>
            <a:r>
              <a:rPr lang="de-AT" baseline="0" dirty="0" smtClean="0"/>
              <a:t> Ivy Bridge.</a:t>
            </a:r>
            <a:endParaRPr lang="en-US" dirty="0"/>
          </a:p>
        </p:txBody>
      </p:sp>
      <p:sp>
        <p:nvSpPr>
          <p:cNvPr id="4" name="Slide Number Placeholder 3"/>
          <p:cNvSpPr>
            <a:spLocks noGrp="1"/>
          </p:cNvSpPr>
          <p:nvPr>
            <p:ph type="sldNum" sz="quarter" idx="10"/>
          </p:nvPr>
        </p:nvSpPr>
        <p:spPr/>
        <p:txBody>
          <a:bodyPr/>
          <a:lstStyle/>
          <a:p>
            <a:fld id="{E19E8DFC-DE97-490B-8572-C8B1A4CD170F}" type="slidenum">
              <a:rPr lang="en-US" smtClean="0"/>
              <a:t>15</a:t>
            </a:fld>
            <a:endParaRPr lang="en-US"/>
          </a:p>
        </p:txBody>
      </p:sp>
    </p:spTree>
    <p:extLst>
      <p:ext uri="{BB962C8B-B14F-4D97-AF65-F5344CB8AC3E}">
        <p14:creationId xmlns:p14="http://schemas.microsoft.com/office/powerpoint/2010/main" val="2453464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The </a:t>
            </a:r>
            <a:r>
              <a:rPr lang="de-AT" dirty="0" err="1" smtClean="0"/>
              <a:t>conclusion</a:t>
            </a:r>
            <a:r>
              <a:rPr lang="de-AT" dirty="0" smtClean="0"/>
              <a:t> </a:t>
            </a:r>
            <a:r>
              <a:rPr lang="de-AT" dirty="0" err="1" smtClean="0"/>
              <a:t>that</a:t>
            </a:r>
            <a:r>
              <a:rPr lang="de-AT" dirty="0" smtClean="0"/>
              <a:t> </a:t>
            </a:r>
            <a:r>
              <a:rPr lang="de-AT" dirty="0" err="1" smtClean="0"/>
              <a:t>we</a:t>
            </a:r>
            <a:r>
              <a:rPr lang="de-AT" dirty="0" smtClean="0"/>
              <a:t> </a:t>
            </a:r>
            <a:r>
              <a:rPr lang="de-AT" dirty="0" err="1" smtClean="0"/>
              <a:t>can</a:t>
            </a:r>
            <a:r>
              <a:rPr lang="de-AT" dirty="0" smtClean="0"/>
              <a:t> </a:t>
            </a:r>
            <a:r>
              <a:rPr lang="de-AT" dirty="0" err="1" smtClean="0"/>
              <a:t>draw</a:t>
            </a:r>
            <a:r>
              <a:rPr lang="de-AT" dirty="0" smtClean="0"/>
              <a:t> </a:t>
            </a:r>
            <a:r>
              <a:rPr lang="de-AT" dirty="0" err="1" smtClean="0"/>
              <a:t>from</a:t>
            </a:r>
            <a:r>
              <a:rPr lang="de-AT" dirty="0" smtClean="0"/>
              <a:t> </a:t>
            </a:r>
            <a:r>
              <a:rPr lang="de-AT" dirty="0" err="1" smtClean="0"/>
              <a:t>these</a:t>
            </a:r>
            <a:r>
              <a:rPr lang="de-AT" dirty="0" smtClean="0"/>
              <a:t> </a:t>
            </a:r>
            <a:r>
              <a:rPr lang="de-AT" dirty="0" err="1" smtClean="0"/>
              <a:t>results</a:t>
            </a:r>
            <a:r>
              <a:rPr lang="de-AT" dirty="0" smtClean="0"/>
              <a:t> </a:t>
            </a:r>
            <a:r>
              <a:rPr lang="de-AT" dirty="0" err="1" smtClean="0"/>
              <a:t>is</a:t>
            </a:r>
            <a:r>
              <a:rPr lang="de-AT" dirty="0" smtClean="0"/>
              <a:t> </a:t>
            </a:r>
            <a:r>
              <a:rPr lang="de-AT" dirty="0" err="1" smtClean="0"/>
              <a:t>that</a:t>
            </a:r>
            <a:r>
              <a:rPr lang="de-AT" dirty="0" smtClean="0"/>
              <a:t> GPUs</a:t>
            </a:r>
            <a:r>
              <a:rPr lang="de-AT" baseline="0" dirty="0" smtClean="0"/>
              <a:t> </a:t>
            </a:r>
            <a:r>
              <a:rPr lang="de-AT" baseline="0" dirty="0" err="1" smtClean="0"/>
              <a:t>are</a:t>
            </a:r>
            <a:r>
              <a:rPr lang="de-AT" baseline="0" dirty="0" smtClean="0"/>
              <a:t> </a:t>
            </a:r>
            <a:r>
              <a:rPr lang="de-AT" baseline="0" dirty="0" err="1" smtClean="0"/>
              <a:t>awesome</a:t>
            </a:r>
            <a:r>
              <a:rPr lang="de-AT" baseline="0" dirty="0" smtClean="0"/>
              <a:t>!</a:t>
            </a:r>
          </a:p>
          <a:p>
            <a:r>
              <a:rPr lang="de-AT" baseline="0" dirty="0" smtClean="0"/>
              <a:t>IF, </a:t>
            </a:r>
            <a:r>
              <a:rPr lang="de-AT" baseline="0" dirty="0" err="1" smtClean="0"/>
              <a:t>the</a:t>
            </a:r>
            <a:r>
              <a:rPr lang="de-AT" baseline="0" dirty="0" smtClean="0"/>
              <a:t> </a:t>
            </a:r>
            <a:r>
              <a:rPr lang="de-AT" baseline="0" dirty="0" err="1" smtClean="0"/>
              <a:t>problem</a:t>
            </a:r>
            <a:r>
              <a:rPr lang="de-AT" baseline="0" dirty="0" smtClean="0"/>
              <a:t> </a:t>
            </a:r>
            <a:r>
              <a:rPr lang="de-AT" baseline="0" dirty="0" err="1" smtClean="0"/>
              <a:t>is</a:t>
            </a:r>
            <a:r>
              <a:rPr lang="de-AT" baseline="0" dirty="0" smtClean="0"/>
              <a:t> …</a:t>
            </a:r>
          </a:p>
          <a:p>
            <a:r>
              <a:rPr lang="de-AT" baseline="0" dirty="0" err="1" smtClean="0"/>
              <a:t>Otherwise</a:t>
            </a:r>
            <a:r>
              <a:rPr lang="de-AT" baseline="0" dirty="0" smtClean="0"/>
              <a:t> </a:t>
            </a:r>
            <a:r>
              <a:rPr lang="de-AT" baseline="0" dirty="0" err="1" smtClean="0"/>
              <a:t>it</a:t>
            </a:r>
            <a:r>
              <a:rPr lang="de-AT" baseline="0" dirty="0" smtClean="0"/>
              <a:t> </a:t>
            </a:r>
            <a:r>
              <a:rPr lang="de-AT" baseline="0" dirty="0" err="1" smtClean="0"/>
              <a:t>is</a:t>
            </a:r>
            <a:r>
              <a:rPr lang="de-AT" baseline="0" dirty="0" smtClean="0"/>
              <a:t> </a:t>
            </a:r>
            <a:r>
              <a:rPr lang="de-AT" baseline="0" dirty="0" err="1" smtClean="0"/>
              <a:t>the</a:t>
            </a:r>
            <a:r>
              <a:rPr lang="de-AT" baseline="0" dirty="0" smtClean="0"/>
              <a:t> </a:t>
            </a:r>
            <a:r>
              <a:rPr lang="de-AT" baseline="0" dirty="0" err="1" smtClean="0"/>
              <a:t>better</a:t>
            </a:r>
            <a:r>
              <a:rPr lang="de-AT" baseline="0" dirty="0" smtClean="0"/>
              <a:t> </a:t>
            </a:r>
            <a:r>
              <a:rPr lang="de-AT" baseline="0" dirty="0" err="1" smtClean="0"/>
              <a:t>idea</a:t>
            </a:r>
            <a:r>
              <a:rPr lang="de-AT" baseline="0" dirty="0" smtClean="0"/>
              <a:t> </a:t>
            </a:r>
            <a:r>
              <a:rPr lang="de-AT" baseline="0" dirty="0" err="1" smtClean="0"/>
              <a:t>to</a:t>
            </a:r>
            <a:r>
              <a:rPr lang="de-AT" baseline="0" dirty="0" smtClean="0"/>
              <a:t> </a:t>
            </a:r>
            <a:r>
              <a:rPr lang="de-AT" baseline="0" dirty="0" err="1" smtClean="0"/>
              <a:t>develop</a:t>
            </a:r>
            <a:r>
              <a:rPr lang="de-AT" baseline="0" dirty="0" smtClean="0"/>
              <a:t> </a:t>
            </a:r>
            <a:r>
              <a:rPr lang="de-AT" baseline="0" dirty="0" err="1" smtClean="0"/>
              <a:t>for</a:t>
            </a:r>
            <a:r>
              <a:rPr lang="de-AT" baseline="0" dirty="0" smtClean="0"/>
              <a:t> a CPU, </a:t>
            </a:r>
            <a:r>
              <a:rPr lang="de-AT" baseline="0" dirty="0" err="1" smtClean="0"/>
              <a:t>as</a:t>
            </a:r>
            <a:r>
              <a:rPr lang="de-AT" baseline="0" dirty="0" smtClean="0"/>
              <a:t> </a:t>
            </a:r>
            <a:r>
              <a:rPr lang="de-AT" baseline="0" dirty="0" err="1" smtClean="0"/>
              <a:t>this</a:t>
            </a:r>
            <a:r>
              <a:rPr lang="de-AT" baseline="0" dirty="0" smtClean="0"/>
              <a:t> </a:t>
            </a:r>
            <a:r>
              <a:rPr lang="de-AT" baseline="0" dirty="0" err="1" smtClean="0"/>
              <a:t>is</a:t>
            </a:r>
            <a:r>
              <a:rPr lang="de-AT" baseline="0" dirty="0" smtClean="0"/>
              <a:t> </a:t>
            </a:r>
            <a:r>
              <a:rPr lang="de-AT" baseline="0" dirty="0" err="1" smtClean="0"/>
              <a:t>usually</a:t>
            </a:r>
            <a:r>
              <a:rPr lang="de-AT" baseline="0" dirty="0" smtClean="0"/>
              <a:t> </a:t>
            </a:r>
            <a:r>
              <a:rPr lang="de-AT" baseline="0" dirty="0" err="1" smtClean="0"/>
              <a:t>much</a:t>
            </a:r>
            <a:r>
              <a:rPr lang="de-AT" baseline="0" dirty="0" smtClean="0"/>
              <a:t> </a:t>
            </a:r>
            <a:r>
              <a:rPr lang="de-AT" baseline="0" dirty="0" err="1" smtClean="0"/>
              <a:t>easier</a:t>
            </a:r>
            <a:r>
              <a:rPr lang="de-AT" baseline="0" dirty="0" smtClean="0"/>
              <a:t>.</a:t>
            </a:r>
          </a:p>
          <a:p>
            <a:endParaRPr lang="de-AT" baseline="0" dirty="0" smtClean="0"/>
          </a:p>
          <a:p>
            <a:r>
              <a:rPr lang="de-AT" baseline="0" dirty="0" err="1" smtClean="0"/>
              <a:t>Thank</a:t>
            </a:r>
            <a:r>
              <a:rPr lang="de-AT" baseline="0" dirty="0" smtClean="0"/>
              <a:t> </a:t>
            </a:r>
            <a:r>
              <a:rPr lang="de-AT" baseline="0" dirty="0" err="1" smtClean="0"/>
              <a:t>you</a:t>
            </a:r>
            <a:r>
              <a:rPr lang="de-AT" baseline="0" dirty="0" smtClean="0"/>
              <a:t> </a:t>
            </a:r>
            <a:r>
              <a:rPr lang="de-AT" baseline="0" dirty="0" err="1" smtClean="0"/>
              <a:t>for</a:t>
            </a:r>
            <a:r>
              <a:rPr lang="de-AT" baseline="0" dirty="0" smtClean="0"/>
              <a:t> </a:t>
            </a:r>
            <a:r>
              <a:rPr lang="de-AT" baseline="0" dirty="0" err="1" smtClean="0"/>
              <a:t>listening</a:t>
            </a:r>
            <a:r>
              <a:rPr lang="de-AT" baseline="0" dirty="0" smtClean="0"/>
              <a:t>. Are </a:t>
            </a:r>
            <a:r>
              <a:rPr lang="de-AT" baseline="0" dirty="0" err="1" smtClean="0"/>
              <a:t>there</a:t>
            </a:r>
            <a:r>
              <a:rPr lang="de-AT" baseline="0" dirty="0" smtClean="0"/>
              <a:t> </a:t>
            </a:r>
            <a:r>
              <a:rPr lang="de-AT" baseline="0" dirty="0" err="1" smtClean="0"/>
              <a:t>any</a:t>
            </a:r>
            <a:r>
              <a:rPr lang="de-AT" baseline="0" dirty="0" smtClean="0"/>
              <a:t> </a:t>
            </a:r>
            <a:r>
              <a:rPr lang="de-AT" baseline="0" dirty="0" err="1" smtClean="0"/>
              <a:t>questions</a:t>
            </a:r>
            <a:r>
              <a:rPr lang="de-AT" baseline="0" smtClean="0"/>
              <a:t>?</a:t>
            </a:r>
            <a:endParaRPr lang="de-AT" baseline="0" dirty="0" smtClean="0"/>
          </a:p>
          <a:p>
            <a:endParaRPr lang="de-AT" baseline="0" dirty="0" smtClean="0"/>
          </a:p>
          <a:p>
            <a:endParaRPr lang="en-US" dirty="0"/>
          </a:p>
        </p:txBody>
      </p:sp>
      <p:sp>
        <p:nvSpPr>
          <p:cNvPr id="4" name="Slide Number Placeholder 3"/>
          <p:cNvSpPr>
            <a:spLocks noGrp="1"/>
          </p:cNvSpPr>
          <p:nvPr>
            <p:ph type="sldNum" sz="quarter" idx="10"/>
          </p:nvPr>
        </p:nvSpPr>
        <p:spPr/>
        <p:txBody>
          <a:bodyPr/>
          <a:lstStyle/>
          <a:p>
            <a:fld id="{E19E8DFC-DE97-490B-8572-C8B1A4CD170F}" type="slidenum">
              <a:rPr lang="en-US" smtClean="0"/>
              <a:t>16</a:t>
            </a:fld>
            <a:endParaRPr lang="en-US"/>
          </a:p>
        </p:txBody>
      </p:sp>
    </p:spTree>
    <p:extLst>
      <p:ext uri="{BB962C8B-B14F-4D97-AF65-F5344CB8AC3E}">
        <p14:creationId xmlns:p14="http://schemas.microsoft.com/office/powerpoint/2010/main" val="3278755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b="0" dirty="0" err="1" smtClean="0"/>
              <a:t>We</a:t>
            </a:r>
            <a:r>
              <a:rPr lang="de-AT" b="0" baseline="0" dirty="0" smtClean="0"/>
              <a:t> </a:t>
            </a:r>
            <a:r>
              <a:rPr lang="de-AT" b="0" baseline="0" dirty="0" err="1" smtClean="0"/>
              <a:t>already</a:t>
            </a:r>
            <a:r>
              <a:rPr lang="de-AT" b="0" baseline="0" dirty="0" smtClean="0"/>
              <a:t> </a:t>
            </a:r>
            <a:r>
              <a:rPr lang="de-AT" b="0" baseline="0" dirty="0" err="1" smtClean="0"/>
              <a:t>know</a:t>
            </a:r>
            <a:r>
              <a:rPr lang="de-AT" b="0" baseline="0" dirty="0" smtClean="0"/>
              <a:t> </a:t>
            </a:r>
            <a:r>
              <a:rPr lang="de-AT" b="0" baseline="0" dirty="0" err="1" smtClean="0"/>
              <a:t>this</a:t>
            </a:r>
            <a:r>
              <a:rPr lang="de-AT" b="0" baseline="0" dirty="0" smtClean="0"/>
              <a:t> </a:t>
            </a:r>
            <a:r>
              <a:rPr lang="de-AT" b="0" baseline="0" dirty="0" err="1" smtClean="0"/>
              <a:t>image</a:t>
            </a:r>
            <a:r>
              <a:rPr lang="de-AT" b="0" baseline="0" dirty="0" smtClean="0"/>
              <a:t>, but I </a:t>
            </a:r>
            <a:r>
              <a:rPr lang="de-AT" b="0" baseline="0" dirty="0" err="1" smtClean="0"/>
              <a:t>want</a:t>
            </a:r>
            <a:r>
              <a:rPr lang="de-AT" b="0" baseline="0" dirty="0" smtClean="0"/>
              <a:t> </a:t>
            </a:r>
            <a:r>
              <a:rPr lang="de-AT" b="0" baseline="0" dirty="0" err="1" smtClean="0"/>
              <a:t>to</a:t>
            </a:r>
            <a:r>
              <a:rPr lang="de-AT" b="0" baseline="0" dirty="0" smtClean="0"/>
              <a:t> </a:t>
            </a:r>
            <a:r>
              <a:rPr lang="de-AT" b="0" baseline="0" dirty="0" err="1" smtClean="0"/>
              <a:t>quickly</a:t>
            </a:r>
            <a:r>
              <a:rPr lang="de-AT" b="0" baseline="0" dirty="0" smtClean="0"/>
              <a:t> </a:t>
            </a:r>
            <a:r>
              <a:rPr lang="de-AT" b="0" baseline="0" dirty="0" err="1" smtClean="0"/>
              <a:t>restate</a:t>
            </a:r>
            <a:r>
              <a:rPr lang="de-AT" b="0" baseline="0" dirty="0" smtClean="0"/>
              <a:t> </a:t>
            </a:r>
            <a:r>
              <a:rPr lang="de-AT" b="0" baseline="0" dirty="0" err="1" smtClean="0"/>
              <a:t>the</a:t>
            </a:r>
            <a:r>
              <a:rPr lang="de-AT" b="0" baseline="0" dirty="0" smtClean="0"/>
              <a:t> </a:t>
            </a:r>
            <a:r>
              <a:rPr lang="de-AT" b="0" baseline="0" dirty="0" err="1" smtClean="0"/>
              <a:t>important</a:t>
            </a:r>
            <a:r>
              <a:rPr lang="de-AT" b="0" baseline="0" dirty="0" smtClean="0"/>
              <a:t> </a:t>
            </a:r>
            <a:r>
              <a:rPr lang="de-AT" b="0" baseline="0" dirty="0" err="1" smtClean="0"/>
              <a:t>difference</a:t>
            </a:r>
            <a:r>
              <a:rPr lang="de-AT" b="0" baseline="0" dirty="0" smtClean="0"/>
              <a:t> </a:t>
            </a:r>
            <a:r>
              <a:rPr lang="de-AT" b="0" baseline="0" dirty="0" err="1" smtClean="0"/>
              <a:t>between</a:t>
            </a:r>
            <a:r>
              <a:rPr lang="de-AT" b="0" baseline="0" dirty="0" smtClean="0"/>
              <a:t> a CPU </a:t>
            </a:r>
            <a:r>
              <a:rPr lang="de-AT" b="0" baseline="0" dirty="0" err="1" smtClean="0"/>
              <a:t>and</a:t>
            </a:r>
            <a:r>
              <a:rPr lang="de-AT" b="0" baseline="0" dirty="0" smtClean="0"/>
              <a:t> a GPU.</a:t>
            </a:r>
          </a:p>
          <a:p>
            <a:endParaRPr lang="de-AT" b="0" baseline="0" dirty="0" smtClean="0"/>
          </a:p>
          <a:p>
            <a:r>
              <a:rPr lang="en-US" baseline="0" dirty="0" smtClean="0"/>
              <a:t>A typical CPU has around 4 independent cores. We can run threads on them and we can do all that stuff with synchronization like locks, critical seconds and so on.</a:t>
            </a:r>
          </a:p>
          <a:p>
            <a:r>
              <a:rPr lang="en-US" baseline="0" dirty="0" smtClean="0"/>
              <a:t>On a GPU we have several hundreds of cores </a:t>
            </a:r>
            <a:r>
              <a:rPr lang="de-AT" baseline="0" dirty="0" err="1" smtClean="0"/>
              <a:t>which</a:t>
            </a:r>
            <a:r>
              <a:rPr lang="de-AT" baseline="0" dirty="0" smtClean="0"/>
              <a:t> </a:t>
            </a:r>
            <a:r>
              <a:rPr lang="de-AT" baseline="0" dirty="0" err="1" smtClean="0"/>
              <a:t>run</a:t>
            </a:r>
            <a:r>
              <a:rPr lang="de-AT" baseline="0" dirty="0" smtClean="0"/>
              <a:t> </a:t>
            </a:r>
            <a:r>
              <a:rPr lang="de-AT" baseline="0" dirty="0" err="1" smtClean="0"/>
              <a:t>basically</a:t>
            </a:r>
            <a:r>
              <a:rPr lang="de-AT" baseline="0" dirty="0" smtClean="0"/>
              <a:t> </a:t>
            </a:r>
            <a:r>
              <a:rPr lang="de-AT" baseline="0" dirty="0" err="1" smtClean="0"/>
              <a:t>independent</a:t>
            </a:r>
            <a:r>
              <a:rPr lang="de-AT" baseline="0" dirty="0" smtClean="0"/>
              <a:t>.</a:t>
            </a:r>
            <a:endParaRPr lang="de-AT" b="0" baseline="0" dirty="0" smtClean="0"/>
          </a:p>
          <a:p>
            <a:endParaRPr lang="de-AT" b="0" baseline="0" dirty="0" smtClean="0"/>
          </a:p>
        </p:txBody>
      </p:sp>
      <p:sp>
        <p:nvSpPr>
          <p:cNvPr id="4" name="Slide Number Placeholder 3"/>
          <p:cNvSpPr>
            <a:spLocks noGrp="1"/>
          </p:cNvSpPr>
          <p:nvPr>
            <p:ph type="sldNum" sz="quarter" idx="10"/>
          </p:nvPr>
        </p:nvSpPr>
        <p:spPr/>
        <p:txBody>
          <a:bodyPr/>
          <a:lstStyle/>
          <a:p>
            <a:fld id="{E19E8DFC-DE97-490B-8572-C8B1A4CD170F}" type="slidenum">
              <a:rPr lang="en-US" smtClean="0"/>
              <a:t>2</a:t>
            </a:fld>
            <a:endParaRPr lang="en-US"/>
          </a:p>
        </p:txBody>
      </p:sp>
    </p:spTree>
    <p:extLst>
      <p:ext uri="{BB962C8B-B14F-4D97-AF65-F5344CB8AC3E}">
        <p14:creationId xmlns:p14="http://schemas.microsoft.com/office/powerpoint/2010/main" val="82977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err="1" smtClean="0"/>
              <a:t>Another</a:t>
            </a:r>
            <a:r>
              <a:rPr lang="de-AT" dirty="0" smtClean="0"/>
              <a:t> </a:t>
            </a:r>
            <a:r>
              <a:rPr lang="de-AT" dirty="0" err="1" smtClean="0"/>
              <a:t>graphic</a:t>
            </a:r>
            <a:r>
              <a:rPr lang="de-AT" dirty="0" smtClean="0"/>
              <a:t> I </a:t>
            </a:r>
            <a:r>
              <a:rPr lang="de-AT" dirty="0" err="1" smtClean="0"/>
              <a:t>want</a:t>
            </a:r>
            <a:r>
              <a:rPr lang="de-AT" dirty="0" smtClean="0"/>
              <a:t> </a:t>
            </a:r>
            <a:r>
              <a:rPr lang="de-AT" dirty="0" err="1" smtClean="0"/>
              <a:t>to</a:t>
            </a:r>
            <a:r>
              <a:rPr lang="de-AT" dirty="0" smtClean="0"/>
              <a:t> </a:t>
            </a:r>
            <a:r>
              <a:rPr lang="de-AT" dirty="0" err="1" smtClean="0"/>
              <a:t>show</a:t>
            </a:r>
            <a:r>
              <a:rPr lang="de-AT" dirty="0" smtClean="0"/>
              <a:t> </a:t>
            </a:r>
            <a:r>
              <a:rPr lang="de-AT" dirty="0" err="1" smtClean="0"/>
              <a:t>you</a:t>
            </a:r>
            <a:r>
              <a:rPr lang="de-AT" dirty="0" smtClean="0"/>
              <a:t> </a:t>
            </a:r>
            <a:r>
              <a:rPr lang="de-AT" dirty="0" err="1" smtClean="0"/>
              <a:t>is</a:t>
            </a:r>
            <a:r>
              <a:rPr lang="de-AT" dirty="0" smtClean="0"/>
              <a:t> </a:t>
            </a:r>
            <a:r>
              <a:rPr lang="de-AT" dirty="0" err="1" smtClean="0"/>
              <a:t>from</a:t>
            </a:r>
            <a:r>
              <a:rPr lang="de-AT" dirty="0" smtClean="0"/>
              <a:t> </a:t>
            </a:r>
            <a:r>
              <a:rPr lang="de-AT" dirty="0" err="1" smtClean="0"/>
              <a:t>the</a:t>
            </a:r>
            <a:r>
              <a:rPr lang="de-AT" dirty="0" smtClean="0"/>
              <a:t> </a:t>
            </a:r>
            <a:r>
              <a:rPr lang="de-AT" dirty="0" err="1" smtClean="0"/>
              <a:t>book</a:t>
            </a:r>
            <a:r>
              <a:rPr lang="de-AT" baseline="0" dirty="0" smtClean="0"/>
              <a:t> </a:t>
            </a:r>
            <a:r>
              <a:rPr lang="de-AT" baseline="0" dirty="0" err="1" smtClean="0"/>
              <a:t>Heterogenous</a:t>
            </a:r>
            <a:r>
              <a:rPr lang="de-AT" baseline="0" dirty="0" smtClean="0"/>
              <a:t> Computing </a:t>
            </a:r>
            <a:r>
              <a:rPr lang="de-AT" baseline="0" dirty="0" err="1" smtClean="0"/>
              <a:t>with</a:t>
            </a:r>
            <a:r>
              <a:rPr lang="de-AT" baseline="0" dirty="0" smtClean="0"/>
              <a:t> OpenCL. </a:t>
            </a:r>
            <a:r>
              <a:rPr lang="de-AT" baseline="0" dirty="0" err="1" smtClean="0"/>
              <a:t>It</a:t>
            </a:r>
            <a:r>
              <a:rPr lang="de-AT" baseline="0" dirty="0" smtClean="0"/>
              <a:t> </a:t>
            </a:r>
            <a:r>
              <a:rPr lang="de-AT" baseline="0" dirty="0" err="1" smtClean="0"/>
              <a:t>shows</a:t>
            </a:r>
            <a:r>
              <a:rPr lang="de-AT" baseline="0" dirty="0" smtClean="0"/>
              <a:t> </a:t>
            </a:r>
            <a:r>
              <a:rPr lang="de-AT" baseline="0" dirty="0" err="1" smtClean="0"/>
              <a:t>the</a:t>
            </a:r>
            <a:r>
              <a:rPr lang="de-AT" baseline="0" dirty="0" smtClean="0"/>
              <a:t> </a:t>
            </a:r>
            <a:r>
              <a:rPr lang="de-AT" baseline="0" dirty="0" err="1" smtClean="0"/>
              <a:t>memory</a:t>
            </a:r>
            <a:r>
              <a:rPr lang="de-AT" baseline="0" dirty="0" smtClean="0"/>
              <a:t> </a:t>
            </a:r>
            <a:r>
              <a:rPr lang="de-AT" baseline="0" dirty="0" err="1" smtClean="0"/>
              <a:t>transfer</a:t>
            </a:r>
            <a:r>
              <a:rPr lang="de-AT" baseline="0" dirty="0" smtClean="0"/>
              <a:t> </a:t>
            </a:r>
            <a:r>
              <a:rPr lang="de-AT" baseline="0" dirty="0" err="1" smtClean="0"/>
              <a:t>rates</a:t>
            </a:r>
            <a:r>
              <a:rPr lang="de-AT" baseline="0" dirty="0" smtClean="0"/>
              <a:t> </a:t>
            </a:r>
            <a:r>
              <a:rPr lang="de-AT" baseline="0" dirty="0" err="1" smtClean="0"/>
              <a:t>between</a:t>
            </a:r>
            <a:r>
              <a:rPr lang="de-AT" baseline="0" dirty="0" smtClean="0"/>
              <a:t> </a:t>
            </a:r>
            <a:r>
              <a:rPr lang="de-AT" baseline="0" dirty="0" err="1" smtClean="0"/>
              <a:t>some</a:t>
            </a:r>
            <a:r>
              <a:rPr lang="de-AT" baseline="0" dirty="0" smtClean="0"/>
              <a:t> </a:t>
            </a:r>
            <a:r>
              <a:rPr lang="de-AT" baseline="0" dirty="0" err="1" smtClean="0"/>
              <a:t>hardware</a:t>
            </a:r>
            <a:r>
              <a:rPr lang="de-AT" baseline="0" dirty="0" smtClean="0"/>
              <a:t> </a:t>
            </a:r>
            <a:r>
              <a:rPr lang="de-AT" baseline="0" dirty="0" err="1" smtClean="0"/>
              <a:t>compontents</a:t>
            </a:r>
            <a:r>
              <a:rPr lang="de-AT" baseline="0" dirty="0" smtClean="0"/>
              <a:t>.</a:t>
            </a:r>
          </a:p>
          <a:p>
            <a:r>
              <a:rPr lang="de-AT" baseline="0" dirty="0" err="1" smtClean="0"/>
              <a:t>We</a:t>
            </a:r>
            <a:r>
              <a:rPr lang="de-AT" baseline="0" dirty="0" smtClean="0"/>
              <a:t> </a:t>
            </a:r>
            <a:r>
              <a:rPr lang="de-AT" baseline="0" dirty="0" err="1" smtClean="0"/>
              <a:t>can</a:t>
            </a:r>
            <a:r>
              <a:rPr lang="de-AT" baseline="0" dirty="0" smtClean="0"/>
              <a:t> </a:t>
            </a:r>
            <a:r>
              <a:rPr lang="de-AT" baseline="0" dirty="0" err="1" smtClean="0"/>
              <a:t>see</a:t>
            </a:r>
            <a:r>
              <a:rPr lang="de-AT" baseline="0" dirty="0" smtClean="0"/>
              <a:t> a </a:t>
            </a:r>
            <a:r>
              <a:rPr lang="de-AT" baseline="0" dirty="0" err="1" smtClean="0"/>
              <a:t>lot</a:t>
            </a:r>
            <a:r>
              <a:rPr lang="de-AT" baseline="0" dirty="0" smtClean="0"/>
              <a:t> </a:t>
            </a:r>
            <a:r>
              <a:rPr lang="de-AT" baseline="0" dirty="0" err="1" smtClean="0"/>
              <a:t>of</a:t>
            </a:r>
            <a:r>
              <a:rPr lang="de-AT" baseline="0" dirty="0" smtClean="0"/>
              <a:t> high </a:t>
            </a:r>
            <a:r>
              <a:rPr lang="de-AT" baseline="0" dirty="0" err="1" smtClean="0"/>
              <a:t>numbers</a:t>
            </a:r>
            <a:r>
              <a:rPr lang="de-AT" baseline="0" dirty="0" smtClean="0"/>
              <a:t> </a:t>
            </a:r>
            <a:r>
              <a:rPr lang="de-AT" baseline="0" dirty="0" err="1" smtClean="0"/>
              <a:t>inside</a:t>
            </a:r>
            <a:r>
              <a:rPr lang="de-AT" baseline="0" dirty="0" smtClean="0"/>
              <a:t> </a:t>
            </a:r>
            <a:r>
              <a:rPr lang="de-AT" baseline="0" dirty="0" err="1" smtClean="0"/>
              <a:t>the</a:t>
            </a:r>
            <a:r>
              <a:rPr lang="de-AT" baseline="0" dirty="0" smtClean="0"/>
              <a:t> CPU, </a:t>
            </a:r>
            <a:r>
              <a:rPr lang="de-AT" baseline="0" dirty="0" err="1" smtClean="0"/>
              <a:t>even</a:t>
            </a:r>
            <a:r>
              <a:rPr lang="de-AT" baseline="0" dirty="0" smtClean="0"/>
              <a:t> </a:t>
            </a:r>
            <a:r>
              <a:rPr lang="de-AT" baseline="0" dirty="0" err="1" smtClean="0"/>
              <a:t>higher</a:t>
            </a:r>
            <a:r>
              <a:rPr lang="de-AT" baseline="0" dirty="0" smtClean="0"/>
              <a:t> </a:t>
            </a:r>
            <a:r>
              <a:rPr lang="de-AT" baseline="0" dirty="0" err="1" smtClean="0"/>
              <a:t>numbers</a:t>
            </a:r>
            <a:r>
              <a:rPr lang="de-AT" baseline="0" dirty="0" smtClean="0"/>
              <a:t> </a:t>
            </a:r>
            <a:r>
              <a:rPr lang="de-AT" baseline="0" dirty="0" err="1" smtClean="0"/>
              <a:t>inside</a:t>
            </a:r>
            <a:r>
              <a:rPr lang="de-AT" baseline="0" dirty="0" smtClean="0"/>
              <a:t> </a:t>
            </a:r>
            <a:r>
              <a:rPr lang="de-AT" baseline="0" dirty="0" err="1" smtClean="0"/>
              <a:t>the</a:t>
            </a:r>
            <a:r>
              <a:rPr lang="de-AT" baseline="0" dirty="0" smtClean="0"/>
              <a:t> GPU.</a:t>
            </a:r>
          </a:p>
          <a:p>
            <a:r>
              <a:rPr lang="de-AT" baseline="0" dirty="0" smtClean="0"/>
              <a:t>BUT, </a:t>
            </a:r>
            <a:r>
              <a:rPr lang="de-AT" baseline="0" dirty="0" err="1" smtClean="0"/>
              <a:t>the</a:t>
            </a:r>
            <a:r>
              <a:rPr lang="de-AT" baseline="0" dirty="0" smtClean="0"/>
              <a:t> </a:t>
            </a:r>
            <a:r>
              <a:rPr lang="de-AT" baseline="0" dirty="0" err="1" smtClean="0"/>
              <a:t>big</a:t>
            </a:r>
            <a:r>
              <a:rPr lang="de-AT" baseline="0" dirty="0" smtClean="0"/>
              <a:t> </a:t>
            </a:r>
            <a:r>
              <a:rPr lang="de-AT" baseline="0" dirty="0" err="1" smtClean="0"/>
              <a:t>bottle</a:t>
            </a:r>
            <a:r>
              <a:rPr lang="de-AT" baseline="0" dirty="0" smtClean="0"/>
              <a:t> neck </a:t>
            </a:r>
            <a:r>
              <a:rPr lang="de-AT" baseline="0" dirty="0" err="1" smtClean="0"/>
              <a:t>is</a:t>
            </a:r>
            <a:r>
              <a:rPr lang="de-AT" baseline="0" dirty="0" smtClean="0"/>
              <a:t> PCI </a:t>
            </a:r>
            <a:r>
              <a:rPr lang="de-AT" baseline="0" dirty="0" err="1" smtClean="0"/>
              <a:t>bus</a:t>
            </a:r>
            <a:r>
              <a:rPr lang="de-AT" baseline="0" dirty="0" smtClean="0"/>
              <a:t> </a:t>
            </a:r>
            <a:r>
              <a:rPr lang="de-AT" baseline="0" dirty="0" err="1" smtClean="0"/>
              <a:t>between</a:t>
            </a:r>
            <a:r>
              <a:rPr lang="de-AT" baseline="0" dirty="0" smtClean="0"/>
              <a:t> </a:t>
            </a:r>
            <a:r>
              <a:rPr lang="de-AT" baseline="0" dirty="0" err="1" smtClean="0"/>
              <a:t>the</a:t>
            </a:r>
            <a:r>
              <a:rPr lang="de-AT" baseline="0" dirty="0" smtClean="0"/>
              <a:t> CPU </a:t>
            </a:r>
            <a:r>
              <a:rPr lang="de-AT" baseline="0" dirty="0" err="1" smtClean="0"/>
              <a:t>and</a:t>
            </a:r>
            <a:r>
              <a:rPr lang="de-AT" baseline="0" dirty="0" smtClean="0"/>
              <a:t> </a:t>
            </a:r>
            <a:r>
              <a:rPr lang="de-AT" baseline="0" dirty="0" err="1" smtClean="0"/>
              <a:t>the</a:t>
            </a:r>
            <a:r>
              <a:rPr lang="de-AT" baseline="0" dirty="0" smtClean="0"/>
              <a:t> GPU, </a:t>
            </a:r>
            <a:r>
              <a:rPr lang="de-AT" baseline="0" dirty="0" err="1" smtClean="0"/>
              <a:t>which</a:t>
            </a:r>
            <a:r>
              <a:rPr lang="de-AT" baseline="0" dirty="0" smtClean="0"/>
              <a:t> </a:t>
            </a:r>
            <a:r>
              <a:rPr lang="de-AT" baseline="0" dirty="0" err="1" smtClean="0"/>
              <a:t>is</a:t>
            </a:r>
            <a:r>
              <a:rPr lang="de-AT" baseline="0" dirty="0" smtClean="0"/>
              <a:t> </a:t>
            </a:r>
            <a:r>
              <a:rPr lang="de-AT" baseline="0" dirty="0" err="1" smtClean="0"/>
              <a:t>very</a:t>
            </a:r>
            <a:r>
              <a:rPr lang="de-AT" baseline="0" dirty="0" smtClean="0"/>
              <a:t> </a:t>
            </a:r>
            <a:r>
              <a:rPr lang="de-AT" baseline="0" dirty="0" err="1" smtClean="0"/>
              <a:t>slow</a:t>
            </a:r>
            <a:r>
              <a:rPr lang="de-AT" baseline="0" dirty="0" smtClean="0"/>
              <a:t> </a:t>
            </a:r>
            <a:r>
              <a:rPr lang="de-AT" baseline="0" dirty="0" err="1" smtClean="0"/>
              <a:t>compared</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others</a:t>
            </a:r>
            <a:r>
              <a:rPr lang="de-AT" baseline="0" dirty="0" smtClean="0"/>
              <a:t>. </a:t>
            </a:r>
            <a:r>
              <a:rPr lang="de-AT" baseline="0" dirty="0" err="1" smtClean="0"/>
              <a:t>We</a:t>
            </a:r>
            <a:r>
              <a:rPr lang="de-AT" baseline="0" dirty="0" smtClean="0"/>
              <a:t> will </a:t>
            </a:r>
            <a:r>
              <a:rPr lang="de-AT" baseline="0" dirty="0" err="1" smtClean="0"/>
              <a:t>see</a:t>
            </a:r>
            <a:r>
              <a:rPr lang="de-AT" baseline="0" dirty="0" smtClean="0"/>
              <a:t> an </a:t>
            </a:r>
            <a:r>
              <a:rPr lang="de-AT" baseline="0" dirty="0" err="1" smtClean="0"/>
              <a:t>example</a:t>
            </a:r>
            <a:r>
              <a:rPr lang="de-AT" baseline="0" dirty="0" smtClean="0"/>
              <a:t> </a:t>
            </a:r>
            <a:r>
              <a:rPr lang="de-AT" baseline="0" dirty="0" err="1" smtClean="0"/>
              <a:t>later</a:t>
            </a:r>
            <a:r>
              <a:rPr lang="de-AT" baseline="0" dirty="0" smtClean="0"/>
              <a:t> on, </a:t>
            </a:r>
            <a:r>
              <a:rPr lang="de-AT" baseline="0" dirty="0" err="1" smtClean="0"/>
              <a:t>why</a:t>
            </a:r>
            <a:r>
              <a:rPr lang="de-AT" baseline="0" dirty="0" smtClean="0"/>
              <a:t> </a:t>
            </a:r>
            <a:r>
              <a:rPr lang="de-AT" baseline="0" dirty="0" err="1" smtClean="0"/>
              <a:t>this</a:t>
            </a:r>
            <a:r>
              <a:rPr lang="de-AT" baseline="0" dirty="0" smtClean="0"/>
              <a:t> </a:t>
            </a:r>
            <a:r>
              <a:rPr lang="de-AT" baseline="0" dirty="0" err="1" smtClean="0"/>
              <a:t>plays</a:t>
            </a:r>
            <a:r>
              <a:rPr lang="de-AT" baseline="0" dirty="0" smtClean="0"/>
              <a:t> an </a:t>
            </a:r>
            <a:r>
              <a:rPr lang="de-AT" baseline="0" dirty="0" err="1" smtClean="0"/>
              <a:t>important</a:t>
            </a:r>
            <a:r>
              <a:rPr lang="de-AT" baseline="0" dirty="0" smtClean="0"/>
              <a:t> </a:t>
            </a:r>
            <a:r>
              <a:rPr lang="de-AT" baseline="0" dirty="0" err="1" smtClean="0"/>
              <a:t>role</a:t>
            </a:r>
            <a:r>
              <a:rPr lang="de-AT" baseline="0" dirty="0" smtClean="0"/>
              <a:t>.</a:t>
            </a:r>
            <a:endParaRPr lang="en-US" dirty="0"/>
          </a:p>
        </p:txBody>
      </p:sp>
      <p:sp>
        <p:nvSpPr>
          <p:cNvPr id="4" name="Slide Number Placeholder 3"/>
          <p:cNvSpPr>
            <a:spLocks noGrp="1"/>
          </p:cNvSpPr>
          <p:nvPr>
            <p:ph type="sldNum" sz="quarter" idx="10"/>
          </p:nvPr>
        </p:nvSpPr>
        <p:spPr/>
        <p:txBody>
          <a:bodyPr/>
          <a:lstStyle/>
          <a:p>
            <a:fld id="{E19E8DFC-DE97-490B-8572-C8B1A4CD170F}" type="slidenum">
              <a:rPr lang="en-US" smtClean="0"/>
              <a:t>3</a:t>
            </a:fld>
            <a:endParaRPr lang="en-US"/>
          </a:p>
        </p:txBody>
      </p:sp>
    </p:spTree>
    <p:extLst>
      <p:ext uri="{BB962C8B-B14F-4D97-AF65-F5344CB8AC3E}">
        <p14:creationId xmlns:p14="http://schemas.microsoft.com/office/powerpoint/2010/main" val="4070184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err="1" smtClean="0"/>
              <a:t>Now</a:t>
            </a:r>
            <a:r>
              <a:rPr lang="de-AT" baseline="0" dirty="0" smtClean="0"/>
              <a:t> </a:t>
            </a:r>
            <a:r>
              <a:rPr lang="de-AT" baseline="0" dirty="0" err="1" smtClean="0"/>
              <a:t>let's</a:t>
            </a:r>
            <a:r>
              <a:rPr lang="de-AT" baseline="0" dirty="0" smtClean="0"/>
              <a:t> </a:t>
            </a:r>
            <a:r>
              <a:rPr lang="de-AT" baseline="0" dirty="0" err="1" smtClean="0"/>
              <a:t>look</a:t>
            </a:r>
            <a:r>
              <a:rPr lang="de-AT" baseline="0" dirty="0" smtClean="0"/>
              <a:t> </a:t>
            </a:r>
            <a:r>
              <a:rPr lang="de-AT" baseline="0" dirty="0" err="1" smtClean="0"/>
              <a:t>into</a:t>
            </a:r>
            <a:r>
              <a:rPr lang="de-AT" baseline="0" dirty="0" smtClean="0"/>
              <a:t> </a:t>
            </a:r>
            <a:r>
              <a:rPr lang="de-AT" baseline="0" dirty="0" err="1" smtClean="0"/>
              <a:t>some</a:t>
            </a:r>
            <a:r>
              <a:rPr lang="de-AT" baseline="0" dirty="0" smtClean="0"/>
              <a:t> </a:t>
            </a:r>
            <a:r>
              <a:rPr lang="de-AT" baseline="0" dirty="0" err="1" smtClean="0"/>
              <a:t>algorithms</a:t>
            </a:r>
            <a:r>
              <a:rPr lang="de-AT" baseline="0" dirty="0" smtClean="0"/>
              <a:t>.</a:t>
            </a:r>
            <a:endParaRPr lang="en-US" dirty="0"/>
          </a:p>
        </p:txBody>
      </p:sp>
      <p:sp>
        <p:nvSpPr>
          <p:cNvPr id="4" name="Slide Number Placeholder 3"/>
          <p:cNvSpPr>
            <a:spLocks noGrp="1"/>
          </p:cNvSpPr>
          <p:nvPr>
            <p:ph type="sldNum" sz="quarter" idx="10"/>
          </p:nvPr>
        </p:nvSpPr>
        <p:spPr/>
        <p:txBody>
          <a:bodyPr/>
          <a:lstStyle/>
          <a:p>
            <a:fld id="{E19E8DFC-DE97-490B-8572-C8B1A4CD170F}" type="slidenum">
              <a:rPr lang="en-US" smtClean="0"/>
              <a:t>4</a:t>
            </a:fld>
            <a:endParaRPr lang="en-US"/>
          </a:p>
        </p:txBody>
      </p:sp>
    </p:spTree>
    <p:extLst>
      <p:ext uri="{BB962C8B-B14F-4D97-AF65-F5344CB8AC3E}">
        <p14:creationId xmlns:p14="http://schemas.microsoft.com/office/powerpoint/2010/main" val="339354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err="1" smtClean="0"/>
              <a:t>We</a:t>
            </a:r>
            <a:r>
              <a:rPr lang="de-AT" baseline="0" dirty="0" smtClean="0"/>
              <a:t> also </a:t>
            </a:r>
            <a:r>
              <a:rPr lang="de-AT" baseline="0" dirty="0" err="1" smtClean="0"/>
              <a:t>already</a:t>
            </a:r>
            <a:r>
              <a:rPr lang="de-AT" baseline="0" dirty="0" smtClean="0"/>
              <a:t> </a:t>
            </a:r>
            <a:r>
              <a:rPr lang="de-AT" baseline="0" dirty="0" err="1" smtClean="0"/>
              <a:t>know</a:t>
            </a:r>
            <a:r>
              <a:rPr lang="de-AT" baseline="0" dirty="0" smtClean="0"/>
              <a:t> </a:t>
            </a:r>
            <a:r>
              <a:rPr lang="de-AT" baseline="0" dirty="0" err="1" smtClean="0"/>
              <a:t>this</a:t>
            </a:r>
            <a:r>
              <a:rPr lang="de-AT" baseline="0" dirty="0" smtClean="0"/>
              <a:t> </a:t>
            </a:r>
            <a:r>
              <a:rPr lang="de-AT" baseline="0" dirty="0" err="1" smtClean="0"/>
              <a:t>slide</a:t>
            </a:r>
            <a:r>
              <a:rPr lang="de-AT" baseline="0" dirty="0" smtClean="0"/>
              <a:t>. </a:t>
            </a:r>
            <a:r>
              <a:rPr lang="de-AT" baseline="0" dirty="0" err="1" smtClean="0"/>
              <a:t>It</a:t>
            </a:r>
            <a:r>
              <a:rPr lang="de-AT" baseline="0" dirty="0" smtClean="0"/>
              <a:t> </a:t>
            </a:r>
            <a:r>
              <a:rPr lang="de-AT" baseline="0" dirty="0" err="1" smtClean="0"/>
              <a:t>is</a:t>
            </a:r>
            <a:r>
              <a:rPr lang="de-AT" baseline="0" dirty="0" smtClean="0"/>
              <a:t> </a:t>
            </a:r>
            <a:r>
              <a:rPr lang="de-AT" baseline="0" dirty="0" err="1" smtClean="0"/>
              <a:t>about</a:t>
            </a:r>
            <a:r>
              <a:rPr lang="de-AT" baseline="0" dirty="0" smtClean="0"/>
              <a:t> </a:t>
            </a:r>
            <a:r>
              <a:rPr lang="de-AT" baseline="0" dirty="0" err="1" smtClean="0"/>
              <a:t>the</a:t>
            </a:r>
            <a:r>
              <a:rPr lang="de-AT" baseline="0" dirty="0" smtClean="0"/>
              <a:t> </a:t>
            </a:r>
            <a:r>
              <a:rPr lang="de-AT" baseline="0" dirty="0" err="1" smtClean="0"/>
              <a:t>scan</a:t>
            </a:r>
            <a:r>
              <a:rPr lang="de-AT" baseline="0" dirty="0" smtClean="0"/>
              <a:t>, a </a:t>
            </a:r>
            <a:r>
              <a:rPr lang="de-AT" baseline="0" dirty="0" err="1" smtClean="0"/>
              <a:t>very</a:t>
            </a:r>
            <a:r>
              <a:rPr lang="de-AT" baseline="0" dirty="0" smtClean="0"/>
              <a:t> simple </a:t>
            </a:r>
            <a:r>
              <a:rPr lang="de-AT" baseline="0" dirty="0" err="1" smtClean="0"/>
              <a:t>operation</a:t>
            </a:r>
            <a:r>
              <a:rPr lang="de-AT" baseline="0" dirty="0" smtClean="0"/>
              <a:t> </a:t>
            </a:r>
            <a:r>
              <a:rPr lang="de-AT" baseline="0" dirty="0" err="1" smtClean="0"/>
              <a:t>running</a:t>
            </a:r>
            <a:r>
              <a:rPr lang="de-AT" baseline="0" dirty="0" smtClean="0"/>
              <a:t> in linear time.</a:t>
            </a:r>
          </a:p>
          <a:p>
            <a:endParaRPr lang="de-AT" baseline="0" dirty="0" smtClean="0"/>
          </a:p>
          <a:p>
            <a:r>
              <a:rPr lang="de-AT" baseline="0" dirty="0" smtClean="0"/>
              <a:t>The </a:t>
            </a:r>
            <a:r>
              <a:rPr lang="de-AT" baseline="0" dirty="0" err="1" smtClean="0"/>
              <a:t>scan</a:t>
            </a:r>
            <a:r>
              <a:rPr lang="de-AT" baseline="0" dirty="0" smtClean="0"/>
              <a:t> </a:t>
            </a:r>
            <a:r>
              <a:rPr lang="de-AT" baseline="0" dirty="0" err="1" smtClean="0"/>
              <a:t>takes</a:t>
            </a:r>
            <a:r>
              <a:rPr lang="de-AT" baseline="0" dirty="0" smtClean="0"/>
              <a:t> an </a:t>
            </a:r>
            <a:r>
              <a:rPr lang="de-AT" baseline="0" dirty="0" err="1" smtClean="0"/>
              <a:t>input</a:t>
            </a:r>
            <a:r>
              <a:rPr lang="de-AT" baseline="0" dirty="0" smtClean="0"/>
              <a:t> </a:t>
            </a:r>
            <a:r>
              <a:rPr lang="de-AT" baseline="0" dirty="0" err="1" smtClean="0"/>
              <a:t>array</a:t>
            </a:r>
            <a:r>
              <a:rPr lang="de-AT" baseline="0" dirty="0" smtClean="0"/>
              <a:t> </a:t>
            </a:r>
            <a:r>
              <a:rPr lang="de-AT" baseline="0" dirty="0" err="1" smtClean="0"/>
              <a:t>and</a:t>
            </a:r>
            <a:r>
              <a:rPr lang="de-AT" baseline="0" dirty="0" smtClean="0"/>
              <a:t> sums </a:t>
            </a:r>
            <a:r>
              <a:rPr lang="de-AT" baseline="0" dirty="0" err="1" smtClean="0"/>
              <a:t>up</a:t>
            </a:r>
            <a:r>
              <a:rPr lang="de-AT" baseline="0" dirty="0" smtClean="0"/>
              <a:t> all </a:t>
            </a:r>
            <a:r>
              <a:rPr lang="de-AT" baseline="0" dirty="0" err="1" smtClean="0"/>
              <a:t>preceding</a:t>
            </a:r>
            <a:r>
              <a:rPr lang="de-AT" baseline="0" dirty="0" smtClean="0"/>
              <a:t> </a:t>
            </a:r>
            <a:r>
              <a:rPr lang="de-AT" baseline="0" dirty="0" err="1" smtClean="0"/>
              <a:t>elements</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value</a:t>
            </a:r>
            <a:r>
              <a:rPr lang="de-AT" baseline="0" dirty="0" smtClean="0"/>
              <a:t> </a:t>
            </a:r>
            <a:r>
              <a:rPr lang="de-AT" baseline="0" dirty="0" err="1" smtClean="0"/>
              <a:t>itself</a:t>
            </a:r>
            <a:r>
              <a:rPr lang="de-AT" baseline="0" dirty="0" smtClean="0"/>
              <a:t> </a:t>
            </a:r>
            <a:r>
              <a:rPr lang="de-AT" baseline="0" dirty="0" err="1" smtClean="0"/>
              <a:t>for</a:t>
            </a:r>
            <a:r>
              <a:rPr lang="de-AT" baseline="0" dirty="0" smtClean="0"/>
              <a:t> </a:t>
            </a:r>
            <a:r>
              <a:rPr lang="de-AT" baseline="0" dirty="0" err="1" smtClean="0"/>
              <a:t>each</a:t>
            </a:r>
            <a:r>
              <a:rPr lang="de-AT" baseline="0" dirty="0" smtClean="0"/>
              <a:t> </a:t>
            </a:r>
            <a:r>
              <a:rPr lang="de-AT" baseline="0" dirty="0" err="1" smtClean="0"/>
              <a:t>element</a:t>
            </a:r>
            <a:r>
              <a:rPr lang="de-AT" baseline="0" dirty="0" smtClean="0"/>
              <a:t> in </a:t>
            </a:r>
            <a:r>
              <a:rPr lang="de-AT" baseline="0" dirty="0" err="1" smtClean="0"/>
              <a:t>the</a:t>
            </a:r>
            <a:r>
              <a:rPr lang="de-AT" baseline="0" dirty="0" smtClean="0"/>
              <a:t> </a:t>
            </a:r>
            <a:r>
              <a:rPr lang="de-AT" baseline="0" dirty="0" err="1" smtClean="0"/>
              <a:t>input</a:t>
            </a:r>
            <a:r>
              <a:rPr lang="de-AT" baseline="0" dirty="0" smtClean="0"/>
              <a:t>.</a:t>
            </a:r>
          </a:p>
          <a:p>
            <a:r>
              <a:rPr lang="de-AT" baseline="0" dirty="0" smtClean="0"/>
              <a:t>This </a:t>
            </a:r>
            <a:r>
              <a:rPr lang="de-AT" baseline="0" dirty="0" err="1" smtClean="0"/>
              <a:t>is</a:t>
            </a:r>
            <a:r>
              <a:rPr lang="de-AT" baseline="0" dirty="0" smtClean="0"/>
              <a:t> </a:t>
            </a:r>
            <a:r>
              <a:rPr lang="de-AT" baseline="0" dirty="0" err="1" smtClean="0"/>
              <a:t>very</a:t>
            </a:r>
            <a:r>
              <a:rPr lang="de-AT" baseline="0" dirty="0" smtClean="0"/>
              <a:t> easy on a CPU, but </a:t>
            </a:r>
            <a:r>
              <a:rPr lang="de-AT" baseline="0" dirty="0" err="1" smtClean="0"/>
              <a:t>how</a:t>
            </a:r>
            <a:r>
              <a:rPr lang="de-AT" baseline="0" dirty="0" smtClean="0"/>
              <a:t> </a:t>
            </a:r>
            <a:r>
              <a:rPr lang="de-AT" baseline="0" dirty="0" err="1" smtClean="0"/>
              <a:t>can</a:t>
            </a:r>
            <a:r>
              <a:rPr lang="de-AT" baseline="0" dirty="0" smtClean="0"/>
              <a:t> </a:t>
            </a:r>
            <a:r>
              <a:rPr lang="de-AT" baseline="0" dirty="0" err="1" smtClean="0"/>
              <a:t>be</a:t>
            </a:r>
            <a:r>
              <a:rPr lang="de-AT" baseline="0" dirty="0" smtClean="0"/>
              <a:t> </a:t>
            </a:r>
            <a:r>
              <a:rPr lang="de-AT" baseline="0" dirty="0" err="1" smtClean="0"/>
              <a:t>parallelize</a:t>
            </a:r>
            <a:r>
              <a:rPr lang="de-AT" baseline="0" dirty="0" smtClean="0"/>
              <a:t> </a:t>
            </a:r>
            <a:r>
              <a:rPr lang="de-AT" baseline="0" dirty="0" err="1" smtClean="0"/>
              <a:t>something</a:t>
            </a:r>
            <a:r>
              <a:rPr lang="de-AT" baseline="0" dirty="0" smtClean="0"/>
              <a:t> </a:t>
            </a:r>
            <a:r>
              <a:rPr lang="de-AT" baseline="0" dirty="0" err="1" smtClean="0"/>
              <a:t>like</a:t>
            </a:r>
            <a:r>
              <a:rPr lang="de-AT" baseline="0" dirty="0" smtClean="0"/>
              <a:t> </a:t>
            </a:r>
            <a:r>
              <a:rPr lang="de-AT" baseline="0" dirty="0" err="1" smtClean="0"/>
              <a:t>this</a:t>
            </a:r>
            <a:r>
              <a:rPr lang="de-AT" baseline="0" dirty="0" smtClean="0"/>
              <a:t>?</a:t>
            </a:r>
            <a:endParaRPr lang="en-US" dirty="0"/>
          </a:p>
        </p:txBody>
      </p:sp>
      <p:sp>
        <p:nvSpPr>
          <p:cNvPr id="4" name="Slide Number Placeholder 3"/>
          <p:cNvSpPr>
            <a:spLocks noGrp="1"/>
          </p:cNvSpPr>
          <p:nvPr>
            <p:ph type="sldNum" sz="quarter" idx="10"/>
          </p:nvPr>
        </p:nvSpPr>
        <p:spPr/>
        <p:txBody>
          <a:bodyPr/>
          <a:lstStyle/>
          <a:p>
            <a:fld id="{E19E8DFC-DE97-490B-8572-C8B1A4CD170F}" type="slidenum">
              <a:rPr lang="en-US" smtClean="0"/>
              <a:t>5</a:t>
            </a:fld>
            <a:endParaRPr lang="en-US"/>
          </a:p>
        </p:txBody>
      </p:sp>
    </p:spTree>
    <p:extLst>
      <p:ext uri="{BB962C8B-B14F-4D97-AF65-F5344CB8AC3E}">
        <p14:creationId xmlns:p14="http://schemas.microsoft.com/office/powerpoint/2010/main" val="297160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A </a:t>
            </a:r>
            <a:r>
              <a:rPr lang="de-AT" dirty="0" err="1" smtClean="0"/>
              <a:t>common</a:t>
            </a:r>
            <a:r>
              <a:rPr lang="de-AT" dirty="0" smtClean="0"/>
              <a:t> </a:t>
            </a:r>
            <a:r>
              <a:rPr lang="de-AT" dirty="0" err="1" smtClean="0"/>
              <a:t>approach</a:t>
            </a:r>
            <a:r>
              <a:rPr lang="de-AT" dirty="0" smtClean="0"/>
              <a:t> </a:t>
            </a:r>
            <a:r>
              <a:rPr lang="de-AT" dirty="0" err="1" smtClean="0"/>
              <a:t>is</a:t>
            </a:r>
            <a:r>
              <a:rPr lang="de-AT" dirty="0" smtClean="0"/>
              <a:t> </a:t>
            </a:r>
            <a:r>
              <a:rPr lang="de-AT" dirty="0" err="1" smtClean="0"/>
              <a:t>to</a:t>
            </a:r>
            <a:r>
              <a:rPr lang="de-AT" dirty="0" smtClean="0"/>
              <a:t> </a:t>
            </a:r>
            <a:r>
              <a:rPr lang="de-AT" dirty="0" err="1" smtClean="0"/>
              <a:t>use</a:t>
            </a:r>
            <a:r>
              <a:rPr lang="de-AT" dirty="0" smtClean="0"/>
              <a:t> </a:t>
            </a:r>
            <a:r>
              <a:rPr lang="de-AT" dirty="0" err="1" smtClean="0"/>
              <a:t>trees</a:t>
            </a:r>
            <a:r>
              <a:rPr lang="de-AT" baseline="0" dirty="0" smtClean="0"/>
              <a:t> </a:t>
            </a:r>
            <a:r>
              <a:rPr lang="de-AT" baseline="0" dirty="0" err="1" smtClean="0"/>
              <a:t>and</a:t>
            </a:r>
            <a:r>
              <a:rPr lang="de-AT" baseline="0" dirty="0" smtClean="0"/>
              <a:t> </a:t>
            </a:r>
            <a:r>
              <a:rPr lang="de-AT" baseline="0" dirty="0" err="1" smtClean="0"/>
              <a:t>to</a:t>
            </a:r>
            <a:r>
              <a:rPr lang="de-AT" baseline="0" dirty="0" smtClean="0"/>
              <a:t> </a:t>
            </a:r>
            <a:r>
              <a:rPr lang="de-AT" baseline="0" dirty="0" err="1" smtClean="0"/>
              <a:t>divide</a:t>
            </a:r>
            <a:r>
              <a:rPr lang="de-AT" baseline="0" dirty="0" smtClean="0"/>
              <a:t> </a:t>
            </a:r>
            <a:r>
              <a:rPr lang="de-AT" baseline="0" dirty="0" err="1" smtClean="0"/>
              <a:t>the</a:t>
            </a:r>
            <a:r>
              <a:rPr lang="de-AT" baseline="0" dirty="0" smtClean="0"/>
              <a:t> </a:t>
            </a:r>
            <a:r>
              <a:rPr lang="de-AT" baseline="0" dirty="0" err="1" smtClean="0"/>
              <a:t>problem</a:t>
            </a:r>
            <a:r>
              <a:rPr lang="de-AT" baseline="0" dirty="0" smtClean="0"/>
              <a:t> </a:t>
            </a:r>
            <a:r>
              <a:rPr lang="de-AT" baseline="0" dirty="0" err="1" smtClean="0"/>
              <a:t>into</a:t>
            </a:r>
            <a:r>
              <a:rPr lang="de-AT" baseline="0" dirty="0" smtClean="0"/>
              <a:t> </a:t>
            </a:r>
            <a:r>
              <a:rPr lang="de-AT" baseline="0" dirty="0" err="1" smtClean="0"/>
              <a:t>several</a:t>
            </a:r>
            <a:r>
              <a:rPr lang="de-AT" baseline="0" dirty="0" smtClean="0"/>
              <a:t> </a:t>
            </a:r>
            <a:r>
              <a:rPr lang="de-AT" baseline="0" dirty="0" err="1" smtClean="0"/>
              <a:t>steps</a:t>
            </a:r>
            <a:r>
              <a:rPr lang="de-AT" baseline="0" dirty="0" smtClean="0"/>
              <a:t>, </a:t>
            </a:r>
            <a:r>
              <a:rPr lang="de-AT" baseline="0" dirty="0" err="1" smtClean="0"/>
              <a:t>called</a:t>
            </a:r>
            <a:r>
              <a:rPr lang="de-AT" baseline="0" dirty="0" smtClean="0"/>
              <a:t> </a:t>
            </a:r>
            <a:r>
              <a:rPr lang="de-AT" baseline="0" dirty="0" err="1" smtClean="0"/>
              <a:t>passes</a:t>
            </a:r>
            <a:r>
              <a:rPr lang="de-AT" baseline="0" dirty="0" smtClean="0"/>
              <a:t>.</a:t>
            </a:r>
          </a:p>
          <a:p>
            <a:r>
              <a:rPr lang="de-AT" baseline="0" dirty="0" err="1" smtClean="0"/>
              <a:t>Each</a:t>
            </a:r>
            <a:r>
              <a:rPr lang="de-AT" baseline="0" dirty="0" smtClean="0"/>
              <a:t> pass </a:t>
            </a:r>
            <a:r>
              <a:rPr lang="de-AT" baseline="0" dirty="0" err="1" smtClean="0"/>
              <a:t>contains</a:t>
            </a:r>
            <a:r>
              <a:rPr lang="de-AT" baseline="0" dirty="0" smtClean="0"/>
              <a:t> </a:t>
            </a:r>
            <a:r>
              <a:rPr lang="de-AT" baseline="0" dirty="0" err="1" smtClean="0"/>
              <a:t>only</a:t>
            </a:r>
            <a:r>
              <a:rPr lang="de-AT" baseline="0" dirty="0" smtClean="0"/>
              <a:t> </a:t>
            </a:r>
            <a:r>
              <a:rPr lang="de-AT" baseline="0" dirty="0" err="1" smtClean="0"/>
              <a:t>operations</a:t>
            </a:r>
            <a:r>
              <a:rPr lang="de-AT" baseline="0" dirty="0" smtClean="0"/>
              <a:t> </a:t>
            </a:r>
            <a:r>
              <a:rPr lang="de-AT" baseline="0" dirty="0" err="1" smtClean="0"/>
              <a:t>that</a:t>
            </a:r>
            <a:r>
              <a:rPr lang="de-AT" baseline="0" dirty="0" smtClean="0"/>
              <a:t> </a:t>
            </a:r>
            <a:r>
              <a:rPr lang="de-AT" baseline="0" dirty="0" err="1" smtClean="0"/>
              <a:t>can</a:t>
            </a:r>
            <a:r>
              <a:rPr lang="de-AT" baseline="0" dirty="0" smtClean="0"/>
              <a:t> </a:t>
            </a:r>
            <a:r>
              <a:rPr lang="de-AT" baseline="0" dirty="0" err="1" smtClean="0"/>
              <a:t>run</a:t>
            </a:r>
            <a:r>
              <a:rPr lang="de-AT" baseline="0" dirty="0" smtClean="0"/>
              <a:t> in parallel.</a:t>
            </a:r>
          </a:p>
          <a:p>
            <a:endParaRPr lang="de-AT" baseline="0" dirty="0" smtClean="0"/>
          </a:p>
          <a:p>
            <a:r>
              <a:rPr lang="de-AT" baseline="0" dirty="0" err="1" smtClean="0"/>
              <a:t>Although</a:t>
            </a:r>
            <a:r>
              <a:rPr lang="de-AT" baseline="0" dirty="0" smtClean="0"/>
              <a:t> </a:t>
            </a:r>
            <a:r>
              <a:rPr lang="de-AT" baseline="0" dirty="0" err="1" smtClean="0"/>
              <a:t>we</a:t>
            </a:r>
            <a:r>
              <a:rPr lang="de-AT" baseline="0" dirty="0" smtClean="0"/>
              <a:t> </a:t>
            </a:r>
            <a:r>
              <a:rPr lang="de-AT" baseline="0" dirty="0" err="1" smtClean="0"/>
              <a:t>need</a:t>
            </a:r>
            <a:r>
              <a:rPr lang="de-AT" baseline="0" dirty="0" smtClean="0"/>
              <a:t> </a:t>
            </a:r>
            <a:r>
              <a:rPr lang="de-AT" baseline="0" dirty="0" err="1" smtClean="0"/>
              <a:t>more</a:t>
            </a:r>
            <a:r>
              <a:rPr lang="de-AT" baseline="0" dirty="0" smtClean="0"/>
              <a:t> </a:t>
            </a:r>
            <a:r>
              <a:rPr lang="de-AT" baseline="0" dirty="0" err="1" smtClean="0"/>
              <a:t>additions</a:t>
            </a:r>
            <a:r>
              <a:rPr lang="de-AT" baseline="0" dirty="0" smtClean="0"/>
              <a:t> </a:t>
            </a:r>
            <a:r>
              <a:rPr lang="de-AT" baseline="0" dirty="0" err="1" smtClean="0"/>
              <a:t>and</a:t>
            </a:r>
            <a:r>
              <a:rPr lang="de-AT" baseline="0" dirty="0" smtClean="0"/>
              <a:t> </a:t>
            </a:r>
            <a:r>
              <a:rPr lang="de-AT" baseline="0" dirty="0" err="1" smtClean="0"/>
              <a:t>get</a:t>
            </a:r>
            <a:r>
              <a:rPr lang="de-AT" baseline="0" dirty="0" smtClean="0"/>
              <a:t> a </a:t>
            </a:r>
            <a:r>
              <a:rPr lang="de-AT" baseline="0" dirty="0" err="1" smtClean="0"/>
              <a:t>worse</a:t>
            </a:r>
            <a:r>
              <a:rPr lang="de-AT" baseline="0" dirty="0" smtClean="0"/>
              <a:t> </a:t>
            </a:r>
            <a:r>
              <a:rPr lang="de-AT" baseline="0" dirty="0" err="1" smtClean="0"/>
              <a:t>runtime</a:t>
            </a:r>
            <a:r>
              <a:rPr lang="de-AT" baseline="0" dirty="0" smtClean="0"/>
              <a:t> </a:t>
            </a:r>
            <a:r>
              <a:rPr lang="de-AT" baseline="0" dirty="0" err="1" smtClean="0"/>
              <a:t>complexitiy</a:t>
            </a:r>
            <a:r>
              <a:rPr lang="de-AT" baseline="0" dirty="0" smtClean="0"/>
              <a:t>, </a:t>
            </a:r>
            <a:r>
              <a:rPr lang="de-AT" baseline="0" dirty="0" err="1" smtClean="0"/>
              <a:t>it</a:t>
            </a:r>
            <a:r>
              <a:rPr lang="de-AT" baseline="0" dirty="0" smtClean="0"/>
              <a:t> </a:t>
            </a:r>
            <a:r>
              <a:rPr lang="de-AT" baseline="0" dirty="0" err="1" smtClean="0"/>
              <a:t>only</a:t>
            </a:r>
            <a:r>
              <a:rPr lang="de-AT" baseline="0" dirty="0" smtClean="0"/>
              <a:t> </a:t>
            </a:r>
            <a:r>
              <a:rPr lang="de-AT" baseline="0" dirty="0" err="1" smtClean="0"/>
              <a:t>takes</a:t>
            </a:r>
            <a:r>
              <a:rPr lang="de-AT" baseline="0" dirty="0" smtClean="0"/>
              <a:t> 7 </a:t>
            </a:r>
            <a:r>
              <a:rPr lang="de-AT" baseline="0" dirty="0" err="1" smtClean="0"/>
              <a:t>steps</a:t>
            </a:r>
            <a:r>
              <a:rPr lang="de-AT" baseline="0" dirty="0" smtClean="0"/>
              <a:t> </a:t>
            </a:r>
            <a:r>
              <a:rPr lang="de-AT" baseline="0" dirty="0" err="1" smtClean="0"/>
              <a:t>for</a:t>
            </a:r>
            <a:r>
              <a:rPr lang="de-AT" baseline="0" dirty="0" smtClean="0"/>
              <a:t> </a:t>
            </a:r>
            <a:r>
              <a:rPr lang="de-AT" baseline="0" dirty="0" err="1" smtClean="0"/>
              <a:t>the</a:t>
            </a:r>
            <a:r>
              <a:rPr lang="de-AT" baseline="0" dirty="0" smtClean="0"/>
              <a:t> GPU </a:t>
            </a:r>
            <a:r>
              <a:rPr lang="de-AT" baseline="0" dirty="0" err="1" smtClean="0"/>
              <a:t>instead</a:t>
            </a:r>
            <a:r>
              <a:rPr lang="de-AT" baseline="0" dirty="0" smtClean="0"/>
              <a:t> </a:t>
            </a:r>
            <a:r>
              <a:rPr lang="de-AT" baseline="0" dirty="0" err="1" smtClean="0"/>
              <a:t>of</a:t>
            </a:r>
            <a:r>
              <a:rPr lang="de-AT" baseline="0" dirty="0" smtClean="0"/>
              <a:t> 16 </a:t>
            </a:r>
            <a:r>
              <a:rPr lang="de-AT" baseline="0" dirty="0" err="1" smtClean="0"/>
              <a:t>for</a:t>
            </a:r>
            <a:r>
              <a:rPr lang="de-AT" baseline="0" dirty="0" smtClean="0"/>
              <a:t> </a:t>
            </a:r>
            <a:r>
              <a:rPr lang="de-AT" baseline="0" dirty="0" err="1" smtClean="0"/>
              <a:t>the</a:t>
            </a:r>
            <a:r>
              <a:rPr lang="de-AT" baseline="0" dirty="0" smtClean="0"/>
              <a:t> CPU.</a:t>
            </a:r>
          </a:p>
          <a:p>
            <a:endParaRPr lang="de-AT" baseline="0" dirty="0" smtClean="0"/>
          </a:p>
          <a:p>
            <a:r>
              <a:rPr lang="de-AT" baseline="0" dirty="0" err="1" smtClean="0"/>
              <a:t>Let's</a:t>
            </a:r>
            <a:r>
              <a:rPr lang="de-AT" baseline="0" dirty="0" smtClean="0"/>
              <a:t> </a:t>
            </a:r>
            <a:r>
              <a:rPr lang="de-AT" baseline="0" dirty="0" err="1" smtClean="0"/>
              <a:t>look</a:t>
            </a:r>
            <a:r>
              <a:rPr lang="de-AT" baseline="0" dirty="0" smtClean="0"/>
              <a:t> </a:t>
            </a:r>
            <a:r>
              <a:rPr lang="de-AT" baseline="0" dirty="0" err="1" smtClean="0"/>
              <a:t>how</a:t>
            </a:r>
            <a:r>
              <a:rPr lang="de-AT" baseline="0" dirty="0" smtClean="0"/>
              <a:t> </a:t>
            </a:r>
            <a:r>
              <a:rPr lang="de-AT" baseline="0" dirty="0" err="1" smtClean="0"/>
              <a:t>this</a:t>
            </a:r>
            <a:r>
              <a:rPr lang="de-AT" baseline="0" dirty="0" smtClean="0"/>
              <a:t> </a:t>
            </a:r>
            <a:r>
              <a:rPr lang="de-AT" baseline="0" dirty="0" err="1" smtClean="0"/>
              <a:t>turns</a:t>
            </a:r>
            <a:r>
              <a:rPr lang="de-AT" baseline="0" dirty="0" smtClean="0"/>
              <a:t> out.</a:t>
            </a:r>
            <a:endParaRPr lang="en-US" dirty="0"/>
          </a:p>
        </p:txBody>
      </p:sp>
      <p:sp>
        <p:nvSpPr>
          <p:cNvPr id="4" name="Slide Number Placeholder 3"/>
          <p:cNvSpPr>
            <a:spLocks noGrp="1"/>
          </p:cNvSpPr>
          <p:nvPr>
            <p:ph type="sldNum" sz="quarter" idx="10"/>
          </p:nvPr>
        </p:nvSpPr>
        <p:spPr/>
        <p:txBody>
          <a:bodyPr/>
          <a:lstStyle/>
          <a:p>
            <a:fld id="{E19E8DFC-DE97-490B-8572-C8B1A4CD170F}" type="slidenum">
              <a:rPr lang="en-US" smtClean="0"/>
              <a:t>6</a:t>
            </a:fld>
            <a:endParaRPr lang="en-US"/>
          </a:p>
        </p:txBody>
      </p:sp>
    </p:spTree>
    <p:extLst>
      <p:ext uri="{BB962C8B-B14F-4D97-AF65-F5344CB8AC3E}">
        <p14:creationId xmlns:p14="http://schemas.microsoft.com/office/powerpoint/2010/main" val="350265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9E8DFC-DE97-490B-8572-C8B1A4CD170F}" type="slidenum">
              <a:rPr lang="en-US" smtClean="0"/>
              <a:t>7</a:t>
            </a:fld>
            <a:endParaRPr lang="en-US"/>
          </a:p>
        </p:txBody>
      </p:sp>
    </p:spTree>
    <p:extLst>
      <p:ext uri="{BB962C8B-B14F-4D97-AF65-F5344CB8AC3E}">
        <p14:creationId xmlns:p14="http://schemas.microsoft.com/office/powerpoint/2010/main" val="4147055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The second</a:t>
            </a:r>
            <a:r>
              <a:rPr lang="en-US" baseline="0" noProof="0" dirty="0" smtClean="0"/>
              <a:t> problem I want to try on a GPU is sorting. We already talked about quicksort last time</a:t>
            </a:r>
            <a:r>
              <a:rPr lang="de-AT" baseline="0" noProof="0" dirty="0" smtClean="0"/>
              <a:t>, a </a:t>
            </a:r>
            <a:r>
              <a:rPr lang="de-AT" baseline="0" noProof="0" dirty="0" err="1" smtClean="0"/>
              <a:t>good</a:t>
            </a:r>
            <a:r>
              <a:rPr lang="de-AT" baseline="0" noProof="0" dirty="0" smtClean="0"/>
              <a:t> </a:t>
            </a:r>
            <a:r>
              <a:rPr lang="de-AT" baseline="0" noProof="0" dirty="0" err="1" smtClean="0"/>
              <a:t>sorting</a:t>
            </a:r>
            <a:r>
              <a:rPr lang="de-AT" baseline="0" noProof="0" dirty="0" smtClean="0"/>
              <a:t> </a:t>
            </a:r>
            <a:r>
              <a:rPr lang="de-AT" baseline="0" noProof="0" dirty="0" err="1" smtClean="0"/>
              <a:t>algorithm</a:t>
            </a:r>
            <a:r>
              <a:rPr lang="de-AT" baseline="0" noProof="0" dirty="0" smtClean="0"/>
              <a:t> </a:t>
            </a:r>
            <a:r>
              <a:rPr lang="de-AT" baseline="0" noProof="0" dirty="0" err="1" smtClean="0"/>
              <a:t>for</a:t>
            </a:r>
            <a:r>
              <a:rPr lang="de-AT" baseline="0" noProof="0" dirty="0" smtClean="0"/>
              <a:t> a CPU. But </a:t>
            </a:r>
            <a:r>
              <a:rPr lang="de-AT" baseline="0" noProof="0" dirty="0" err="1" smtClean="0"/>
              <a:t>it</a:t>
            </a:r>
            <a:r>
              <a:rPr lang="de-AT" baseline="0" noProof="0" dirty="0" smtClean="0"/>
              <a:t> </a:t>
            </a:r>
            <a:r>
              <a:rPr lang="de-AT" baseline="0" noProof="0" dirty="0" err="1" smtClean="0"/>
              <a:t>is</a:t>
            </a:r>
            <a:r>
              <a:rPr lang="de-AT" baseline="0" noProof="0" dirty="0" smtClean="0"/>
              <a:t> </a:t>
            </a:r>
            <a:r>
              <a:rPr lang="de-AT" baseline="0" noProof="0" dirty="0" err="1" smtClean="0"/>
              <a:t>hard</a:t>
            </a:r>
            <a:r>
              <a:rPr lang="de-AT" baseline="0" noProof="0" dirty="0" smtClean="0"/>
              <a:t> </a:t>
            </a:r>
            <a:r>
              <a:rPr lang="de-AT" baseline="0" noProof="0" dirty="0" err="1" smtClean="0"/>
              <a:t>to</a:t>
            </a:r>
            <a:r>
              <a:rPr lang="de-AT" baseline="0" noProof="0" dirty="0" smtClean="0"/>
              <a:t> </a:t>
            </a:r>
            <a:r>
              <a:rPr lang="de-AT" baseline="0" noProof="0" dirty="0" err="1" smtClean="0"/>
              <a:t>port</a:t>
            </a:r>
            <a:r>
              <a:rPr lang="de-AT" baseline="0" noProof="0" dirty="0" smtClean="0"/>
              <a:t> </a:t>
            </a:r>
            <a:r>
              <a:rPr lang="de-AT" baseline="0" noProof="0" dirty="0" err="1" smtClean="0"/>
              <a:t>it</a:t>
            </a:r>
            <a:r>
              <a:rPr lang="de-AT" baseline="0" noProof="0" dirty="0" smtClean="0"/>
              <a:t> on a GPU </a:t>
            </a:r>
            <a:r>
              <a:rPr lang="de-AT" baseline="0" noProof="0" dirty="0" err="1" smtClean="0"/>
              <a:t>because</a:t>
            </a:r>
            <a:r>
              <a:rPr lang="de-AT" baseline="0" noProof="0" dirty="0" smtClean="0"/>
              <a:t> </a:t>
            </a:r>
            <a:r>
              <a:rPr lang="de-AT" baseline="0" noProof="0" dirty="0" err="1" smtClean="0"/>
              <a:t>of</a:t>
            </a:r>
            <a:r>
              <a:rPr lang="de-AT" baseline="0" noProof="0" dirty="0" smtClean="0"/>
              <a:t> </a:t>
            </a:r>
            <a:r>
              <a:rPr lang="de-AT" baseline="0" noProof="0" dirty="0" err="1" smtClean="0"/>
              <a:t>the</a:t>
            </a:r>
            <a:r>
              <a:rPr lang="de-AT" baseline="0" noProof="0" dirty="0" smtClean="0"/>
              <a:t> </a:t>
            </a:r>
            <a:r>
              <a:rPr lang="de-AT" baseline="0" noProof="0" dirty="0" err="1" smtClean="0"/>
              <a:t>permutation</a:t>
            </a:r>
            <a:r>
              <a:rPr lang="de-AT" baseline="0" noProof="0" dirty="0" smtClean="0"/>
              <a:t> </a:t>
            </a:r>
            <a:r>
              <a:rPr lang="de-AT" baseline="0" noProof="0" dirty="0" err="1" smtClean="0"/>
              <a:t>step</a:t>
            </a:r>
            <a:r>
              <a:rPr lang="de-AT" baseline="0" noProof="0" dirty="0" smtClean="0"/>
              <a:t> </a:t>
            </a:r>
            <a:r>
              <a:rPr lang="de-AT" baseline="0" noProof="0" dirty="0" err="1" smtClean="0"/>
              <a:t>at</a:t>
            </a:r>
            <a:r>
              <a:rPr lang="de-AT" baseline="0" noProof="0" dirty="0" smtClean="0"/>
              <a:t> </a:t>
            </a:r>
            <a:r>
              <a:rPr lang="de-AT" baseline="0" noProof="0" dirty="0" err="1" smtClean="0"/>
              <a:t>the</a:t>
            </a:r>
            <a:r>
              <a:rPr lang="de-AT" baseline="0" noProof="0" dirty="0" smtClean="0"/>
              <a:t> </a:t>
            </a:r>
            <a:r>
              <a:rPr lang="de-AT" baseline="0" noProof="0" dirty="0" err="1" smtClean="0"/>
              <a:t>beginning</a:t>
            </a:r>
            <a:r>
              <a:rPr lang="de-AT" baseline="0" noProof="0" dirty="0" smtClean="0"/>
              <a:t> </a:t>
            </a:r>
            <a:r>
              <a:rPr lang="de-AT" baseline="0" noProof="0" dirty="0" err="1" smtClean="0"/>
              <a:t>of</a:t>
            </a:r>
            <a:r>
              <a:rPr lang="de-AT" baseline="0" noProof="0" dirty="0" smtClean="0"/>
              <a:t> </a:t>
            </a:r>
            <a:r>
              <a:rPr lang="de-AT" baseline="0" noProof="0" dirty="0" err="1" smtClean="0"/>
              <a:t>each</a:t>
            </a:r>
            <a:r>
              <a:rPr lang="de-AT" baseline="0" noProof="0" dirty="0" smtClean="0"/>
              <a:t> </a:t>
            </a:r>
            <a:r>
              <a:rPr lang="de-AT" baseline="0" noProof="0" dirty="0" err="1" smtClean="0"/>
              <a:t>recursion</a:t>
            </a:r>
            <a:r>
              <a:rPr lang="de-AT" baseline="0" noProof="0" dirty="0" smtClean="0"/>
              <a:t>.</a:t>
            </a:r>
          </a:p>
          <a:p>
            <a:r>
              <a:rPr lang="de-AT" baseline="0" noProof="0" dirty="0" smtClean="0"/>
              <a:t>So </a:t>
            </a:r>
            <a:r>
              <a:rPr lang="de-AT" baseline="0" noProof="0" dirty="0" err="1" smtClean="0"/>
              <a:t>which</a:t>
            </a:r>
            <a:r>
              <a:rPr lang="de-AT" baseline="0" noProof="0" dirty="0" smtClean="0"/>
              <a:t> alternatives do </a:t>
            </a:r>
            <a:r>
              <a:rPr lang="de-AT" baseline="0" noProof="0" dirty="0" err="1" smtClean="0"/>
              <a:t>we</a:t>
            </a:r>
            <a:r>
              <a:rPr lang="de-AT" baseline="0" noProof="0" dirty="0" smtClean="0"/>
              <a:t> </a:t>
            </a:r>
            <a:r>
              <a:rPr lang="de-AT" baseline="0" noProof="0" dirty="0" err="1" smtClean="0"/>
              <a:t>have</a:t>
            </a:r>
            <a:r>
              <a:rPr lang="de-AT" baseline="0" noProof="0" dirty="0" smtClean="0"/>
              <a:t>?</a:t>
            </a:r>
            <a:endParaRPr lang="en-US" noProof="0" dirty="0"/>
          </a:p>
        </p:txBody>
      </p:sp>
      <p:sp>
        <p:nvSpPr>
          <p:cNvPr id="4" name="Slide Number Placeholder 3"/>
          <p:cNvSpPr>
            <a:spLocks noGrp="1"/>
          </p:cNvSpPr>
          <p:nvPr>
            <p:ph type="sldNum" sz="quarter" idx="10"/>
          </p:nvPr>
        </p:nvSpPr>
        <p:spPr/>
        <p:txBody>
          <a:bodyPr/>
          <a:lstStyle/>
          <a:p>
            <a:fld id="{E19E8DFC-DE97-490B-8572-C8B1A4CD170F}" type="slidenum">
              <a:rPr lang="en-US" smtClean="0"/>
              <a:t>8</a:t>
            </a:fld>
            <a:endParaRPr lang="en-US"/>
          </a:p>
        </p:txBody>
      </p:sp>
    </p:spTree>
    <p:extLst>
      <p:ext uri="{BB962C8B-B14F-4D97-AF65-F5344CB8AC3E}">
        <p14:creationId xmlns:p14="http://schemas.microsoft.com/office/powerpoint/2010/main" val="28195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smtClean="0"/>
              <a:t>A</a:t>
            </a:r>
            <a:r>
              <a:rPr lang="de-AT" baseline="0" dirty="0" smtClean="0"/>
              <a:t> </a:t>
            </a:r>
            <a:r>
              <a:rPr lang="de-AT" baseline="0" dirty="0" err="1" smtClean="0"/>
              <a:t>often</a:t>
            </a:r>
            <a:r>
              <a:rPr lang="de-AT" baseline="0" dirty="0" smtClean="0"/>
              <a:t> </a:t>
            </a:r>
            <a:r>
              <a:rPr lang="de-AT" baseline="0" dirty="0" err="1" smtClean="0"/>
              <a:t>used</a:t>
            </a:r>
            <a:r>
              <a:rPr lang="de-AT" baseline="0" dirty="0" smtClean="0"/>
              <a:t> </a:t>
            </a:r>
            <a:r>
              <a:rPr lang="de-AT" baseline="0" dirty="0" err="1" smtClean="0"/>
              <a:t>solution</a:t>
            </a:r>
            <a:r>
              <a:rPr lang="de-AT" baseline="0" dirty="0" smtClean="0"/>
              <a:t> </a:t>
            </a:r>
            <a:r>
              <a:rPr lang="de-AT" baseline="0" dirty="0" err="1" smtClean="0"/>
              <a:t>is</a:t>
            </a:r>
            <a:r>
              <a:rPr lang="de-AT" baseline="0" dirty="0" smtClean="0"/>
              <a:t> </a:t>
            </a:r>
            <a:r>
              <a:rPr lang="de-AT" baseline="0" dirty="0" err="1" smtClean="0"/>
              <a:t>to</a:t>
            </a:r>
            <a:r>
              <a:rPr lang="de-AT" baseline="0" dirty="0" smtClean="0"/>
              <a:t> </a:t>
            </a:r>
            <a:r>
              <a:rPr lang="de-AT" baseline="0" dirty="0" err="1" smtClean="0"/>
              <a:t>use</a:t>
            </a:r>
            <a:r>
              <a:rPr lang="de-AT" baseline="0" dirty="0" smtClean="0"/>
              <a:t> </a:t>
            </a:r>
            <a:r>
              <a:rPr lang="de-AT" baseline="0" dirty="0" err="1" smtClean="0"/>
              <a:t>sorting</a:t>
            </a:r>
            <a:r>
              <a:rPr lang="de-AT" baseline="0" dirty="0" smtClean="0"/>
              <a:t> </a:t>
            </a:r>
            <a:r>
              <a:rPr lang="de-AT" baseline="0" dirty="0" err="1" smtClean="0"/>
              <a:t>networks</a:t>
            </a:r>
            <a:r>
              <a:rPr lang="de-AT" baseline="0" dirty="0" smtClean="0"/>
              <a:t> </a:t>
            </a:r>
            <a:r>
              <a:rPr lang="de-AT" baseline="0" dirty="0" err="1" smtClean="0"/>
              <a:t>and</a:t>
            </a:r>
            <a:r>
              <a:rPr lang="de-AT" baseline="0" dirty="0" smtClean="0"/>
              <a:t> </a:t>
            </a:r>
            <a:r>
              <a:rPr lang="de-AT" baseline="0" dirty="0" err="1" smtClean="0"/>
              <a:t>the</a:t>
            </a:r>
            <a:r>
              <a:rPr lang="de-AT" baseline="0" dirty="0" smtClean="0"/>
              <a:t> </a:t>
            </a:r>
            <a:r>
              <a:rPr lang="de-AT" baseline="0" dirty="0" err="1" smtClean="0"/>
              <a:t>bitonic</a:t>
            </a:r>
            <a:r>
              <a:rPr lang="de-AT" baseline="0" dirty="0" smtClean="0"/>
              <a:t> </a:t>
            </a:r>
            <a:r>
              <a:rPr lang="de-AT" baseline="0" dirty="0" err="1" smtClean="0"/>
              <a:t>sorter</a:t>
            </a:r>
            <a:r>
              <a:rPr lang="de-AT" baseline="0" dirty="0" smtClean="0"/>
              <a:t> </a:t>
            </a:r>
            <a:r>
              <a:rPr lang="de-AT" baseline="0" dirty="0" err="1" smtClean="0"/>
              <a:t>is</a:t>
            </a:r>
            <a:r>
              <a:rPr lang="de-AT" baseline="0" dirty="0" smtClean="0"/>
              <a:t> </a:t>
            </a:r>
            <a:r>
              <a:rPr lang="de-AT" baseline="0" dirty="0" err="1" smtClean="0"/>
              <a:t>one</a:t>
            </a:r>
            <a:r>
              <a:rPr lang="de-AT" baseline="0" dirty="0" smtClean="0"/>
              <a:t> </a:t>
            </a:r>
            <a:r>
              <a:rPr lang="de-AT" baseline="0" dirty="0" err="1" smtClean="0"/>
              <a:t>of</a:t>
            </a:r>
            <a:r>
              <a:rPr lang="de-AT" baseline="0" dirty="0" smtClean="0"/>
              <a:t> </a:t>
            </a:r>
            <a:r>
              <a:rPr lang="de-AT" baseline="0" dirty="0" err="1" smtClean="0"/>
              <a:t>these</a:t>
            </a:r>
            <a:r>
              <a:rPr lang="de-AT" baseline="0" dirty="0" smtClean="0"/>
              <a:t> </a:t>
            </a:r>
            <a:r>
              <a:rPr lang="de-AT" baseline="0" dirty="0" err="1" smtClean="0"/>
              <a:t>networks</a:t>
            </a:r>
            <a:r>
              <a:rPr lang="de-AT" baseline="0" dirty="0" smtClean="0"/>
              <a:t>. A </a:t>
            </a:r>
            <a:r>
              <a:rPr lang="de-AT" baseline="0" dirty="0" err="1" smtClean="0"/>
              <a:t>sorting</a:t>
            </a:r>
            <a:r>
              <a:rPr lang="de-AT" baseline="0" dirty="0" smtClean="0"/>
              <a:t> </a:t>
            </a:r>
            <a:r>
              <a:rPr lang="de-AT" baseline="0" dirty="0" err="1" smtClean="0"/>
              <a:t>network</a:t>
            </a:r>
            <a:r>
              <a:rPr lang="de-AT" baseline="0" dirty="0" smtClean="0"/>
              <a:t> </a:t>
            </a:r>
            <a:r>
              <a:rPr lang="de-AT" baseline="0" dirty="0" err="1" smtClean="0"/>
              <a:t>consists</a:t>
            </a:r>
            <a:r>
              <a:rPr lang="de-AT" baseline="0" dirty="0" smtClean="0"/>
              <a:t> </a:t>
            </a:r>
            <a:r>
              <a:rPr lang="de-AT" baseline="0" dirty="0" err="1" smtClean="0"/>
              <a:t>of</a:t>
            </a:r>
            <a:r>
              <a:rPr lang="de-AT" baseline="0" dirty="0" smtClean="0"/>
              <a:t> </a:t>
            </a:r>
            <a:r>
              <a:rPr lang="de-AT" baseline="0" dirty="0" err="1" smtClean="0"/>
              <a:t>wires</a:t>
            </a:r>
            <a:r>
              <a:rPr lang="de-AT" baseline="0" dirty="0" smtClean="0"/>
              <a:t>, </a:t>
            </a:r>
            <a:r>
              <a:rPr lang="de-AT" baseline="0" dirty="0" err="1" smtClean="0"/>
              <a:t>where</a:t>
            </a:r>
            <a:r>
              <a:rPr lang="de-AT" baseline="0" dirty="0" smtClean="0"/>
              <a:t> </a:t>
            </a:r>
            <a:r>
              <a:rPr lang="de-AT" baseline="0" dirty="0" err="1" smtClean="0"/>
              <a:t>the</a:t>
            </a:r>
            <a:r>
              <a:rPr lang="de-AT" baseline="0" dirty="0" smtClean="0"/>
              <a:t> </a:t>
            </a:r>
            <a:r>
              <a:rPr lang="de-AT" baseline="0" dirty="0" err="1" smtClean="0"/>
              <a:t>values</a:t>
            </a:r>
            <a:r>
              <a:rPr lang="de-AT" baseline="0" dirty="0" smtClean="0"/>
              <a:t> </a:t>
            </a:r>
            <a:r>
              <a:rPr lang="de-AT" baseline="0" dirty="0" err="1" smtClean="0"/>
              <a:t>travel</a:t>
            </a:r>
            <a:r>
              <a:rPr lang="de-AT" baseline="0" dirty="0" smtClean="0"/>
              <a:t> </a:t>
            </a:r>
            <a:r>
              <a:rPr lang="de-AT" baseline="0" dirty="0" err="1" smtClean="0"/>
              <a:t>along</a:t>
            </a:r>
            <a:r>
              <a:rPr lang="de-AT" baseline="0" dirty="0" smtClean="0"/>
              <a:t>, </a:t>
            </a:r>
            <a:r>
              <a:rPr lang="de-AT" baseline="0" dirty="0" err="1" smtClean="0"/>
              <a:t>and</a:t>
            </a:r>
            <a:r>
              <a:rPr lang="de-AT" baseline="0" dirty="0" smtClean="0"/>
              <a:t> </a:t>
            </a:r>
            <a:r>
              <a:rPr lang="de-AT" baseline="0" dirty="0" err="1" smtClean="0"/>
              <a:t>comperators</a:t>
            </a:r>
            <a:r>
              <a:rPr lang="de-AT" baseline="0" dirty="0" smtClean="0"/>
              <a:t> </a:t>
            </a:r>
            <a:r>
              <a:rPr lang="de-AT" baseline="0" dirty="0" err="1" smtClean="0"/>
              <a:t>which</a:t>
            </a:r>
            <a:r>
              <a:rPr lang="de-AT" baseline="0" dirty="0" smtClean="0"/>
              <a:t> </a:t>
            </a:r>
            <a:r>
              <a:rPr lang="de-AT" baseline="0" dirty="0" err="1" smtClean="0"/>
              <a:t>compare</a:t>
            </a:r>
            <a:r>
              <a:rPr lang="de-AT" baseline="0" dirty="0" smtClean="0"/>
              <a:t> </a:t>
            </a:r>
            <a:r>
              <a:rPr lang="de-AT" baseline="0" dirty="0" err="1" smtClean="0"/>
              <a:t>and</a:t>
            </a:r>
            <a:r>
              <a:rPr lang="de-AT" baseline="0" dirty="0" smtClean="0"/>
              <a:t> </a:t>
            </a:r>
            <a:r>
              <a:rPr lang="de-AT" baseline="0" dirty="0" err="1" smtClean="0"/>
              <a:t>swap</a:t>
            </a:r>
            <a:r>
              <a:rPr lang="de-AT" baseline="0" dirty="0" smtClean="0"/>
              <a:t> </a:t>
            </a:r>
            <a:r>
              <a:rPr lang="de-AT" baseline="0" dirty="0" err="1" smtClean="0"/>
              <a:t>them</a:t>
            </a:r>
            <a:r>
              <a:rPr lang="de-AT" baseline="0" dirty="0" smtClean="0"/>
              <a:t>.</a:t>
            </a:r>
          </a:p>
          <a:p>
            <a:r>
              <a:rPr lang="de-AT" baseline="0" dirty="0" smtClean="0"/>
              <a:t>So </a:t>
            </a:r>
            <a:r>
              <a:rPr lang="de-AT" baseline="0" dirty="0" err="1" smtClean="0"/>
              <a:t>we</a:t>
            </a:r>
            <a:r>
              <a:rPr lang="de-AT" baseline="0" dirty="0" smtClean="0"/>
              <a:t> </a:t>
            </a:r>
            <a:r>
              <a:rPr lang="de-AT" baseline="0" dirty="0" err="1" smtClean="0"/>
              <a:t>basically</a:t>
            </a:r>
            <a:r>
              <a:rPr lang="de-AT" baseline="0" dirty="0" smtClean="0"/>
              <a:t> </a:t>
            </a:r>
            <a:r>
              <a:rPr lang="de-AT" baseline="0" dirty="0" err="1" smtClean="0"/>
              <a:t>attach</a:t>
            </a:r>
            <a:r>
              <a:rPr lang="de-AT" baseline="0" dirty="0" smtClean="0"/>
              <a:t> an </a:t>
            </a:r>
            <a:r>
              <a:rPr lang="de-AT" baseline="0" dirty="0" err="1" smtClean="0"/>
              <a:t>input</a:t>
            </a:r>
            <a:r>
              <a:rPr lang="de-AT" baseline="0" dirty="0" smtClean="0"/>
              <a:t> </a:t>
            </a:r>
            <a:r>
              <a:rPr lang="de-AT" baseline="0" dirty="0" err="1" smtClean="0"/>
              <a:t>array</a:t>
            </a:r>
            <a:r>
              <a:rPr lang="de-AT" baseline="0" dirty="0" smtClean="0"/>
              <a:t> </a:t>
            </a:r>
            <a:r>
              <a:rPr lang="de-AT" baseline="0" dirty="0" err="1" smtClean="0"/>
              <a:t>to</a:t>
            </a:r>
            <a:r>
              <a:rPr lang="de-AT" baseline="0" dirty="0" smtClean="0"/>
              <a:t> </a:t>
            </a:r>
            <a:r>
              <a:rPr lang="de-AT" baseline="0" dirty="0" err="1" smtClean="0"/>
              <a:t>the</a:t>
            </a:r>
            <a:r>
              <a:rPr lang="de-AT" baseline="0" dirty="0" smtClean="0"/>
              <a:t> </a:t>
            </a:r>
            <a:r>
              <a:rPr lang="de-AT" baseline="0" dirty="0" err="1" smtClean="0"/>
              <a:t>left</a:t>
            </a:r>
            <a:r>
              <a:rPr lang="de-AT" baseline="0" dirty="0" smtClean="0"/>
              <a:t> </a:t>
            </a:r>
            <a:r>
              <a:rPr lang="de-AT" baseline="0" dirty="0" err="1" smtClean="0"/>
              <a:t>side</a:t>
            </a:r>
            <a:r>
              <a:rPr lang="de-AT" baseline="0" dirty="0" smtClean="0"/>
              <a:t> </a:t>
            </a:r>
            <a:r>
              <a:rPr lang="de-AT" baseline="0" dirty="0" err="1" smtClean="0"/>
              <a:t>and</a:t>
            </a:r>
            <a:r>
              <a:rPr lang="de-AT" baseline="0" dirty="0" smtClean="0"/>
              <a:t> </a:t>
            </a:r>
            <a:r>
              <a:rPr lang="de-AT" baseline="0" dirty="0" err="1" smtClean="0"/>
              <a:t>let</a:t>
            </a:r>
            <a:r>
              <a:rPr lang="de-AT" baseline="0" dirty="0" smtClean="0"/>
              <a:t> </a:t>
            </a:r>
            <a:r>
              <a:rPr lang="de-AT" baseline="0" dirty="0" err="1" smtClean="0"/>
              <a:t>it</a:t>
            </a:r>
            <a:r>
              <a:rPr lang="de-AT" baseline="0" dirty="0" smtClean="0"/>
              <a:t> </a:t>
            </a:r>
            <a:r>
              <a:rPr lang="de-AT" baseline="0" dirty="0" err="1" smtClean="0"/>
              <a:t>travel</a:t>
            </a:r>
            <a:r>
              <a:rPr lang="de-AT" baseline="0" dirty="0" smtClean="0"/>
              <a:t> </a:t>
            </a:r>
            <a:r>
              <a:rPr lang="de-AT" baseline="0" dirty="0" err="1" smtClean="0"/>
              <a:t>through</a:t>
            </a:r>
            <a:r>
              <a:rPr lang="de-AT" baseline="0" dirty="0" smtClean="0"/>
              <a:t> </a:t>
            </a:r>
            <a:r>
              <a:rPr lang="de-AT" baseline="0" dirty="0" err="1" smtClean="0"/>
              <a:t>the</a:t>
            </a:r>
            <a:r>
              <a:rPr lang="de-AT" baseline="0" dirty="0" smtClean="0"/>
              <a:t> </a:t>
            </a:r>
            <a:r>
              <a:rPr lang="de-AT" baseline="0" dirty="0" err="1" smtClean="0"/>
              <a:t>network</a:t>
            </a:r>
            <a:r>
              <a:rPr lang="de-AT" baseline="0" dirty="0" smtClean="0"/>
              <a:t>. The </a:t>
            </a:r>
            <a:r>
              <a:rPr lang="de-AT" baseline="0" dirty="0" err="1" smtClean="0"/>
              <a:t>output</a:t>
            </a:r>
            <a:r>
              <a:rPr lang="de-AT" baseline="0" dirty="0" smtClean="0"/>
              <a:t> </a:t>
            </a:r>
            <a:r>
              <a:rPr lang="de-AT" baseline="0" dirty="0" err="1" smtClean="0"/>
              <a:t>is</a:t>
            </a:r>
            <a:r>
              <a:rPr lang="de-AT" baseline="0" dirty="0" smtClean="0"/>
              <a:t> a </a:t>
            </a:r>
            <a:r>
              <a:rPr lang="de-AT" baseline="0" dirty="0" err="1" smtClean="0"/>
              <a:t>sorted</a:t>
            </a:r>
            <a:r>
              <a:rPr lang="de-AT" baseline="0" dirty="0" smtClean="0"/>
              <a:t> </a:t>
            </a:r>
            <a:r>
              <a:rPr lang="de-AT" baseline="0" dirty="0" err="1" smtClean="0"/>
              <a:t>array</a:t>
            </a:r>
            <a:r>
              <a:rPr lang="de-AT" baseline="0" dirty="0" smtClean="0"/>
              <a:t> </a:t>
            </a:r>
            <a:r>
              <a:rPr lang="de-AT" baseline="0" dirty="0" err="1" smtClean="0"/>
              <a:t>at</a:t>
            </a:r>
            <a:r>
              <a:rPr lang="de-AT" baseline="0" dirty="0" smtClean="0"/>
              <a:t> </a:t>
            </a:r>
            <a:r>
              <a:rPr lang="de-AT" baseline="0" dirty="0" err="1" smtClean="0"/>
              <a:t>the</a:t>
            </a:r>
            <a:r>
              <a:rPr lang="de-AT" baseline="0" dirty="0" smtClean="0"/>
              <a:t> </a:t>
            </a:r>
            <a:r>
              <a:rPr lang="de-AT" baseline="0" dirty="0" err="1" smtClean="0"/>
              <a:t>right</a:t>
            </a:r>
            <a:r>
              <a:rPr lang="de-AT" baseline="0" dirty="0" smtClean="0"/>
              <a:t> </a:t>
            </a:r>
            <a:r>
              <a:rPr lang="de-AT" baseline="0" dirty="0" err="1" smtClean="0"/>
              <a:t>side</a:t>
            </a:r>
            <a:r>
              <a:rPr lang="de-AT" baseline="0" dirty="0" smtClean="0"/>
              <a:t>.</a:t>
            </a:r>
          </a:p>
          <a:p>
            <a:r>
              <a:rPr lang="de-AT" baseline="0" dirty="0" smtClean="0"/>
              <a:t>The </a:t>
            </a:r>
            <a:r>
              <a:rPr lang="de-AT" baseline="0" dirty="0" err="1" smtClean="0"/>
              <a:t>parallelization</a:t>
            </a:r>
            <a:r>
              <a:rPr lang="de-AT" baseline="0" dirty="0" smtClean="0"/>
              <a:t> </a:t>
            </a:r>
            <a:r>
              <a:rPr lang="de-AT" baseline="0" dirty="0" err="1" smtClean="0"/>
              <a:t>of</a:t>
            </a:r>
            <a:r>
              <a:rPr lang="de-AT" baseline="0" dirty="0" smtClean="0"/>
              <a:t> </a:t>
            </a:r>
            <a:r>
              <a:rPr lang="de-AT" baseline="0" dirty="0" err="1" smtClean="0"/>
              <a:t>the</a:t>
            </a:r>
            <a:r>
              <a:rPr lang="de-AT" baseline="0" dirty="0" smtClean="0"/>
              <a:t> </a:t>
            </a:r>
            <a:r>
              <a:rPr lang="de-AT" baseline="0" dirty="0" err="1" smtClean="0"/>
              <a:t>bitonic</a:t>
            </a:r>
            <a:r>
              <a:rPr lang="de-AT" baseline="0" dirty="0" smtClean="0"/>
              <a:t> </a:t>
            </a:r>
            <a:r>
              <a:rPr lang="de-AT" baseline="0" dirty="0" err="1" smtClean="0"/>
              <a:t>sorter</a:t>
            </a:r>
            <a:r>
              <a:rPr lang="de-AT" baseline="0" dirty="0" smtClean="0"/>
              <a:t> </a:t>
            </a:r>
            <a:r>
              <a:rPr lang="de-AT" baseline="0" dirty="0" err="1" smtClean="0"/>
              <a:t>is</a:t>
            </a:r>
            <a:r>
              <a:rPr lang="de-AT" baseline="0" dirty="0" smtClean="0"/>
              <a:t> also </a:t>
            </a:r>
            <a:r>
              <a:rPr lang="de-AT" baseline="0" dirty="0" err="1" smtClean="0"/>
              <a:t>bought</a:t>
            </a:r>
            <a:r>
              <a:rPr lang="de-AT" baseline="0" dirty="0" smtClean="0"/>
              <a:t> on behalf </a:t>
            </a:r>
            <a:r>
              <a:rPr lang="de-AT" baseline="0" dirty="0" err="1" smtClean="0"/>
              <a:t>of</a:t>
            </a:r>
            <a:r>
              <a:rPr lang="de-AT" baseline="0" dirty="0" smtClean="0"/>
              <a:t> </a:t>
            </a:r>
            <a:r>
              <a:rPr lang="de-AT" baseline="0" dirty="0" err="1" smtClean="0"/>
              <a:t>runtime</a:t>
            </a:r>
            <a:r>
              <a:rPr lang="de-AT" baseline="0" dirty="0" smtClean="0"/>
              <a:t> </a:t>
            </a:r>
            <a:r>
              <a:rPr lang="de-AT" baseline="0" dirty="0" err="1" smtClean="0"/>
              <a:t>complexity</a:t>
            </a:r>
            <a:r>
              <a:rPr lang="de-AT" baseline="0" dirty="0" smtClean="0"/>
              <a:t>. </a:t>
            </a:r>
            <a:r>
              <a:rPr lang="de-AT" baseline="0" dirty="0" err="1" smtClean="0"/>
              <a:t>What</a:t>
            </a:r>
            <a:r>
              <a:rPr lang="de-AT" baseline="0" dirty="0" smtClean="0"/>
              <a:t> </a:t>
            </a:r>
            <a:r>
              <a:rPr lang="de-AT" baseline="0" dirty="0" err="1" smtClean="0"/>
              <a:t>are</a:t>
            </a:r>
            <a:r>
              <a:rPr lang="de-AT" baseline="0" dirty="0" smtClean="0"/>
              <a:t> </a:t>
            </a:r>
            <a:r>
              <a:rPr lang="de-AT" baseline="0" dirty="0" err="1" smtClean="0"/>
              <a:t>the</a:t>
            </a:r>
            <a:r>
              <a:rPr lang="de-AT" baseline="0" dirty="0" smtClean="0"/>
              <a:t> </a:t>
            </a:r>
            <a:r>
              <a:rPr lang="de-AT" baseline="0" dirty="0" err="1" smtClean="0"/>
              <a:t>results</a:t>
            </a:r>
            <a:r>
              <a:rPr lang="de-AT" baseline="0" dirty="0" smtClean="0"/>
              <a:t>?</a:t>
            </a:r>
            <a:endParaRPr lang="en-US" dirty="0"/>
          </a:p>
        </p:txBody>
      </p:sp>
      <p:sp>
        <p:nvSpPr>
          <p:cNvPr id="4" name="Slide Number Placeholder 3"/>
          <p:cNvSpPr>
            <a:spLocks noGrp="1"/>
          </p:cNvSpPr>
          <p:nvPr>
            <p:ph type="sldNum" sz="quarter" idx="10"/>
          </p:nvPr>
        </p:nvSpPr>
        <p:spPr/>
        <p:txBody>
          <a:bodyPr/>
          <a:lstStyle/>
          <a:p>
            <a:fld id="{E19E8DFC-DE97-490B-8572-C8B1A4CD170F}" type="slidenum">
              <a:rPr lang="en-US" smtClean="0"/>
              <a:t>9</a:t>
            </a:fld>
            <a:endParaRPr lang="en-US"/>
          </a:p>
        </p:txBody>
      </p:sp>
    </p:spTree>
    <p:extLst>
      <p:ext uri="{BB962C8B-B14F-4D97-AF65-F5344CB8AC3E}">
        <p14:creationId xmlns:p14="http://schemas.microsoft.com/office/powerpoint/2010/main" val="4040854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3446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1064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8021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974397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74592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12154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7547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54377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466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22671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7780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85000"/>
              </a:schemeClr>
            </a:gs>
            <a:gs pos="39999">
              <a:schemeClr val="bg1">
                <a:lumMod val="90000"/>
              </a:schemeClr>
            </a:gs>
            <a:gs pos="70000">
              <a:schemeClr val="bg1">
                <a:lumMod val="95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1/9/2013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87619898"/>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12"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microsoft.com/office/2007/relationships/hdphoto" Target="../media/hdphoto2.wdp"/><Relationship Id="rId5" Type="http://schemas.openxmlformats.org/officeDocument/2006/relationships/diagramData" Target="../diagrams/data1.xml"/><Relationship Id="rId10" Type="http://schemas.openxmlformats.org/officeDocument/2006/relationships/image" Target="../media/image2.png"/><Relationship Id="rId4" Type="http://schemas.microsoft.com/office/2007/relationships/hdphoto" Target="../media/hdphoto1.wdp"/><Relationship Id="rId9" Type="http://schemas.microsoft.com/office/2007/relationships/diagramDrawing" Target="../diagrams/drawing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gif"/></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D:\data\FH\Bachelorarbeit\svnroot\presentations\BAS_1\Chassis_Intenal-Components.jpg"/>
          <p:cNvPicPr>
            <a:picLocks noChangeAspect="1" noChangeArrowheads="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41436" y="148091"/>
            <a:ext cx="3244217" cy="2542905"/>
          </a:xfrm>
          <a:prstGeom prst="roundRect">
            <a:avLst>
              <a:gd name="adj" fmla="val 8594"/>
            </a:avLst>
          </a:prstGeom>
          <a:solidFill>
            <a:srgbClr val="FFFFFF">
              <a:shade val="85000"/>
            </a:srgbClr>
          </a:solidFill>
          <a:ln>
            <a:noFill/>
          </a:ln>
          <a:effectLst/>
          <a:extLst/>
        </p:spPr>
      </p:pic>
      <p:graphicFrame>
        <p:nvGraphicFramePr>
          <p:cNvPr id="11" name="Diagram 10"/>
          <p:cNvGraphicFramePr/>
          <p:nvPr>
            <p:extLst>
              <p:ext uri="{D42A27DB-BD31-4B8C-83A1-F6EECF244321}">
                <p14:modId xmlns:p14="http://schemas.microsoft.com/office/powerpoint/2010/main" val="4023077368"/>
              </p:ext>
            </p:extLst>
          </p:nvPr>
        </p:nvGraphicFramePr>
        <p:xfrm>
          <a:off x="4391976" y="258315"/>
          <a:ext cx="5509643" cy="299708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2" name="Picture 3"/>
          <p:cNvPicPr>
            <a:picLocks noChangeAspect="1" noChangeArrowheads="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bwMode="auto">
          <a:xfrm>
            <a:off x="1241556" y="2851389"/>
            <a:ext cx="5670756" cy="22450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4" name="Picture 2" descr="D:\data\FH\Bachelorarbeit\svnroot\presentations\BAS_1\opencl_logo.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96654" y="831168"/>
            <a:ext cx="2550692" cy="25506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3" name="TextBox 12"/>
          <p:cNvSpPr txBox="1"/>
          <p:nvPr/>
        </p:nvSpPr>
        <p:spPr>
          <a:xfrm>
            <a:off x="161412" y="1671630"/>
            <a:ext cx="990131" cy="461665"/>
          </a:xfrm>
          <a:prstGeom prst="rect">
            <a:avLst/>
          </a:prstGeom>
          <a:solidFill>
            <a:schemeClr val="tx1">
              <a:lumMod val="85000"/>
              <a:lumOff val="15000"/>
            </a:schemeClr>
          </a:solidFill>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2400" dirty="0" smtClean="0"/>
              <a:t>GPU</a:t>
            </a:r>
            <a:endParaRPr lang="en-US" sz="2400" dirty="0"/>
          </a:p>
        </p:txBody>
      </p:sp>
      <p:sp>
        <p:nvSpPr>
          <p:cNvPr id="14" name="TextBox 13"/>
          <p:cNvSpPr txBox="1"/>
          <p:nvPr/>
        </p:nvSpPr>
        <p:spPr>
          <a:xfrm>
            <a:off x="1963544" y="369503"/>
            <a:ext cx="990131" cy="461665"/>
          </a:xfrm>
          <a:prstGeom prst="rect">
            <a:avLst/>
          </a:prstGeom>
          <a:solidFill>
            <a:schemeClr val="tx1">
              <a:lumMod val="65000"/>
              <a:lumOff val="35000"/>
            </a:schemeClr>
          </a:solidFill>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sz="2400" dirty="0" smtClean="0"/>
              <a:t>CPU</a:t>
            </a:r>
            <a:endParaRPr lang="en-US" sz="2400" dirty="0"/>
          </a:p>
        </p:txBody>
      </p:sp>
    </p:spTree>
    <p:extLst>
      <p:ext uri="{BB962C8B-B14F-4D97-AF65-F5344CB8AC3E}">
        <p14:creationId xmlns:p14="http://schemas.microsoft.com/office/powerpoint/2010/main" val="211971229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259072537"/>
              </p:ext>
            </p:extLst>
          </p:nvPr>
        </p:nvGraphicFramePr>
        <p:xfrm>
          <a:off x="971520" y="1131558"/>
          <a:ext cx="7921056" cy="401194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611472" y="141426"/>
            <a:ext cx="3071977" cy="830997"/>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4800" dirty="0" smtClean="0"/>
              <a:t>Benchmark</a:t>
            </a:r>
            <a:endParaRPr lang="en-US" sz="4800" dirty="0"/>
          </a:p>
        </p:txBody>
      </p:sp>
    </p:spTree>
    <p:extLst>
      <p:ext uri="{BB962C8B-B14F-4D97-AF65-F5344CB8AC3E}">
        <p14:creationId xmlns:p14="http://schemas.microsoft.com/office/powerpoint/2010/main" val="37034029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fade">
                                      <p:cBhvr>
                                        <p:cTn id="7" dur="500"/>
                                        <p:tgtEl>
                                          <p:spTgt spid="4">
                                            <p:graphicEl>
                                              <a:chart seriesIdx="0" categoryIdx="-4" bldStep="series"/>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chart seriesIdx="1" categoryIdx="-4" bldStep="series"/>
                                            </p:graphicEl>
                                          </p:spTgt>
                                        </p:tgtEl>
                                        <p:attrNameLst>
                                          <p:attrName>style.visibility</p:attrName>
                                        </p:attrNameLst>
                                      </p:cBhvr>
                                      <p:to>
                                        <p:strVal val="visible"/>
                                      </p:to>
                                    </p:set>
                                    <p:animEffect transition="in" filter="fade">
                                      <p:cBhvr>
                                        <p:cTn id="12" dur="500"/>
                                        <p:tgtEl>
                                          <p:spTgt spid="4">
                                            <p:graphicEl>
                                              <a:chart seriesIdx="1"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chart seriesIdx="2" categoryIdx="-4" bldStep="series"/>
                                            </p:graphicEl>
                                          </p:spTgt>
                                        </p:tgtEl>
                                        <p:attrNameLst>
                                          <p:attrName>style.visibility</p:attrName>
                                        </p:attrNameLst>
                                      </p:cBhvr>
                                      <p:to>
                                        <p:strVal val="visible"/>
                                      </p:to>
                                    </p:set>
                                    <p:animEffect transition="in" filter="fade">
                                      <p:cBhvr>
                                        <p:cTn id="17" dur="500"/>
                                        <p:tgtEl>
                                          <p:spTgt spid="4">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Chart bld="series"/>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791496" y="141426"/>
            <a:ext cx="2574343" cy="2574343"/>
            <a:chOff x="4068247" y="2106280"/>
            <a:chExt cx="2574343" cy="2574343"/>
          </a:xfrm>
        </p:grpSpPr>
        <p:sp>
          <p:nvSpPr>
            <p:cNvPr id="6" name="Shape 5"/>
            <p:cNvSpPr/>
            <p:nvPr/>
          </p:nvSpPr>
          <p:spPr>
            <a:xfrm>
              <a:off x="4068247" y="2106280"/>
              <a:ext cx="2574343" cy="2574343"/>
            </a:xfrm>
            <a:prstGeom prst="gear9">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7" name="Shape 4"/>
            <p:cNvSpPr/>
            <p:nvPr/>
          </p:nvSpPr>
          <p:spPr>
            <a:xfrm>
              <a:off x="4585804" y="2709308"/>
              <a:ext cx="1539229" cy="1323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900" kern="1200" dirty="0" smtClean="0"/>
                <a:t>Matrix </a:t>
              </a:r>
              <a:r>
                <a:rPr lang="en-US" sz="3900" kern="1200" dirty="0" err="1" smtClean="0"/>
                <a:t>mult</a:t>
              </a:r>
              <a:r>
                <a:rPr lang="en-US" sz="3900" kern="1200" dirty="0" smtClean="0"/>
                <a:t>.</a:t>
              </a:r>
              <a:endParaRPr lang="en-US" sz="3900" kern="1200" dirty="0"/>
            </a:p>
          </p:txBody>
        </p:sp>
      </p:grpSp>
      <p:grpSp>
        <p:nvGrpSpPr>
          <p:cNvPr id="11" name="Group 10"/>
          <p:cNvGrpSpPr/>
          <p:nvPr/>
        </p:nvGrpSpPr>
        <p:grpSpPr>
          <a:xfrm rot="162158">
            <a:off x="247104" y="2326622"/>
            <a:ext cx="2223459" cy="2223459"/>
            <a:chOff x="3619098" y="206138"/>
            <a:chExt cx="1834422" cy="1834422"/>
          </a:xfrm>
        </p:grpSpPr>
        <p:sp>
          <p:nvSpPr>
            <p:cNvPr id="12" name="Shape 11"/>
            <p:cNvSpPr/>
            <p:nvPr/>
          </p:nvSpPr>
          <p:spPr>
            <a:xfrm rot="20700000">
              <a:off x="3619098" y="206138"/>
              <a:ext cx="1834422" cy="1834422"/>
            </a:xfrm>
            <a:prstGeom prst="gear6">
              <a:avLst/>
            </a:prstGeom>
            <a:solidFill>
              <a:schemeClr val="accent4"/>
            </a:solidFill>
          </p:spPr>
          <p:style>
            <a:lnRef idx="3">
              <a:schemeClr val="lt1">
                <a:hueOff val="0"/>
                <a:satOff val="0"/>
                <a:lumOff val="0"/>
                <a:alphaOff val="0"/>
              </a:schemeClr>
            </a:lnRef>
            <a:fillRef idx="1">
              <a:schemeClr val="accent4">
                <a:hueOff val="-4464770"/>
                <a:satOff val="26899"/>
                <a:lumOff val="2156"/>
                <a:alphaOff val="0"/>
              </a:schemeClr>
            </a:fillRef>
            <a:effectRef idx="1">
              <a:schemeClr val="accent4">
                <a:hueOff val="-4464770"/>
                <a:satOff val="26899"/>
                <a:lumOff val="2156"/>
                <a:alphaOff val="0"/>
              </a:schemeClr>
            </a:effectRef>
            <a:fontRef idx="minor">
              <a:schemeClr val="lt1"/>
            </a:fontRef>
          </p:style>
        </p:sp>
        <p:sp>
          <p:nvSpPr>
            <p:cNvPr id="13" name="Shape 4"/>
            <p:cNvSpPr/>
            <p:nvPr/>
          </p:nvSpPr>
          <p:spPr>
            <a:xfrm rot="21437842">
              <a:off x="4021441" y="608481"/>
              <a:ext cx="1029737" cy="10297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6000" kern="1200" dirty="0" smtClean="0"/>
                <a:t>n³</a:t>
              </a:r>
              <a:endParaRPr lang="en-US" sz="6000" kern="1200" dirty="0"/>
            </a:p>
          </p:txBody>
        </p:sp>
      </p:grpSp>
      <p:pic>
        <p:nvPicPr>
          <p:cNvPr id="7171" name="Picture 3" descr="D:\data\FH\Bachelorarbeit\svnroot\presentations\BAS_1\matrix_mul_tra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1796" y="575265"/>
            <a:ext cx="4728775" cy="415085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6642277" y="4958834"/>
            <a:ext cx="2501724" cy="184666"/>
          </a:xfrm>
          <a:prstGeom prst="rect">
            <a:avLst/>
          </a:prstGeom>
          <a:noFill/>
        </p:spPr>
        <p:txBody>
          <a:bodyPr wrap="square" rtlCol="0">
            <a:spAutoFit/>
          </a:bodyPr>
          <a:lstStyle/>
          <a:p>
            <a:pPr algn="r"/>
            <a:r>
              <a:rPr lang="en-US" sz="600" dirty="0"/>
              <a:t>http://en.wikipedia.org/wiki/File:Matrix_multiplication_diagram_2.svg</a:t>
            </a:r>
          </a:p>
        </p:txBody>
      </p:sp>
      <p:sp>
        <p:nvSpPr>
          <p:cNvPr id="14" name="TextBox 13"/>
          <p:cNvSpPr txBox="1"/>
          <p:nvPr/>
        </p:nvSpPr>
        <p:spPr>
          <a:xfrm>
            <a:off x="8153868" y="0"/>
            <a:ext cx="990132" cy="584775"/>
          </a:xfrm>
          <a:prstGeom prst="rect">
            <a:avLst/>
          </a:prstGeom>
          <a:solidFill>
            <a:srgbClr val="FFC000"/>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200" dirty="0" smtClean="0"/>
              <a:t>CPU</a:t>
            </a:r>
            <a:endParaRPr lang="en-US" sz="3200" dirty="0"/>
          </a:p>
        </p:txBody>
      </p:sp>
      <p:sp>
        <p:nvSpPr>
          <p:cNvPr id="15" name="TextBox 14"/>
          <p:cNvSpPr txBox="1"/>
          <p:nvPr/>
        </p:nvSpPr>
        <p:spPr>
          <a:xfrm>
            <a:off x="8153869" y="626640"/>
            <a:ext cx="990132" cy="58477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dirty="0" smtClean="0"/>
              <a:t>GPU</a:t>
            </a:r>
            <a:endParaRPr lang="en-US" sz="3200" dirty="0"/>
          </a:p>
        </p:txBody>
      </p:sp>
    </p:spTree>
    <p:extLst>
      <p:ext uri="{BB962C8B-B14F-4D97-AF65-F5344CB8AC3E}">
        <p14:creationId xmlns:p14="http://schemas.microsoft.com/office/powerpoint/2010/main" val="595515649"/>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1472" y="141426"/>
            <a:ext cx="3071977" cy="830997"/>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4800" dirty="0" smtClean="0"/>
              <a:t>Benchmark</a:t>
            </a:r>
            <a:endParaRPr lang="en-US" sz="4800" dirty="0"/>
          </a:p>
        </p:txBody>
      </p:sp>
      <p:graphicFrame>
        <p:nvGraphicFramePr>
          <p:cNvPr id="6" name="Chart 5"/>
          <p:cNvGraphicFramePr>
            <a:graphicFrameLocks/>
          </p:cNvGraphicFramePr>
          <p:nvPr>
            <p:extLst>
              <p:ext uri="{D42A27DB-BD31-4B8C-83A1-F6EECF244321}">
                <p14:modId xmlns:p14="http://schemas.microsoft.com/office/powerpoint/2010/main" val="501740987"/>
              </p:ext>
            </p:extLst>
          </p:nvPr>
        </p:nvGraphicFramePr>
        <p:xfrm>
          <a:off x="971520" y="1116700"/>
          <a:ext cx="7921055" cy="4011942"/>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7002324" y="215443"/>
            <a:ext cx="738028" cy="369332"/>
          </a:xfrm>
          <a:prstGeom prst="rect">
            <a:avLst/>
          </a:prstGeom>
          <a:noFill/>
          <a:ln>
            <a:prstDash val="sysDash"/>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de-AT" dirty="0" smtClean="0"/>
              <a:t>74,5s</a:t>
            </a:r>
            <a:endParaRPr lang="en-US" dirty="0"/>
          </a:p>
        </p:txBody>
      </p:sp>
      <p:sp>
        <p:nvSpPr>
          <p:cNvPr id="7" name="TextBox 6"/>
          <p:cNvSpPr txBox="1"/>
          <p:nvPr/>
        </p:nvSpPr>
        <p:spPr>
          <a:xfrm>
            <a:off x="7005027" y="656359"/>
            <a:ext cx="735325" cy="369332"/>
          </a:xfrm>
          <a:prstGeom prst="rect">
            <a:avLst/>
          </a:prstGeom>
          <a:noFill/>
          <a:ln>
            <a:solidFill>
              <a:schemeClr val="accent2"/>
            </a:solidFill>
            <a:prstDash val="sysDash"/>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de-AT" dirty="0" smtClean="0"/>
              <a:t>36,7s</a:t>
            </a:r>
            <a:endParaRPr lang="en-US" dirty="0"/>
          </a:p>
        </p:txBody>
      </p:sp>
      <p:sp>
        <p:nvSpPr>
          <p:cNvPr id="8" name="TextBox 7"/>
          <p:cNvSpPr txBox="1"/>
          <p:nvPr/>
        </p:nvSpPr>
        <p:spPr>
          <a:xfrm>
            <a:off x="7005027" y="1095561"/>
            <a:ext cx="735325" cy="369332"/>
          </a:xfrm>
          <a:prstGeom prst="rect">
            <a:avLst/>
          </a:prstGeom>
          <a:noFill/>
          <a:ln>
            <a:solidFill>
              <a:schemeClr val="accent3"/>
            </a:solidFill>
            <a:prstDash val="sysDash"/>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de-AT" dirty="0" smtClean="0"/>
              <a:t>5,6s</a:t>
            </a:r>
            <a:endParaRPr lang="en-US" dirty="0"/>
          </a:p>
        </p:txBody>
      </p:sp>
    </p:spTree>
    <p:extLst>
      <p:ext uri="{BB962C8B-B14F-4D97-AF65-F5344CB8AC3E}">
        <p14:creationId xmlns:p14="http://schemas.microsoft.com/office/powerpoint/2010/main" val="13199122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graphicEl>
                                              <a:chart seriesIdx="0" categoryIdx="-4" bldStep="series"/>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graphicEl>
                                              <a:chart seriesIdx="1" categoryIdx="-4" bldStep="series"/>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graphicEl>
                                              <a:chart seriesIdx="2" categoryIdx="-4" bldStep="series"/>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graphicEl>
                                              <a:chart seriesIdx="3" categoryIdx="-4" bldStep="series"/>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graphicEl>
                                              <a:chart seriesIdx="4" categoryIdx="-4" bldStep="series"/>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Chart bld="series"/>
        </p:bldSub>
      </p:bldGraphic>
      <p:bldP spid="2"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data\FH\Bachelorarbeit\svnroot\presentations\BAS_1\matrix_mul_tran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0750" y="1669624"/>
            <a:ext cx="720095" cy="6320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D:\data\FH\Bachelorarbeit\svnroot\presentations\BAS_1\matrix_mul_tran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0845" y="1667620"/>
            <a:ext cx="720095" cy="6320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D:\data\FH\Bachelorarbeit\svnroot\presentations\BAS_1\matrix_mul_tran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0526" y="1669625"/>
            <a:ext cx="720095" cy="63208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data\FH\Bachelorarbeit\svnroot\presentations\BAS_1\matrix_mul_tran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1038" y="1669625"/>
            <a:ext cx="720095" cy="63208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D:\data\FH\Bachelorarbeit\svnroot\presentations\BAS_1\matrix_mul_tran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1135" y="1669625"/>
            <a:ext cx="720095" cy="63208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data\FH\Bachelorarbeit\svnroot\presentations\BAS_1\matrix_mul_tran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2481" y="1669623"/>
            <a:ext cx="720095" cy="632089"/>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rot="21133271">
            <a:off x="845347" y="1373788"/>
            <a:ext cx="2574343" cy="2574343"/>
            <a:chOff x="4068247" y="2106280"/>
            <a:chExt cx="2574343" cy="2574343"/>
          </a:xfrm>
        </p:grpSpPr>
        <p:sp>
          <p:nvSpPr>
            <p:cNvPr id="17" name="Shape 16"/>
            <p:cNvSpPr/>
            <p:nvPr/>
          </p:nvSpPr>
          <p:spPr>
            <a:xfrm>
              <a:off x="4068247" y="2106280"/>
              <a:ext cx="2574343" cy="2574343"/>
            </a:xfrm>
            <a:prstGeom prst="gear9">
              <a:avLst/>
            </a:pr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18" name="Shape 4"/>
            <p:cNvSpPr/>
            <p:nvPr/>
          </p:nvSpPr>
          <p:spPr>
            <a:xfrm rot="466729">
              <a:off x="4585804" y="2709308"/>
              <a:ext cx="1539229" cy="13232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900" kern="1200" dirty="0" smtClean="0"/>
                <a:t>Matrix </a:t>
              </a:r>
              <a:r>
                <a:rPr lang="en-US" sz="3900" kern="1200" dirty="0" err="1" smtClean="0"/>
                <a:t>mult</a:t>
              </a:r>
              <a:r>
                <a:rPr lang="en-US" sz="3900" kern="1200" dirty="0" smtClean="0"/>
                <a:t>.</a:t>
              </a:r>
              <a:endParaRPr lang="en-US" sz="3900" kern="1200" dirty="0"/>
            </a:p>
          </p:txBody>
        </p:sp>
      </p:grpSp>
      <p:grpSp>
        <p:nvGrpSpPr>
          <p:cNvPr id="19" name="Group 18"/>
          <p:cNvGrpSpPr/>
          <p:nvPr/>
        </p:nvGrpSpPr>
        <p:grpSpPr>
          <a:xfrm rot="20814692">
            <a:off x="216969" y="3455206"/>
            <a:ext cx="1650304" cy="1650304"/>
            <a:chOff x="3619098" y="206138"/>
            <a:chExt cx="1834422" cy="1834422"/>
          </a:xfrm>
        </p:grpSpPr>
        <p:sp>
          <p:nvSpPr>
            <p:cNvPr id="20" name="Shape 19"/>
            <p:cNvSpPr/>
            <p:nvPr/>
          </p:nvSpPr>
          <p:spPr>
            <a:xfrm rot="20700000">
              <a:off x="3619098" y="206138"/>
              <a:ext cx="1834422" cy="1834422"/>
            </a:xfrm>
            <a:prstGeom prst="gear6">
              <a:avLst/>
            </a:prstGeom>
            <a:solidFill>
              <a:schemeClr val="accent4"/>
            </a:solidFill>
          </p:spPr>
          <p:style>
            <a:lnRef idx="3">
              <a:schemeClr val="lt1">
                <a:hueOff val="0"/>
                <a:satOff val="0"/>
                <a:lumOff val="0"/>
                <a:alphaOff val="0"/>
              </a:schemeClr>
            </a:lnRef>
            <a:fillRef idx="1">
              <a:schemeClr val="accent4">
                <a:hueOff val="-4464770"/>
                <a:satOff val="26899"/>
                <a:lumOff val="2156"/>
                <a:alphaOff val="0"/>
              </a:schemeClr>
            </a:fillRef>
            <a:effectRef idx="1">
              <a:schemeClr val="accent4">
                <a:hueOff val="-4464770"/>
                <a:satOff val="26899"/>
                <a:lumOff val="2156"/>
                <a:alphaOff val="0"/>
              </a:schemeClr>
            </a:effectRef>
            <a:fontRef idx="minor">
              <a:schemeClr val="lt1"/>
            </a:fontRef>
          </p:style>
        </p:sp>
        <p:sp>
          <p:nvSpPr>
            <p:cNvPr id="21" name="Shape 4"/>
            <p:cNvSpPr/>
            <p:nvPr/>
          </p:nvSpPr>
          <p:spPr>
            <a:xfrm rot="785308">
              <a:off x="4021442" y="608481"/>
              <a:ext cx="1029737" cy="10297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6000" kern="1200" dirty="0" smtClean="0"/>
                <a:t>~n</a:t>
              </a:r>
              <a:endParaRPr lang="en-US" sz="6000" kern="1200" dirty="0"/>
            </a:p>
          </p:txBody>
        </p:sp>
      </p:grpSp>
      <p:sp>
        <p:nvSpPr>
          <p:cNvPr id="22" name="TextBox 21"/>
          <p:cNvSpPr txBox="1"/>
          <p:nvPr/>
        </p:nvSpPr>
        <p:spPr>
          <a:xfrm>
            <a:off x="4481988" y="4958834"/>
            <a:ext cx="4662013" cy="184666"/>
          </a:xfrm>
          <a:prstGeom prst="rect">
            <a:avLst/>
          </a:prstGeom>
          <a:noFill/>
        </p:spPr>
        <p:txBody>
          <a:bodyPr wrap="square" rtlCol="0">
            <a:spAutoFit/>
          </a:bodyPr>
          <a:lstStyle/>
          <a:p>
            <a:pPr algn="r"/>
            <a:r>
              <a:rPr lang="en-US" sz="600" dirty="0"/>
              <a:t>http://www.we-r-here.com/cad_05/tutorials/level_3/3-8.htm      http://en.wikipedia.org/wiki/File:Matrix_multiplication_diagram_2.svg</a:t>
            </a:r>
          </a:p>
        </p:txBody>
      </p:sp>
      <p:sp>
        <p:nvSpPr>
          <p:cNvPr id="25" name="TextBox 24"/>
          <p:cNvSpPr txBox="1"/>
          <p:nvPr/>
        </p:nvSpPr>
        <p:spPr>
          <a:xfrm>
            <a:off x="8153868" y="0"/>
            <a:ext cx="990132" cy="584775"/>
          </a:xfrm>
          <a:prstGeom prst="rect">
            <a:avLst/>
          </a:prstGeom>
          <a:solidFill>
            <a:srgbClr val="FFC000"/>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200" dirty="0" smtClean="0"/>
              <a:t>CPU</a:t>
            </a:r>
            <a:endParaRPr lang="en-US" sz="3200" dirty="0"/>
          </a:p>
        </p:txBody>
      </p:sp>
      <p:sp>
        <p:nvSpPr>
          <p:cNvPr id="26" name="TextBox 25"/>
          <p:cNvSpPr txBox="1"/>
          <p:nvPr/>
        </p:nvSpPr>
        <p:spPr>
          <a:xfrm>
            <a:off x="8153869" y="626640"/>
            <a:ext cx="990132" cy="58477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dirty="0" smtClean="0"/>
              <a:t>GPU</a:t>
            </a:r>
            <a:endParaRPr lang="en-US" sz="3200" dirty="0"/>
          </a:p>
        </p:txBody>
      </p:sp>
      <p:grpSp>
        <p:nvGrpSpPr>
          <p:cNvPr id="27" name="Group 26"/>
          <p:cNvGrpSpPr/>
          <p:nvPr/>
        </p:nvGrpSpPr>
        <p:grpSpPr>
          <a:xfrm rot="20236803">
            <a:off x="82570" y="-14182"/>
            <a:ext cx="1872063" cy="1872063"/>
            <a:chOff x="3619098" y="206138"/>
            <a:chExt cx="1834422" cy="1834422"/>
          </a:xfrm>
        </p:grpSpPr>
        <p:sp>
          <p:nvSpPr>
            <p:cNvPr id="28" name="Shape 27"/>
            <p:cNvSpPr/>
            <p:nvPr/>
          </p:nvSpPr>
          <p:spPr>
            <a:xfrm rot="20700000">
              <a:off x="3619098" y="206138"/>
              <a:ext cx="1834422" cy="1834422"/>
            </a:xfrm>
            <a:prstGeom prst="gear6">
              <a:avLst/>
            </a:prstGeom>
            <a:solidFill>
              <a:schemeClr val="accent4"/>
            </a:solidFill>
          </p:spPr>
          <p:style>
            <a:lnRef idx="3">
              <a:schemeClr val="lt1">
                <a:hueOff val="0"/>
                <a:satOff val="0"/>
                <a:lumOff val="0"/>
                <a:alphaOff val="0"/>
              </a:schemeClr>
            </a:lnRef>
            <a:fillRef idx="1">
              <a:schemeClr val="accent4">
                <a:hueOff val="-4464770"/>
                <a:satOff val="26899"/>
                <a:lumOff val="2156"/>
                <a:alphaOff val="0"/>
              </a:schemeClr>
            </a:fillRef>
            <a:effectRef idx="1">
              <a:schemeClr val="accent4">
                <a:hueOff val="-4464770"/>
                <a:satOff val="26899"/>
                <a:lumOff val="2156"/>
                <a:alphaOff val="0"/>
              </a:schemeClr>
            </a:effectRef>
            <a:fontRef idx="minor">
              <a:schemeClr val="lt1"/>
            </a:fontRef>
          </p:style>
        </p:sp>
        <p:sp>
          <p:nvSpPr>
            <p:cNvPr id="29" name="Shape 4"/>
            <p:cNvSpPr/>
            <p:nvPr/>
          </p:nvSpPr>
          <p:spPr>
            <a:xfrm rot="1363197">
              <a:off x="4021441" y="608481"/>
              <a:ext cx="1029737" cy="10297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4000" kern="1200" dirty="0" smtClean="0"/>
                <a:t>Lots of</a:t>
              </a:r>
              <a:endParaRPr lang="en-US" sz="4000" kern="1200" dirty="0"/>
            </a:p>
          </p:txBody>
        </p:sp>
      </p:grpSp>
      <p:sp>
        <p:nvSpPr>
          <p:cNvPr id="30" name="TextBox 29"/>
          <p:cNvSpPr txBox="1"/>
          <p:nvPr/>
        </p:nvSpPr>
        <p:spPr>
          <a:xfrm>
            <a:off x="7573139" y="1798998"/>
            <a:ext cx="541226" cy="369332"/>
          </a:xfrm>
          <a:prstGeom prst="rect">
            <a:avLst/>
          </a:prstGeom>
          <a:noFill/>
        </p:spPr>
        <p:txBody>
          <a:bodyPr wrap="square" rtlCol="0">
            <a:spAutoFit/>
          </a:bodyPr>
          <a:lstStyle/>
          <a:p>
            <a:pPr algn="ctr"/>
            <a:r>
              <a:rPr lang="de-AT" dirty="0" smtClean="0"/>
              <a:t>…</a:t>
            </a:r>
            <a:endParaRPr lang="en-US" dirty="0"/>
          </a:p>
        </p:txBody>
      </p:sp>
      <p:pic>
        <p:nvPicPr>
          <p:cNvPr id="2050" name="Picture 2" descr="D:\data\FH\Bachelorarbeit\svnroot\presentations\BAS_2\rotate3d.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5544" y="2571750"/>
            <a:ext cx="3128208" cy="2128806"/>
          </a:xfrm>
          <a:prstGeom prst="rect">
            <a:avLst/>
          </a:prstGeom>
          <a:ln w="127000" cap="rnd">
            <a:solidFill>
              <a:srgbClr val="FFFFFF"/>
            </a:solidFill>
          </a:ln>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079115"/>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472" y="141426"/>
            <a:ext cx="3071977" cy="830997"/>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4800" dirty="0" smtClean="0"/>
              <a:t>Benchmark</a:t>
            </a:r>
            <a:endParaRPr lang="en-US" sz="4800" dirty="0"/>
          </a:p>
        </p:txBody>
      </p:sp>
      <p:graphicFrame>
        <p:nvGraphicFramePr>
          <p:cNvPr id="6" name="Chart 5"/>
          <p:cNvGraphicFramePr>
            <a:graphicFrameLocks/>
          </p:cNvGraphicFramePr>
          <p:nvPr>
            <p:extLst>
              <p:ext uri="{D42A27DB-BD31-4B8C-83A1-F6EECF244321}">
                <p14:modId xmlns:p14="http://schemas.microsoft.com/office/powerpoint/2010/main" val="2738809434"/>
              </p:ext>
            </p:extLst>
          </p:nvPr>
        </p:nvGraphicFramePr>
        <p:xfrm>
          <a:off x="971520" y="1131559"/>
          <a:ext cx="7921056" cy="40119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116137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graphicEl>
                                              <a:chart seriesIdx="0" categoryIdx="-4" bldStep="series"/>
                                            </p:graphicEl>
                                          </p:spTgt>
                                        </p:tgtEl>
                                        <p:attrNameLst>
                                          <p:attrName>style.visibility</p:attrName>
                                        </p:attrNameLst>
                                      </p:cBhvr>
                                      <p:to>
                                        <p:strVal val="visible"/>
                                      </p:to>
                                    </p:set>
                                    <p:animEffect transition="in" filter="fade">
                                      <p:cBhvr>
                                        <p:cTn id="7" dur="500"/>
                                        <p:tgtEl>
                                          <p:spTgt spid="6">
                                            <p:graphicEl>
                                              <a:chart seriesIdx="0" categoryIdx="-4" bldStep="series"/>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graphicEl>
                                              <a:chart seriesIdx="1" categoryIdx="-4" bldStep="series"/>
                                            </p:graphicEl>
                                          </p:spTgt>
                                        </p:tgtEl>
                                        <p:attrNameLst>
                                          <p:attrName>style.visibility</p:attrName>
                                        </p:attrNameLst>
                                      </p:cBhvr>
                                      <p:to>
                                        <p:strVal val="visible"/>
                                      </p:to>
                                    </p:set>
                                    <p:animEffect transition="in" filter="fade">
                                      <p:cBhvr>
                                        <p:cTn id="11" dur="500"/>
                                        <p:tgtEl>
                                          <p:spTgt spid="6">
                                            <p:graphicEl>
                                              <a:chart seriesIdx="1" categoryIdx="-4" bldStep="series"/>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graphicEl>
                                              <a:chart seriesIdx="2" categoryIdx="-4" bldStep="series"/>
                                            </p:graphicEl>
                                          </p:spTgt>
                                        </p:tgtEl>
                                        <p:attrNameLst>
                                          <p:attrName>style.visibility</p:attrName>
                                        </p:attrNameLst>
                                      </p:cBhvr>
                                      <p:to>
                                        <p:strVal val="visible"/>
                                      </p:to>
                                    </p:set>
                                    <p:animEffect transition="in" filter="fade">
                                      <p:cBhvr>
                                        <p:cTn id="15" dur="500"/>
                                        <p:tgtEl>
                                          <p:spTgt spid="6">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Chart bld="series"/>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472" y="141426"/>
            <a:ext cx="4500600" cy="830997"/>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4800" dirty="0" smtClean="0"/>
              <a:t>Memory transfer</a:t>
            </a:r>
            <a:endParaRPr lang="en-US" sz="4800" dirty="0"/>
          </a:p>
        </p:txBody>
      </p:sp>
      <p:graphicFrame>
        <p:nvGraphicFramePr>
          <p:cNvPr id="7" name="Chart 6"/>
          <p:cNvGraphicFramePr>
            <a:graphicFrameLocks/>
          </p:cNvGraphicFramePr>
          <p:nvPr>
            <p:extLst>
              <p:ext uri="{D42A27DB-BD31-4B8C-83A1-F6EECF244321}">
                <p14:modId xmlns:p14="http://schemas.microsoft.com/office/powerpoint/2010/main" val="2775049493"/>
              </p:ext>
            </p:extLst>
          </p:nvPr>
        </p:nvGraphicFramePr>
        <p:xfrm>
          <a:off x="971520" y="1131558"/>
          <a:ext cx="7921056" cy="40119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205154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fade">
                                      <p:cBhvr>
                                        <p:cTn id="7" dur="500"/>
                                        <p:tgtEl>
                                          <p:spTgt spid="7">
                                            <p:graphicEl>
                                              <a:chart seriesIdx="0" categoryIdx="-4" bldStep="series"/>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fade">
                                      <p:cBhvr>
                                        <p:cTn id="11" dur="500"/>
                                        <p:tgtEl>
                                          <p:spTgt spid="7">
                                            <p:graphicEl>
                                              <a:chart seriesIdx="1" categoryIdx="-4" bldStep="series"/>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graphicEl>
                                              <a:chart seriesIdx="2" categoryIdx="-4" bldStep="series"/>
                                            </p:graphicEl>
                                          </p:spTgt>
                                        </p:tgtEl>
                                        <p:attrNameLst>
                                          <p:attrName>style.visibility</p:attrName>
                                        </p:attrNameLst>
                                      </p:cBhvr>
                                      <p:to>
                                        <p:strVal val="visible"/>
                                      </p:to>
                                    </p:set>
                                    <p:animEffect transition="in" filter="fade">
                                      <p:cBhvr>
                                        <p:cTn id="15" dur="500"/>
                                        <p:tgtEl>
                                          <p:spTgt spid="7">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472" y="141426"/>
            <a:ext cx="3071977" cy="830997"/>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4800" dirty="0" smtClean="0"/>
              <a:t>Conclusion</a:t>
            </a:r>
            <a:endParaRPr lang="en-US" sz="4800" dirty="0"/>
          </a:p>
        </p:txBody>
      </p:sp>
      <p:pic>
        <p:nvPicPr>
          <p:cNvPr id="3074" name="Picture 2" descr="D:\data\FH\Bachelorarbeit\svnroot\presentations\BAS_2\computer_interna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466" y="1695866"/>
            <a:ext cx="3184502" cy="2496099"/>
          </a:xfrm>
          <a:prstGeom prst="roundRect">
            <a:avLst>
              <a:gd name="adj" fmla="val 8594"/>
            </a:avLst>
          </a:prstGeom>
          <a:solidFill>
            <a:srgbClr val="FFFFFF">
              <a:shade val="85000"/>
            </a:srgbClr>
          </a:solidFill>
          <a:ln>
            <a:noFill/>
          </a:ln>
          <a:effectLst/>
          <a:extLst/>
        </p:spPr>
      </p:pic>
      <p:sp>
        <p:nvSpPr>
          <p:cNvPr id="6" name="TextBox 5"/>
          <p:cNvSpPr txBox="1"/>
          <p:nvPr/>
        </p:nvSpPr>
        <p:spPr>
          <a:xfrm>
            <a:off x="1269633" y="1425830"/>
            <a:ext cx="990132" cy="584775"/>
          </a:xfrm>
          <a:prstGeom prst="rect">
            <a:avLst/>
          </a:prstGeom>
          <a:solidFill>
            <a:srgbClr val="FFC000"/>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200" dirty="0" smtClean="0"/>
              <a:t>CPU</a:t>
            </a:r>
            <a:endParaRPr lang="en-US" sz="3200" dirty="0"/>
          </a:p>
        </p:txBody>
      </p:sp>
      <p:sp>
        <p:nvSpPr>
          <p:cNvPr id="7" name="TextBox 6"/>
          <p:cNvSpPr txBox="1"/>
          <p:nvPr/>
        </p:nvSpPr>
        <p:spPr>
          <a:xfrm>
            <a:off x="2259765" y="3856154"/>
            <a:ext cx="990132" cy="58477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dirty="0" smtClean="0"/>
              <a:t>GPU</a:t>
            </a:r>
            <a:endParaRPr lang="en-US" sz="3200" dirty="0"/>
          </a:p>
        </p:txBody>
      </p:sp>
      <p:sp>
        <p:nvSpPr>
          <p:cNvPr id="5" name="TextBox 4"/>
          <p:cNvSpPr txBox="1"/>
          <p:nvPr/>
        </p:nvSpPr>
        <p:spPr>
          <a:xfrm>
            <a:off x="4121940" y="881646"/>
            <a:ext cx="4770636"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de-AT" sz="3600" dirty="0" smtClean="0"/>
              <a:t>GPUs </a:t>
            </a:r>
            <a:r>
              <a:rPr lang="de-AT" sz="3600" dirty="0" err="1" smtClean="0"/>
              <a:t>are</a:t>
            </a:r>
            <a:r>
              <a:rPr lang="de-AT" sz="3600" dirty="0" smtClean="0"/>
              <a:t> </a:t>
            </a:r>
            <a:r>
              <a:rPr lang="de-AT" sz="3600" dirty="0" err="1" smtClean="0"/>
              <a:t>awesome</a:t>
            </a:r>
            <a:r>
              <a:rPr lang="de-AT" sz="3600" dirty="0" smtClean="0"/>
              <a:t>, </a:t>
            </a:r>
            <a:r>
              <a:rPr lang="de-AT" sz="3600" dirty="0" err="1" smtClean="0"/>
              <a:t>if</a:t>
            </a:r>
            <a:r>
              <a:rPr lang="de-AT" sz="3600" dirty="0" smtClean="0"/>
              <a:t> …</a:t>
            </a:r>
            <a:endParaRPr lang="en-US" sz="3600" dirty="0"/>
          </a:p>
        </p:txBody>
      </p:sp>
      <p:sp>
        <p:nvSpPr>
          <p:cNvPr id="8" name="TextBox 7"/>
          <p:cNvSpPr txBox="1"/>
          <p:nvPr/>
        </p:nvSpPr>
        <p:spPr>
          <a:xfrm>
            <a:off x="4151481" y="1794051"/>
            <a:ext cx="4857883" cy="2062103"/>
          </a:xfrm>
          <a:prstGeom prst="rect">
            <a:avLst/>
          </a:prstGeom>
          <a:noFill/>
        </p:spPr>
        <p:txBody>
          <a:bodyPr wrap="square" rtlCol="0">
            <a:spAutoFit/>
          </a:bodyPr>
          <a:lstStyle/>
          <a:p>
            <a:pPr marL="285750" indent="-285750">
              <a:buFont typeface="Arial" pitchFamily="34" charset="0"/>
              <a:buChar char="•"/>
            </a:pPr>
            <a:r>
              <a:rPr lang="de-AT" sz="3200" dirty="0" err="1" smtClean="0"/>
              <a:t>Highly</a:t>
            </a:r>
            <a:r>
              <a:rPr lang="de-AT" sz="3200" dirty="0"/>
              <a:t> </a:t>
            </a:r>
            <a:r>
              <a:rPr lang="en-US" sz="3200" dirty="0" smtClean="0"/>
              <a:t>parallelizable</a:t>
            </a:r>
          </a:p>
          <a:p>
            <a:pPr marL="285750" indent="-285750">
              <a:buFont typeface="Arial" pitchFamily="34" charset="0"/>
              <a:buChar char="•"/>
            </a:pPr>
            <a:r>
              <a:rPr lang="de-AT" sz="3200" dirty="0" smtClean="0"/>
              <a:t>Small, </a:t>
            </a:r>
            <a:r>
              <a:rPr lang="de-AT" sz="3200" dirty="0" err="1" smtClean="0"/>
              <a:t>independent</a:t>
            </a:r>
            <a:r>
              <a:rPr lang="de-AT" sz="3200" dirty="0" smtClean="0"/>
              <a:t> </a:t>
            </a:r>
            <a:r>
              <a:rPr lang="de-AT" sz="3200" dirty="0" err="1" smtClean="0"/>
              <a:t>pieces</a:t>
            </a:r>
            <a:endParaRPr lang="de-AT" sz="3200" dirty="0" smtClean="0"/>
          </a:p>
          <a:p>
            <a:pPr marL="285750" indent="-285750">
              <a:buFont typeface="Arial" pitchFamily="34" charset="0"/>
              <a:buChar char="•"/>
            </a:pPr>
            <a:r>
              <a:rPr lang="en-US" sz="3200" dirty="0" smtClean="0"/>
              <a:t>Arithmetically intensive</a:t>
            </a:r>
          </a:p>
          <a:p>
            <a:pPr marL="285750" indent="-285750">
              <a:buFont typeface="Arial" pitchFamily="34" charset="0"/>
              <a:buChar char="•"/>
            </a:pPr>
            <a:r>
              <a:rPr lang="de-AT" sz="3200" dirty="0" err="1" smtClean="0"/>
              <a:t>Less</a:t>
            </a:r>
            <a:r>
              <a:rPr lang="de-AT" sz="3200" dirty="0" smtClean="0"/>
              <a:t> </a:t>
            </a:r>
            <a:r>
              <a:rPr lang="de-AT" sz="3200" dirty="0" err="1" smtClean="0"/>
              <a:t>memory</a:t>
            </a:r>
            <a:r>
              <a:rPr lang="de-AT" sz="3200" dirty="0" smtClean="0"/>
              <a:t> </a:t>
            </a:r>
            <a:r>
              <a:rPr lang="de-AT" sz="3200" dirty="0" err="1" smtClean="0"/>
              <a:t>transfer</a:t>
            </a:r>
            <a:endParaRPr lang="en-US" sz="3200" dirty="0"/>
          </a:p>
        </p:txBody>
      </p:sp>
    </p:spTree>
    <p:extLst>
      <p:ext uri="{BB962C8B-B14F-4D97-AF65-F5344CB8AC3E}">
        <p14:creationId xmlns:p14="http://schemas.microsoft.com/office/powerpoint/2010/main" val="12392697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10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812" y="231438"/>
            <a:ext cx="4226188" cy="857250"/>
          </a:xfrm>
        </p:spPr>
        <p:style>
          <a:lnRef idx="3">
            <a:schemeClr val="lt1"/>
          </a:lnRef>
          <a:fillRef idx="1">
            <a:schemeClr val="accent1"/>
          </a:fillRef>
          <a:effectRef idx="1">
            <a:schemeClr val="accent1"/>
          </a:effectRef>
          <a:fontRef idx="minor">
            <a:schemeClr val="lt1"/>
          </a:fontRef>
        </p:style>
        <p:txBody>
          <a:bodyPr>
            <a:normAutofit/>
          </a:bodyPr>
          <a:lstStyle/>
          <a:p>
            <a:r>
              <a:rPr lang="en-US" dirty="0" smtClean="0"/>
              <a:t>Compute Units</a:t>
            </a:r>
            <a:endParaRPr lang="en-US" dirty="0"/>
          </a:p>
        </p:txBody>
      </p:sp>
      <p:sp>
        <p:nvSpPr>
          <p:cNvPr id="4" name="TextBox 3"/>
          <p:cNvSpPr txBox="1"/>
          <p:nvPr/>
        </p:nvSpPr>
        <p:spPr>
          <a:xfrm>
            <a:off x="4373364" y="4958834"/>
            <a:ext cx="4770636" cy="184666"/>
          </a:xfrm>
          <a:prstGeom prst="rect">
            <a:avLst/>
          </a:prstGeom>
          <a:noFill/>
        </p:spPr>
        <p:txBody>
          <a:bodyPr wrap="square" rtlCol="0">
            <a:spAutoFit/>
          </a:bodyPr>
          <a:lstStyle/>
          <a:p>
            <a:pPr algn="r"/>
            <a:r>
              <a:rPr lang="en-US" sz="600" dirty="0"/>
              <a:t>http://gpgpu.org/static/sc2007/SC07_CUDA_1_Introduction_Luebke.pdf/</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9359" y="1402583"/>
            <a:ext cx="7725283" cy="30584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07095998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45812" y="231438"/>
            <a:ext cx="5126308" cy="857250"/>
          </a:xfrm>
        </p:spPr>
        <p:style>
          <a:lnRef idx="3">
            <a:schemeClr val="lt1"/>
          </a:lnRef>
          <a:fillRef idx="1">
            <a:schemeClr val="accent1"/>
          </a:fillRef>
          <a:effectRef idx="1">
            <a:schemeClr val="accent1"/>
          </a:effectRef>
          <a:fontRef idx="minor">
            <a:schemeClr val="lt1"/>
          </a:fontRef>
        </p:style>
        <p:txBody>
          <a:bodyPr>
            <a:normAutofit/>
          </a:bodyPr>
          <a:lstStyle/>
          <a:p>
            <a:r>
              <a:rPr lang="en-US" dirty="0" smtClean="0"/>
              <a:t>Memory bandwidth</a:t>
            </a:r>
            <a:endParaRPr lang="en-US" dirty="0"/>
          </a:p>
        </p:txBody>
      </p:sp>
      <p:pic>
        <p:nvPicPr>
          <p:cNvPr id="1026" name="Picture 2" descr="D:\data\FH\Bachelorarbeit\svnroot\presentations\BAS_2\bandwidt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4172" y="1311582"/>
            <a:ext cx="7075656" cy="3241107"/>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5" name="TextBox 4"/>
          <p:cNvSpPr txBox="1"/>
          <p:nvPr/>
        </p:nvSpPr>
        <p:spPr>
          <a:xfrm>
            <a:off x="2051664" y="4371990"/>
            <a:ext cx="990132" cy="584775"/>
          </a:xfrm>
          <a:prstGeom prst="rect">
            <a:avLst/>
          </a:prstGeom>
          <a:solidFill>
            <a:srgbClr val="FFC000"/>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200" dirty="0" smtClean="0"/>
              <a:t>CPU</a:t>
            </a:r>
            <a:endParaRPr lang="en-US" sz="3200" dirty="0"/>
          </a:p>
        </p:txBody>
      </p:sp>
      <p:sp>
        <p:nvSpPr>
          <p:cNvPr id="6" name="TextBox 5"/>
          <p:cNvSpPr txBox="1"/>
          <p:nvPr/>
        </p:nvSpPr>
        <p:spPr>
          <a:xfrm>
            <a:off x="6012192" y="4371990"/>
            <a:ext cx="990132" cy="58477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dirty="0" smtClean="0"/>
              <a:t>GPU</a:t>
            </a:r>
            <a:endParaRPr lang="en-US" sz="3200" dirty="0"/>
          </a:p>
        </p:txBody>
      </p:sp>
      <p:pic>
        <p:nvPicPr>
          <p:cNvPr id="1027" name="Picture 3" descr="D:\data\FH\Bachelorarbeit\svnroot\presentations\BAS_2\book.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432" y="321450"/>
            <a:ext cx="1095540" cy="13501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722420" y="141426"/>
            <a:ext cx="450060" cy="215444"/>
          </a:xfrm>
          <a:prstGeom prst="rect">
            <a:avLst/>
          </a:prstGeom>
          <a:noFill/>
        </p:spPr>
        <p:txBody>
          <a:bodyPr wrap="square" rtlCol="0">
            <a:spAutoFit/>
          </a:bodyPr>
          <a:lstStyle/>
          <a:p>
            <a:r>
              <a:rPr lang="de-AT" sz="800" dirty="0" err="1" smtClean="0"/>
              <a:t>From</a:t>
            </a:r>
            <a:r>
              <a:rPr lang="de-AT" sz="800" dirty="0" smtClean="0"/>
              <a:t>:</a:t>
            </a:r>
            <a:endParaRPr lang="en-US" sz="800" dirty="0"/>
          </a:p>
        </p:txBody>
      </p:sp>
    </p:spTree>
    <p:extLst>
      <p:ext uri="{BB962C8B-B14F-4D97-AF65-F5344CB8AC3E}">
        <p14:creationId xmlns:p14="http://schemas.microsoft.com/office/powerpoint/2010/main" val="99851039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2048" y="591486"/>
            <a:ext cx="3567823" cy="857250"/>
          </a:xfrm>
        </p:spPr>
        <p:style>
          <a:lnRef idx="3">
            <a:schemeClr val="lt1"/>
          </a:lnRef>
          <a:fillRef idx="1">
            <a:schemeClr val="accent3"/>
          </a:fillRef>
          <a:effectRef idx="1">
            <a:schemeClr val="accent3"/>
          </a:effectRef>
          <a:fontRef idx="minor">
            <a:schemeClr val="lt1"/>
          </a:fontRef>
        </p:style>
        <p:txBody>
          <a:bodyPr>
            <a:noAutofit/>
          </a:bodyPr>
          <a:lstStyle/>
          <a:p>
            <a:r>
              <a:rPr lang="de-AT" sz="6000" dirty="0" err="1" smtClean="0"/>
              <a:t>Algorithms</a:t>
            </a:r>
            <a:endParaRPr lang="de-AT" sz="6000" dirty="0"/>
          </a:p>
        </p:txBody>
      </p:sp>
      <p:graphicFrame>
        <p:nvGraphicFramePr>
          <p:cNvPr id="5" name="Diagram 4"/>
          <p:cNvGraphicFramePr/>
          <p:nvPr>
            <p:extLst>
              <p:ext uri="{D42A27DB-BD31-4B8C-83A1-F6EECF244321}">
                <p14:modId xmlns:p14="http://schemas.microsoft.com/office/powerpoint/2010/main" val="116951972"/>
              </p:ext>
            </p:extLst>
          </p:nvPr>
        </p:nvGraphicFramePr>
        <p:xfrm>
          <a:off x="-918732" y="141426"/>
          <a:ext cx="8604558" cy="4680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51694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26688" y="36806"/>
            <a:ext cx="1834422" cy="1834422"/>
            <a:chOff x="3619098" y="206138"/>
            <a:chExt cx="1834422" cy="1834422"/>
          </a:xfrm>
        </p:grpSpPr>
        <p:sp>
          <p:nvSpPr>
            <p:cNvPr id="5" name="Shape 4"/>
            <p:cNvSpPr/>
            <p:nvPr/>
          </p:nvSpPr>
          <p:spPr>
            <a:xfrm rot="20700000">
              <a:off x="3619098" y="206138"/>
              <a:ext cx="1834422" cy="1834422"/>
            </a:xfrm>
            <a:prstGeom prst="gear6">
              <a:avLst/>
            </a:prstGeom>
          </p:spPr>
          <p:style>
            <a:lnRef idx="3">
              <a:schemeClr val="lt1">
                <a:hueOff val="0"/>
                <a:satOff val="0"/>
                <a:lumOff val="0"/>
                <a:alphaOff val="0"/>
              </a:schemeClr>
            </a:lnRef>
            <a:fillRef idx="1">
              <a:schemeClr val="accent4">
                <a:hueOff val="-4464770"/>
                <a:satOff val="26899"/>
                <a:lumOff val="2156"/>
                <a:alphaOff val="0"/>
              </a:schemeClr>
            </a:fillRef>
            <a:effectRef idx="1">
              <a:schemeClr val="accent4">
                <a:hueOff val="-4464770"/>
                <a:satOff val="26899"/>
                <a:lumOff val="2156"/>
                <a:alphaOff val="0"/>
              </a:schemeClr>
            </a:effectRef>
            <a:fontRef idx="minor">
              <a:schemeClr val="lt1"/>
            </a:fontRef>
          </p:style>
        </p:sp>
        <p:sp>
          <p:nvSpPr>
            <p:cNvPr id="6" name="Shape 4"/>
            <p:cNvSpPr/>
            <p:nvPr/>
          </p:nvSpPr>
          <p:spPr>
            <a:xfrm>
              <a:off x="4021441" y="608481"/>
              <a:ext cx="1029737" cy="10297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900" kern="1200" dirty="0" smtClean="0"/>
                <a:t>Scan</a:t>
              </a:r>
              <a:endParaRPr lang="en-US" sz="3900" kern="1200" dirty="0"/>
            </a:p>
          </p:txBody>
        </p:sp>
      </p:grpSp>
      <p:grpSp>
        <p:nvGrpSpPr>
          <p:cNvPr id="8" name="Group 7"/>
          <p:cNvGrpSpPr/>
          <p:nvPr/>
        </p:nvGrpSpPr>
        <p:grpSpPr>
          <a:xfrm rot="21323611">
            <a:off x="66148" y="1535033"/>
            <a:ext cx="1716297" cy="1716297"/>
            <a:chOff x="3572079" y="267415"/>
            <a:chExt cx="1415998" cy="1415998"/>
          </a:xfrm>
        </p:grpSpPr>
        <p:sp>
          <p:nvSpPr>
            <p:cNvPr id="9" name="Shape 8"/>
            <p:cNvSpPr/>
            <p:nvPr/>
          </p:nvSpPr>
          <p:spPr>
            <a:xfrm rot="20700000">
              <a:off x="3572079" y="267415"/>
              <a:ext cx="1415998" cy="1415998"/>
            </a:xfrm>
            <a:prstGeom prst="gear6">
              <a:avLst/>
            </a:prstGeom>
          </p:spPr>
          <p:style>
            <a:lnRef idx="3">
              <a:schemeClr val="lt1">
                <a:hueOff val="0"/>
                <a:satOff val="0"/>
                <a:lumOff val="0"/>
                <a:alphaOff val="0"/>
              </a:schemeClr>
            </a:lnRef>
            <a:fillRef idx="1">
              <a:schemeClr val="accent4">
                <a:hueOff val="-4464770"/>
                <a:satOff val="26899"/>
                <a:lumOff val="2156"/>
                <a:alphaOff val="0"/>
              </a:schemeClr>
            </a:fillRef>
            <a:effectRef idx="1">
              <a:schemeClr val="accent4">
                <a:hueOff val="-4464770"/>
                <a:satOff val="26899"/>
                <a:lumOff val="2156"/>
                <a:alphaOff val="0"/>
              </a:schemeClr>
            </a:effectRef>
            <a:fontRef idx="minor">
              <a:schemeClr val="lt1"/>
            </a:fontRef>
          </p:style>
        </p:sp>
        <p:sp>
          <p:nvSpPr>
            <p:cNvPr id="10" name="Shape 4"/>
            <p:cNvSpPr/>
            <p:nvPr/>
          </p:nvSpPr>
          <p:spPr>
            <a:xfrm rot="276389">
              <a:off x="3765209" y="460545"/>
              <a:ext cx="1029737" cy="10297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6000" kern="1200" dirty="0" smtClean="0"/>
                <a:t>n</a:t>
              </a:r>
              <a:endParaRPr lang="en-US" sz="6000" kern="1200" dirty="0"/>
            </a:p>
          </p:txBody>
        </p:sp>
      </p:grpSp>
      <p:sp>
        <p:nvSpPr>
          <p:cNvPr id="12" name="Rectangle 11"/>
          <p:cNvSpPr/>
          <p:nvPr/>
        </p:nvSpPr>
        <p:spPr>
          <a:xfrm>
            <a:off x="3538911" y="1401594"/>
            <a:ext cx="4500600" cy="941796"/>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5000"/>
              </a:lnSpc>
              <a:spcAft>
                <a:spcPts val="0"/>
              </a:spcAft>
            </a:pPr>
            <a:r>
              <a:rPr lang="en-US" sz="1600" dirty="0">
                <a:solidFill>
                  <a:srgbClr val="000000"/>
                </a:solidFill>
                <a:latin typeface="Courier New"/>
                <a:ea typeface="Times New Roman"/>
                <a:cs typeface="Times New Roman"/>
              </a:rPr>
              <a:t>sum</a:t>
            </a:r>
            <a:r>
              <a:rPr lang="en-US" sz="1600" dirty="0">
                <a:solidFill>
                  <a:srgbClr val="FF0000"/>
                </a:solidFill>
                <a:latin typeface="Courier New"/>
                <a:ea typeface="Times New Roman"/>
                <a:cs typeface="Times New Roman"/>
              </a:rPr>
              <a:t>[</a:t>
            </a:r>
            <a:r>
              <a:rPr lang="en-US" sz="1600" dirty="0">
                <a:solidFill>
                  <a:srgbClr val="F000F0"/>
                </a:solidFill>
                <a:latin typeface="Courier New"/>
                <a:ea typeface="Times New Roman"/>
                <a:cs typeface="Times New Roman"/>
              </a:rPr>
              <a:t>0</a:t>
            </a:r>
            <a:r>
              <a:rPr lang="en-US" sz="1600" dirty="0">
                <a:solidFill>
                  <a:srgbClr val="FF0000"/>
                </a:solidFill>
                <a:latin typeface="Courier New"/>
                <a:ea typeface="Times New Roman"/>
                <a:cs typeface="Times New Roman"/>
              </a:rPr>
              <a:t>] = </a:t>
            </a:r>
            <a:r>
              <a:rPr lang="en-US" sz="1600" dirty="0" err="1">
                <a:solidFill>
                  <a:srgbClr val="000000"/>
                </a:solidFill>
                <a:latin typeface="Courier New"/>
                <a:ea typeface="Times New Roman"/>
                <a:cs typeface="Times New Roman"/>
              </a:rPr>
              <a:t>arr</a:t>
            </a:r>
            <a:r>
              <a:rPr lang="en-US" sz="1600" dirty="0">
                <a:solidFill>
                  <a:srgbClr val="FF0000"/>
                </a:solidFill>
                <a:latin typeface="Courier New"/>
                <a:ea typeface="Times New Roman"/>
                <a:cs typeface="Times New Roman"/>
              </a:rPr>
              <a:t>[</a:t>
            </a:r>
            <a:r>
              <a:rPr lang="en-US" sz="1600" dirty="0">
                <a:solidFill>
                  <a:srgbClr val="F000F0"/>
                </a:solidFill>
                <a:latin typeface="Courier New"/>
                <a:ea typeface="Times New Roman"/>
                <a:cs typeface="Times New Roman"/>
              </a:rPr>
              <a:t>0</a:t>
            </a:r>
            <a:r>
              <a:rPr lang="en-US" sz="1600" dirty="0">
                <a:solidFill>
                  <a:srgbClr val="FF0000"/>
                </a:solidFill>
                <a:latin typeface="Courier New"/>
                <a:ea typeface="Times New Roman"/>
                <a:cs typeface="Times New Roman"/>
              </a:rPr>
              <a:t>];</a:t>
            </a:r>
            <a:endParaRPr lang="en-US" sz="1600" dirty="0">
              <a:ea typeface="Times New Roman"/>
              <a:cs typeface="Times New Roman"/>
            </a:endParaRPr>
          </a:p>
          <a:p>
            <a:pPr>
              <a:lnSpc>
                <a:spcPct val="115000"/>
              </a:lnSpc>
              <a:spcAft>
                <a:spcPts val="0"/>
              </a:spcAft>
            </a:pPr>
            <a:r>
              <a:rPr lang="en-US" sz="1600" b="1" dirty="0">
                <a:solidFill>
                  <a:srgbClr val="0000A0"/>
                </a:solidFill>
                <a:latin typeface="Courier New"/>
                <a:ea typeface="Times New Roman"/>
                <a:cs typeface="Times New Roman"/>
              </a:rPr>
              <a:t>for</a:t>
            </a:r>
            <a:r>
              <a:rPr lang="en-US" sz="1600" dirty="0">
                <a:solidFill>
                  <a:srgbClr val="FF0000"/>
                </a:solidFill>
                <a:latin typeface="Courier New"/>
                <a:ea typeface="Times New Roman"/>
                <a:cs typeface="Times New Roman"/>
              </a:rPr>
              <a:t>(</a:t>
            </a:r>
            <a:r>
              <a:rPr lang="en-US" sz="1600" b="1" dirty="0" err="1">
                <a:solidFill>
                  <a:srgbClr val="0000A0"/>
                </a:solidFill>
                <a:latin typeface="Courier New"/>
                <a:ea typeface="Times New Roman"/>
                <a:cs typeface="Times New Roman"/>
              </a:rPr>
              <a:t>int</a:t>
            </a:r>
            <a:r>
              <a:rPr lang="en-US" sz="1600" b="1" dirty="0">
                <a:solidFill>
                  <a:srgbClr val="0000A0"/>
                </a:solidFill>
                <a:latin typeface="Courier New"/>
                <a:ea typeface="Times New Roman"/>
                <a:cs typeface="Times New Roman"/>
              </a:rPr>
              <a:t> </a:t>
            </a:r>
            <a:r>
              <a:rPr lang="en-US" sz="1600" dirty="0" err="1">
                <a:solidFill>
                  <a:srgbClr val="000000"/>
                </a:solidFill>
                <a:latin typeface="Courier New"/>
                <a:ea typeface="Times New Roman"/>
                <a:cs typeface="Times New Roman"/>
              </a:rPr>
              <a:t>i</a:t>
            </a:r>
            <a:r>
              <a:rPr lang="en-US" sz="1600" dirty="0">
                <a:solidFill>
                  <a:srgbClr val="000000"/>
                </a:solidFill>
                <a:latin typeface="Courier New"/>
                <a:ea typeface="Times New Roman"/>
                <a:cs typeface="Times New Roman"/>
              </a:rPr>
              <a:t> </a:t>
            </a:r>
            <a:r>
              <a:rPr lang="en-US" sz="1600" dirty="0">
                <a:solidFill>
                  <a:srgbClr val="FF0000"/>
                </a:solidFill>
                <a:latin typeface="Courier New"/>
                <a:ea typeface="Times New Roman"/>
                <a:cs typeface="Times New Roman"/>
              </a:rPr>
              <a:t>= </a:t>
            </a:r>
            <a:r>
              <a:rPr lang="en-US" sz="1600" dirty="0">
                <a:solidFill>
                  <a:srgbClr val="F000F0"/>
                </a:solidFill>
                <a:latin typeface="Courier New"/>
                <a:ea typeface="Times New Roman"/>
                <a:cs typeface="Times New Roman"/>
              </a:rPr>
              <a:t>1</a:t>
            </a:r>
            <a:r>
              <a:rPr lang="en-US" sz="1600" dirty="0">
                <a:solidFill>
                  <a:srgbClr val="FF0000"/>
                </a:solidFill>
                <a:latin typeface="Courier New"/>
                <a:ea typeface="Times New Roman"/>
                <a:cs typeface="Times New Roman"/>
              </a:rPr>
              <a:t>; </a:t>
            </a:r>
            <a:r>
              <a:rPr lang="en-US" sz="1600" dirty="0" err="1">
                <a:solidFill>
                  <a:srgbClr val="000000"/>
                </a:solidFill>
                <a:latin typeface="Courier New"/>
                <a:ea typeface="Times New Roman"/>
                <a:cs typeface="Times New Roman"/>
              </a:rPr>
              <a:t>i</a:t>
            </a:r>
            <a:r>
              <a:rPr lang="en-US" sz="1600" dirty="0">
                <a:solidFill>
                  <a:srgbClr val="000000"/>
                </a:solidFill>
                <a:latin typeface="Courier New"/>
                <a:ea typeface="Times New Roman"/>
                <a:cs typeface="Times New Roman"/>
              </a:rPr>
              <a:t> </a:t>
            </a:r>
            <a:r>
              <a:rPr lang="en-US" sz="1600" dirty="0">
                <a:solidFill>
                  <a:srgbClr val="FF0000"/>
                </a:solidFill>
                <a:latin typeface="Courier New"/>
                <a:ea typeface="Times New Roman"/>
                <a:cs typeface="Times New Roman"/>
              </a:rPr>
              <a:t>&lt; </a:t>
            </a:r>
            <a:r>
              <a:rPr lang="en-US" sz="1600" dirty="0" err="1" smtClean="0">
                <a:solidFill>
                  <a:srgbClr val="000000"/>
                </a:solidFill>
                <a:latin typeface="Courier New"/>
                <a:ea typeface="Times New Roman"/>
                <a:cs typeface="Times New Roman"/>
              </a:rPr>
              <a:t>len</a:t>
            </a:r>
            <a:r>
              <a:rPr lang="en-US" sz="1600" dirty="0" smtClean="0">
                <a:solidFill>
                  <a:srgbClr val="FF0000"/>
                </a:solidFill>
                <a:latin typeface="Courier New"/>
                <a:ea typeface="Times New Roman"/>
                <a:cs typeface="Times New Roman"/>
              </a:rPr>
              <a:t>(</a:t>
            </a:r>
            <a:r>
              <a:rPr lang="en-US" sz="1600" dirty="0" err="1" smtClean="0">
                <a:solidFill>
                  <a:srgbClr val="000000"/>
                </a:solidFill>
                <a:latin typeface="Courier New"/>
                <a:ea typeface="Times New Roman"/>
                <a:cs typeface="Times New Roman"/>
              </a:rPr>
              <a:t>arr</a:t>
            </a:r>
            <a:r>
              <a:rPr lang="en-US" sz="1600" dirty="0">
                <a:solidFill>
                  <a:srgbClr val="FF0000"/>
                </a:solidFill>
                <a:latin typeface="Courier New"/>
                <a:ea typeface="Times New Roman"/>
                <a:cs typeface="Times New Roman"/>
              </a:rPr>
              <a:t>); </a:t>
            </a:r>
            <a:r>
              <a:rPr lang="en-US" sz="1600" dirty="0" err="1">
                <a:solidFill>
                  <a:srgbClr val="000000"/>
                </a:solidFill>
                <a:latin typeface="Courier New"/>
                <a:ea typeface="Times New Roman"/>
                <a:cs typeface="Times New Roman"/>
              </a:rPr>
              <a:t>i</a:t>
            </a:r>
            <a:r>
              <a:rPr lang="en-US" sz="1600" dirty="0">
                <a:solidFill>
                  <a:srgbClr val="FF0000"/>
                </a:solidFill>
                <a:latin typeface="Courier New"/>
                <a:ea typeface="Times New Roman"/>
                <a:cs typeface="Times New Roman"/>
              </a:rPr>
              <a:t>++)</a:t>
            </a:r>
            <a:endParaRPr lang="en-US" sz="1600" dirty="0">
              <a:ea typeface="Times New Roman"/>
              <a:cs typeface="Times New Roman"/>
            </a:endParaRPr>
          </a:p>
          <a:p>
            <a:pPr>
              <a:lnSpc>
                <a:spcPct val="115000"/>
              </a:lnSpc>
              <a:spcAft>
                <a:spcPts val="0"/>
              </a:spcAft>
            </a:pPr>
            <a:r>
              <a:rPr lang="en-US" sz="1600" dirty="0">
                <a:solidFill>
                  <a:srgbClr val="FF0000"/>
                </a:solidFill>
                <a:latin typeface="Courier New"/>
                <a:ea typeface="Times New Roman"/>
                <a:cs typeface="Times New Roman"/>
              </a:rPr>
              <a:t>    </a:t>
            </a:r>
            <a:r>
              <a:rPr lang="en-US" sz="1600" dirty="0">
                <a:solidFill>
                  <a:srgbClr val="000000"/>
                </a:solidFill>
                <a:latin typeface="Courier New"/>
                <a:ea typeface="Times New Roman"/>
                <a:cs typeface="Times New Roman"/>
              </a:rPr>
              <a:t>sum</a:t>
            </a:r>
            <a:r>
              <a:rPr lang="en-US" sz="1600" dirty="0">
                <a:solidFill>
                  <a:srgbClr val="FF0000"/>
                </a:solidFill>
                <a:latin typeface="Courier New"/>
                <a:ea typeface="Times New Roman"/>
                <a:cs typeface="Times New Roman"/>
              </a:rPr>
              <a:t>[</a:t>
            </a:r>
            <a:r>
              <a:rPr lang="en-US" sz="1600" dirty="0" err="1">
                <a:solidFill>
                  <a:srgbClr val="000000"/>
                </a:solidFill>
                <a:latin typeface="Courier New"/>
                <a:ea typeface="Times New Roman"/>
                <a:cs typeface="Times New Roman"/>
              </a:rPr>
              <a:t>i</a:t>
            </a:r>
            <a:r>
              <a:rPr lang="en-US" sz="1600" dirty="0">
                <a:solidFill>
                  <a:srgbClr val="FF0000"/>
                </a:solidFill>
                <a:latin typeface="Courier New"/>
                <a:ea typeface="Times New Roman"/>
                <a:cs typeface="Times New Roman"/>
              </a:rPr>
              <a:t>] = </a:t>
            </a:r>
            <a:r>
              <a:rPr lang="en-US" sz="1600" dirty="0">
                <a:solidFill>
                  <a:srgbClr val="000000"/>
                </a:solidFill>
                <a:latin typeface="Courier New"/>
                <a:ea typeface="Times New Roman"/>
                <a:cs typeface="Times New Roman"/>
              </a:rPr>
              <a:t>sum</a:t>
            </a:r>
            <a:r>
              <a:rPr lang="en-US" sz="1600" dirty="0">
                <a:solidFill>
                  <a:srgbClr val="FF0000"/>
                </a:solidFill>
                <a:latin typeface="Courier New"/>
                <a:ea typeface="Times New Roman"/>
                <a:cs typeface="Times New Roman"/>
              </a:rPr>
              <a:t>[</a:t>
            </a:r>
            <a:r>
              <a:rPr lang="en-US" sz="1600" dirty="0" err="1">
                <a:solidFill>
                  <a:srgbClr val="000000"/>
                </a:solidFill>
                <a:latin typeface="Courier New"/>
                <a:ea typeface="Times New Roman"/>
                <a:cs typeface="Times New Roman"/>
              </a:rPr>
              <a:t>i</a:t>
            </a:r>
            <a:r>
              <a:rPr lang="en-US" sz="1600" dirty="0">
                <a:solidFill>
                  <a:srgbClr val="000000"/>
                </a:solidFill>
                <a:latin typeface="Courier New"/>
                <a:ea typeface="Times New Roman"/>
                <a:cs typeface="Times New Roman"/>
              </a:rPr>
              <a:t> </a:t>
            </a:r>
            <a:r>
              <a:rPr lang="en-US" sz="1600" dirty="0">
                <a:solidFill>
                  <a:srgbClr val="FF0000"/>
                </a:solidFill>
                <a:latin typeface="Courier New"/>
                <a:ea typeface="Times New Roman"/>
                <a:cs typeface="Times New Roman"/>
              </a:rPr>
              <a:t>- </a:t>
            </a:r>
            <a:r>
              <a:rPr lang="en-US" sz="1600" dirty="0">
                <a:solidFill>
                  <a:srgbClr val="F000F0"/>
                </a:solidFill>
                <a:latin typeface="Courier New"/>
                <a:ea typeface="Times New Roman"/>
                <a:cs typeface="Times New Roman"/>
              </a:rPr>
              <a:t>1</a:t>
            </a:r>
            <a:r>
              <a:rPr lang="en-US" sz="1600" dirty="0">
                <a:solidFill>
                  <a:srgbClr val="FF0000"/>
                </a:solidFill>
                <a:latin typeface="Courier New"/>
                <a:ea typeface="Times New Roman"/>
                <a:cs typeface="Times New Roman"/>
              </a:rPr>
              <a:t>] + </a:t>
            </a:r>
            <a:r>
              <a:rPr lang="en-US" sz="1600" dirty="0" err="1">
                <a:solidFill>
                  <a:srgbClr val="000000"/>
                </a:solidFill>
                <a:latin typeface="Courier New"/>
                <a:ea typeface="Times New Roman"/>
                <a:cs typeface="Times New Roman"/>
              </a:rPr>
              <a:t>arr</a:t>
            </a:r>
            <a:r>
              <a:rPr lang="en-US" sz="1600" dirty="0">
                <a:solidFill>
                  <a:srgbClr val="FF0000"/>
                </a:solidFill>
                <a:latin typeface="Courier New"/>
                <a:ea typeface="Times New Roman"/>
                <a:cs typeface="Times New Roman"/>
              </a:rPr>
              <a:t>[</a:t>
            </a:r>
            <a:r>
              <a:rPr lang="en-US" sz="1600" dirty="0" err="1">
                <a:solidFill>
                  <a:srgbClr val="000000"/>
                </a:solidFill>
                <a:latin typeface="Courier New"/>
                <a:ea typeface="Times New Roman"/>
                <a:cs typeface="Times New Roman"/>
              </a:rPr>
              <a:t>i</a:t>
            </a:r>
            <a:r>
              <a:rPr lang="en-US" sz="1600" dirty="0">
                <a:solidFill>
                  <a:srgbClr val="FF0000"/>
                </a:solidFill>
                <a:latin typeface="Courier New"/>
                <a:ea typeface="Times New Roman"/>
                <a:cs typeface="Times New Roman"/>
              </a:rPr>
              <a:t>];</a:t>
            </a:r>
            <a:endParaRPr lang="en-US" sz="1600" dirty="0">
              <a:ea typeface="Times New Roman"/>
              <a:cs typeface="Times New Roman"/>
            </a:endParaRPr>
          </a:p>
        </p:txBody>
      </p:sp>
      <p:graphicFrame>
        <p:nvGraphicFramePr>
          <p:cNvPr id="13" name="Table 12"/>
          <p:cNvGraphicFramePr>
            <a:graphicFrameLocks noGrp="1"/>
          </p:cNvGraphicFramePr>
          <p:nvPr>
            <p:extLst>
              <p:ext uri="{D42A27DB-BD31-4B8C-83A1-F6EECF244321}">
                <p14:modId xmlns:p14="http://schemas.microsoft.com/office/powerpoint/2010/main" val="3073185693"/>
              </p:ext>
            </p:extLst>
          </p:nvPr>
        </p:nvGraphicFramePr>
        <p:xfrm>
          <a:off x="2687264" y="2811080"/>
          <a:ext cx="6096000" cy="884647"/>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450060">
                <a:tc>
                  <a:txBody>
                    <a:bodyPr/>
                    <a:lstStyle/>
                    <a:p>
                      <a:r>
                        <a:rPr lang="en-US" dirty="0" err="1" smtClean="0"/>
                        <a:t>arr</a:t>
                      </a:r>
                      <a:endParaRPr lang="en-US" dirty="0"/>
                    </a:p>
                  </a:txBody>
                  <a:tcPr/>
                </a:tc>
                <a:tc>
                  <a:txBody>
                    <a:bodyPr/>
                    <a:lstStyle/>
                    <a:p>
                      <a:r>
                        <a:rPr lang="en-US" dirty="0" smtClean="0"/>
                        <a:t>5</a:t>
                      </a:r>
                      <a:endParaRPr lang="en-US" dirty="0"/>
                    </a:p>
                  </a:txBody>
                  <a:tcPr/>
                </a:tc>
                <a:tc>
                  <a:txBody>
                    <a:bodyPr/>
                    <a:lstStyle/>
                    <a:p>
                      <a:r>
                        <a:rPr lang="en-US" dirty="0" smtClean="0"/>
                        <a:t>1</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8</a:t>
                      </a:r>
                      <a:endParaRPr lang="en-US" dirty="0"/>
                    </a:p>
                  </a:txBody>
                  <a:tcPr/>
                </a:tc>
                <a:tc>
                  <a:txBody>
                    <a:bodyPr/>
                    <a:lstStyle/>
                    <a:p>
                      <a:r>
                        <a:rPr lang="en-US" dirty="0" smtClean="0"/>
                        <a:t>0</a:t>
                      </a:r>
                      <a:endParaRPr lang="en-US" dirty="0"/>
                    </a:p>
                  </a:txBody>
                  <a:tcPr/>
                </a:tc>
                <a:tc>
                  <a:txBody>
                    <a:bodyPr/>
                    <a:lstStyle/>
                    <a:p>
                      <a:r>
                        <a:rPr lang="en-US" dirty="0" smtClean="0"/>
                        <a:t>4</a:t>
                      </a:r>
                      <a:endParaRPr lang="en-US" dirty="0"/>
                    </a:p>
                  </a:txBody>
                  <a:tcPr/>
                </a:tc>
                <a:tc>
                  <a:txBody>
                    <a:bodyPr/>
                    <a:lstStyle/>
                    <a:p>
                      <a:r>
                        <a:rPr lang="en-US" dirty="0" smtClean="0"/>
                        <a:t>7</a:t>
                      </a:r>
                      <a:endParaRPr lang="en-US" dirty="0"/>
                    </a:p>
                  </a:txBody>
                  <a:tcPr/>
                </a:tc>
              </a:tr>
              <a:tr h="434587">
                <a:tc>
                  <a:txBody>
                    <a:bodyPr/>
                    <a:lstStyle/>
                    <a:p>
                      <a:r>
                        <a:rPr lang="en-US" dirty="0" smtClean="0"/>
                        <a:t>sum</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9</a:t>
                      </a:r>
                      <a:endParaRPr lang="en-US" dirty="0"/>
                    </a:p>
                  </a:txBody>
                  <a:tcPr/>
                </a:tc>
                <a:tc>
                  <a:txBody>
                    <a:bodyPr/>
                    <a:lstStyle/>
                    <a:p>
                      <a:r>
                        <a:rPr lang="en-US" dirty="0" smtClean="0"/>
                        <a:t>13</a:t>
                      </a:r>
                      <a:endParaRPr lang="en-US" dirty="0"/>
                    </a:p>
                  </a:txBody>
                  <a:tcPr/>
                </a:tc>
                <a:tc>
                  <a:txBody>
                    <a:bodyPr/>
                    <a:lstStyle/>
                    <a:p>
                      <a:r>
                        <a:rPr lang="en-US" dirty="0" smtClean="0"/>
                        <a:t>15</a:t>
                      </a:r>
                      <a:endParaRPr lang="en-US" dirty="0"/>
                    </a:p>
                  </a:txBody>
                  <a:tcPr/>
                </a:tc>
                <a:tc>
                  <a:txBody>
                    <a:bodyPr/>
                    <a:lstStyle/>
                    <a:p>
                      <a:r>
                        <a:rPr lang="en-US" dirty="0" smtClean="0"/>
                        <a:t>23</a:t>
                      </a:r>
                      <a:endParaRPr lang="en-US" dirty="0"/>
                    </a:p>
                  </a:txBody>
                  <a:tcPr/>
                </a:tc>
                <a:tc>
                  <a:txBody>
                    <a:bodyPr/>
                    <a:lstStyle/>
                    <a:p>
                      <a:r>
                        <a:rPr lang="en-US" dirty="0" smtClean="0"/>
                        <a:t>23</a:t>
                      </a:r>
                      <a:endParaRPr lang="en-US" dirty="0"/>
                    </a:p>
                  </a:txBody>
                  <a:tcPr/>
                </a:tc>
                <a:tc>
                  <a:txBody>
                    <a:bodyPr/>
                    <a:lstStyle/>
                    <a:p>
                      <a:r>
                        <a:rPr lang="en-US" dirty="0" smtClean="0"/>
                        <a:t>27</a:t>
                      </a:r>
                      <a:endParaRPr lang="en-US" dirty="0"/>
                    </a:p>
                  </a:txBody>
                  <a:tcPr/>
                </a:tc>
                <a:tc>
                  <a:txBody>
                    <a:bodyPr/>
                    <a:lstStyle/>
                    <a:p>
                      <a:r>
                        <a:rPr lang="en-US" dirty="0" smtClean="0"/>
                        <a:t>34</a:t>
                      </a:r>
                      <a:endParaRPr lang="en-US" dirty="0"/>
                    </a:p>
                  </a:txBody>
                  <a:tcPr/>
                </a:tc>
              </a:tr>
            </a:tbl>
          </a:graphicData>
        </a:graphic>
      </p:graphicFrame>
      <p:sp>
        <p:nvSpPr>
          <p:cNvPr id="14" name="TextBox 13"/>
          <p:cNvSpPr txBox="1"/>
          <p:nvPr/>
        </p:nvSpPr>
        <p:spPr>
          <a:xfrm>
            <a:off x="8153868" y="0"/>
            <a:ext cx="990132" cy="584775"/>
          </a:xfrm>
          <a:prstGeom prst="rect">
            <a:avLst/>
          </a:prstGeom>
          <a:solidFill>
            <a:srgbClr val="FFC000"/>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200" dirty="0" smtClean="0"/>
              <a:t>CPU</a:t>
            </a:r>
            <a:endParaRPr lang="en-US" sz="3200" dirty="0"/>
          </a:p>
        </p:txBody>
      </p:sp>
    </p:spTree>
    <p:extLst>
      <p:ext uri="{BB962C8B-B14F-4D97-AF65-F5344CB8AC3E}">
        <p14:creationId xmlns:p14="http://schemas.microsoft.com/office/powerpoint/2010/main" val="160875494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data\FH\Bachelorarbeit\svnroot\presentations\BAS_2\prefix_su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7550" y="1119059"/>
            <a:ext cx="3428693" cy="34835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1519511271"/>
              </p:ext>
            </p:extLst>
          </p:nvPr>
        </p:nvGraphicFramePr>
        <p:xfrm>
          <a:off x="2895307" y="771510"/>
          <a:ext cx="3459872" cy="335280"/>
        </p:xfrm>
        <a:graphic>
          <a:graphicData uri="http://schemas.openxmlformats.org/drawingml/2006/table">
            <a:tbl>
              <a:tblPr firstRow="1" bandRow="1">
                <a:tableStyleId>{5940675A-B579-460E-94D1-54222C63F5DA}</a:tableStyleId>
              </a:tblPr>
              <a:tblGrid>
                <a:gridCol w="216242"/>
                <a:gridCol w="216242"/>
                <a:gridCol w="216242"/>
                <a:gridCol w="216242"/>
                <a:gridCol w="216242"/>
                <a:gridCol w="216242"/>
                <a:gridCol w="216242"/>
                <a:gridCol w="216242"/>
                <a:gridCol w="216242"/>
                <a:gridCol w="216242"/>
                <a:gridCol w="216242"/>
                <a:gridCol w="216242"/>
                <a:gridCol w="216242"/>
                <a:gridCol w="216242"/>
                <a:gridCol w="216242"/>
                <a:gridCol w="216242"/>
              </a:tblGrid>
              <a:tr h="270037">
                <a:tc>
                  <a:txBody>
                    <a:bodyPr/>
                    <a:lstStyle/>
                    <a:p>
                      <a:pPr algn="ctr"/>
                      <a:r>
                        <a:rPr lang="en-US" sz="1600" dirty="0" smtClean="0"/>
                        <a:t>5</a:t>
                      </a:r>
                      <a:endParaRPr lang="en-US" sz="1600" dirty="0"/>
                    </a:p>
                  </a:txBody>
                  <a:tcPr/>
                </a:tc>
                <a:tc>
                  <a:txBody>
                    <a:bodyPr/>
                    <a:lstStyle/>
                    <a:p>
                      <a:pPr algn="ctr"/>
                      <a:r>
                        <a:rPr lang="en-US" sz="1600" dirty="0" smtClean="0"/>
                        <a:t>1</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4</a:t>
                      </a:r>
                      <a:endParaRPr lang="en-US" sz="1600" dirty="0"/>
                    </a:p>
                  </a:txBody>
                  <a:tcPr/>
                </a:tc>
                <a:tc>
                  <a:txBody>
                    <a:bodyPr/>
                    <a:lstStyle/>
                    <a:p>
                      <a:pPr algn="ctr"/>
                      <a:r>
                        <a:rPr lang="en-US" sz="1600" dirty="0" smtClean="0"/>
                        <a:t>2</a:t>
                      </a:r>
                      <a:endParaRPr lang="en-US" sz="1600" dirty="0"/>
                    </a:p>
                  </a:txBody>
                  <a:tcPr/>
                </a:tc>
                <a:tc>
                  <a:txBody>
                    <a:bodyPr/>
                    <a:lstStyle/>
                    <a:p>
                      <a:pPr algn="ctr"/>
                      <a:r>
                        <a:rPr lang="en-US" sz="1600" dirty="0" smtClean="0"/>
                        <a:t>8</a:t>
                      </a:r>
                      <a:endParaRPr lang="en-US" sz="1600" dirty="0"/>
                    </a:p>
                  </a:txBody>
                  <a:tcPr/>
                </a:tc>
                <a:tc>
                  <a:txBody>
                    <a:bodyPr/>
                    <a:lstStyle/>
                    <a:p>
                      <a:pPr algn="ctr"/>
                      <a:r>
                        <a:rPr lang="en-US" sz="1600" dirty="0" smtClean="0"/>
                        <a:t>0</a:t>
                      </a:r>
                      <a:endParaRPr lang="en-US" sz="1600" dirty="0"/>
                    </a:p>
                  </a:txBody>
                  <a:tcPr/>
                </a:tc>
                <a:tc>
                  <a:txBody>
                    <a:bodyPr/>
                    <a:lstStyle/>
                    <a:p>
                      <a:pPr algn="ctr"/>
                      <a:r>
                        <a:rPr lang="en-US" sz="1600" dirty="0" smtClean="0"/>
                        <a:t>4</a:t>
                      </a:r>
                      <a:endParaRPr lang="en-US" sz="1600" dirty="0"/>
                    </a:p>
                  </a:txBody>
                  <a:tcPr/>
                </a:tc>
                <a:tc>
                  <a:txBody>
                    <a:bodyPr/>
                    <a:lstStyle/>
                    <a:p>
                      <a:pPr algn="ctr"/>
                      <a:r>
                        <a:rPr lang="en-US" sz="1600" dirty="0" smtClean="0"/>
                        <a:t>7</a:t>
                      </a:r>
                      <a:endParaRPr lang="en-US" sz="1600" dirty="0"/>
                    </a:p>
                  </a:txBody>
                  <a:tcPr/>
                </a:tc>
                <a:tc>
                  <a:txBody>
                    <a:bodyPr/>
                    <a:lstStyle/>
                    <a:p>
                      <a:pPr algn="ctr"/>
                      <a:r>
                        <a:rPr lang="de-AT" sz="1600" dirty="0" smtClean="0"/>
                        <a:t>7</a:t>
                      </a:r>
                      <a:endParaRPr lang="en-US" sz="1600" dirty="0"/>
                    </a:p>
                  </a:txBody>
                  <a:tcPr/>
                </a:tc>
                <a:tc>
                  <a:txBody>
                    <a:bodyPr/>
                    <a:lstStyle/>
                    <a:p>
                      <a:pPr algn="ctr"/>
                      <a:r>
                        <a:rPr lang="en-US" sz="1600" dirty="0" smtClean="0"/>
                        <a:t>4</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0</a:t>
                      </a:r>
                      <a:endParaRPr lang="en-US" sz="1600" dirty="0"/>
                    </a:p>
                  </a:txBody>
                  <a:tcPr/>
                </a:tc>
                <a:tc>
                  <a:txBody>
                    <a:bodyPr/>
                    <a:lstStyle/>
                    <a:p>
                      <a:pPr algn="ctr"/>
                      <a:r>
                        <a:rPr lang="en-US" sz="1600" dirty="0" smtClean="0"/>
                        <a:t>3</a:t>
                      </a:r>
                      <a:endParaRPr lang="en-US" sz="1600" dirty="0"/>
                    </a:p>
                  </a:txBody>
                  <a:tcPr/>
                </a:tc>
                <a:tc>
                  <a:txBody>
                    <a:bodyPr/>
                    <a:lstStyle/>
                    <a:p>
                      <a:pPr algn="ctr"/>
                      <a:r>
                        <a:rPr lang="en-US" sz="1600" dirty="0" smtClean="0"/>
                        <a:t>9</a:t>
                      </a:r>
                      <a:endParaRPr lang="en-US" sz="1600" dirty="0"/>
                    </a:p>
                  </a:txBody>
                  <a:tcPr/>
                </a:tc>
                <a:tc>
                  <a:txBody>
                    <a:bodyPr/>
                    <a:lstStyle/>
                    <a:p>
                      <a:pPr algn="ctr"/>
                      <a:r>
                        <a:rPr lang="de-AT" sz="1600" dirty="0" smtClean="0"/>
                        <a:t>4</a:t>
                      </a:r>
                      <a:endParaRPr lang="en-US" sz="16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2017710"/>
              </p:ext>
            </p:extLst>
          </p:nvPr>
        </p:nvGraphicFramePr>
        <p:xfrm>
          <a:off x="2895307" y="4602611"/>
          <a:ext cx="3459872" cy="335280"/>
        </p:xfrm>
        <a:graphic>
          <a:graphicData uri="http://schemas.openxmlformats.org/drawingml/2006/table">
            <a:tbl>
              <a:tblPr firstRow="1" bandRow="1">
                <a:tableStyleId>{5940675A-B579-460E-94D1-54222C63F5DA}</a:tableStyleId>
              </a:tblPr>
              <a:tblGrid>
                <a:gridCol w="216242"/>
                <a:gridCol w="216242"/>
                <a:gridCol w="216242"/>
                <a:gridCol w="216242"/>
                <a:gridCol w="215176"/>
                <a:gridCol w="217308"/>
                <a:gridCol w="216242"/>
                <a:gridCol w="216242"/>
                <a:gridCol w="216242"/>
                <a:gridCol w="216242"/>
                <a:gridCol w="216242"/>
                <a:gridCol w="216242"/>
                <a:gridCol w="216242"/>
                <a:gridCol w="216242"/>
                <a:gridCol w="216242"/>
                <a:gridCol w="216242"/>
              </a:tblGrid>
              <a:tr h="270037">
                <a:tc>
                  <a:txBody>
                    <a:bodyPr/>
                    <a:lstStyle/>
                    <a:p>
                      <a:pPr algn="ctr"/>
                      <a:r>
                        <a:rPr lang="en-US" sz="1600" dirty="0" smtClean="0"/>
                        <a:t>5</a:t>
                      </a:r>
                      <a:endParaRPr lang="en-US" sz="1600" dirty="0"/>
                    </a:p>
                  </a:txBody>
                  <a:tcPr/>
                </a:tc>
                <a:tc>
                  <a:txBody>
                    <a:bodyPr/>
                    <a:lstStyle/>
                    <a:p>
                      <a:pPr algn="ctr"/>
                      <a:r>
                        <a:rPr lang="en-US" sz="1600" dirty="0" smtClean="0"/>
                        <a:t>6</a:t>
                      </a:r>
                      <a:endParaRPr lang="en-US" sz="1600" dirty="0"/>
                    </a:p>
                  </a:txBody>
                  <a:tcPr/>
                </a:tc>
                <a:tc>
                  <a:txBody>
                    <a:bodyPr/>
                    <a:lstStyle/>
                    <a:p>
                      <a:pPr algn="ctr"/>
                      <a:r>
                        <a:rPr lang="en-US" sz="1600" dirty="0" smtClean="0"/>
                        <a:t>9</a:t>
                      </a:r>
                      <a:endParaRPr lang="en-US" sz="1600" dirty="0"/>
                    </a:p>
                  </a:txBody>
                  <a:tcPr/>
                </a:tc>
                <a:tc>
                  <a:txBody>
                    <a:bodyPr/>
                    <a:lstStyle/>
                    <a:p>
                      <a:pPr algn="ctr"/>
                      <a:r>
                        <a:rPr lang="en-US" sz="1600" dirty="0" smtClean="0"/>
                        <a:t>.</a:t>
                      </a:r>
                      <a:endParaRPr lang="en-US" sz="1600" dirty="0"/>
                    </a:p>
                  </a:txBody>
                  <a:tcPr/>
                </a:tc>
                <a:tc>
                  <a:txBody>
                    <a:bodyPr/>
                    <a:lstStyle/>
                    <a:p>
                      <a:pPr algn="ctr"/>
                      <a:r>
                        <a:rPr lang="en-US" sz="1600" smtClean="0"/>
                        <a:t>.</a:t>
                      </a:r>
                      <a:endParaRPr lang="en-US" sz="1600" dirty="0"/>
                    </a:p>
                  </a:txBody>
                  <a:tcPr/>
                </a:tc>
                <a:tc>
                  <a:txBody>
                    <a:bodyPr/>
                    <a:lstStyle/>
                    <a:p>
                      <a:pPr algn="ctr"/>
                      <a:r>
                        <a:rPr lang="en-US" sz="1600" smtClean="0"/>
                        <a:t>.</a:t>
                      </a:r>
                      <a:endParaRPr lang="en-US" sz="1600" dirty="0"/>
                    </a:p>
                  </a:txBody>
                  <a:tcPr/>
                </a:tc>
                <a:tc>
                  <a:txBody>
                    <a:bodyPr/>
                    <a:lstStyle/>
                    <a:p>
                      <a:pPr algn="ctr"/>
                      <a:r>
                        <a:rPr lang="en-US" sz="1600" smtClean="0"/>
                        <a:t>.</a:t>
                      </a:r>
                      <a:endParaRPr lang="en-US" sz="1600" dirty="0"/>
                    </a:p>
                  </a:txBody>
                  <a:tcPr/>
                </a:tc>
                <a:tc>
                  <a:txBody>
                    <a:bodyPr/>
                    <a:lstStyle/>
                    <a:p>
                      <a:pPr algn="ctr"/>
                      <a:r>
                        <a:rPr lang="en-US" sz="1600" smtClean="0"/>
                        <a:t>.</a:t>
                      </a:r>
                      <a:endParaRPr lang="en-US" sz="1600" dirty="0"/>
                    </a:p>
                  </a:txBody>
                  <a:tcPr/>
                </a:tc>
                <a:tc>
                  <a:txBody>
                    <a:bodyPr/>
                    <a:lstStyle/>
                    <a:p>
                      <a:pPr algn="ctr"/>
                      <a:r>
                        <a:rPr lang="en-US" sz="1600" smtClean="0"/>
                        <a:t>.</a:t>
                      </a:r>
                      <a:endParaRPr lang="en-US" sz="1600" dirty="0"/>
                    </a:p>
                  </a:txBody>
                  <a:tcPr/>
                </a:tc>
                <a:tc>
                  <a:txBody>
                    <a:bodyPr/>
                    <a:lstStyle/>
                    <a:p>
                      <a:pPr algn="ctr"/>
                      <a:r>
                        <a:rPr lang="en-US" sz="1600" smtClean="0"/>
                        <a:t>.</a:t>
                      </a:r>
                      <a:endParaRPr lang="en-US" sz="1600" dirty="0"/>
                    </a:p>
                  </a:txBody>
                  <a:tcPr/>
                </a:tc>
                <a:tc>
                  <a:txBody>
                    <a:bodyPr/>
                    <a:lstStyle/>
                    <a:p>
                      <a:pPr algn="ctr"/>
                      <a:r>
                        <a:rPr lang="en-US" sz="1600" smtClean="0"/>
                        <a:t>.</a:t>
                      </a:r>
                      <a:endParaRPr lang="en-US" sz="1600" dirty="0"/>
                    </a:p>
                  </a:txBody>
                  <a:tcPr/>
                </a:tc>
                <a:tc>
                  <a:txBody>
                    <a:bodyPr/>
                    <a:lstStyle/>
                    <a:p>
                      <a:pPr algn="ctr"/>
                      <a:r>
                        <a:rPr lang="en-US" sz="1600" dirty="0" smtClean="0"/>
                        <a:t>.</a:t>
                      </a:r>
                      <a:endParaRPr lang="en-US" sz="1600" dirty="0"/>
                    </a:p>
                  </a:txBody>
                  <a:tcPr/>
                </a:tc>
                <a:tc>
                  <a:txBody>
                    <a:bodyPr/>
                    <a:lstStyle/>
                    <a:p>
                      <a:pPr algn="ctr"/>
                      <a:r>
                        <a:rPr lang="en-US" sz="1600" smtClean="0"/>
                        <a:t>.</a:t>
                      </a:r>
                      <a:endParaRPr lang="en-US" sz="1600" dirty="0"/>
                    </a:p>
                  </a:txBody>
                  <a:tcPr/>
                </a:tc>
                <a:tc>
                  <a:txBody>
                    <a:bodyPr/>
                    <a:lstStyle/>
                    <a:p>
                      <a:pPr algn="ctr"/>
                      <a:r>
                        <a:rPr lang="en-US" sz="1600" smtClean="0"/>
                        <a:t>.</a:t>
                      </a:r>
                      <a:endParaRPr lang="en-US" sz="1600" dirty="0"/>
                    </a:p>
                  </a:txBody>
                  <a:tcPr/>
                </a:tc>
                <a:tc>
                  <a:txBody>
                    <a:bodyPr/>
                    <a:lstStyle/>
                    <a:p>
                      <a:pPr algn="ctr"/>
                      <a:r>
                        <a:rPr lang="en-US" sz="1600" smtClean="0"/>
                        <a:t>.</a:t>
                      </a:r>
                      <a:endParaRPr lang="en-US" sz="1600" dirty="0"/>
                    </a:p>
                  </a:txBody>
                  <a:tcPr/>
                </a:tc>
                <a:tc>
                  <a:txBody>
                    <a:bodyPr/>
                    <a:lstStyle/>
                    <a:p>
                      <a:pPr algn="ctr"/>
                      <a:r>
                        <a:rPr lang="en-US" sz="1600" dirty="0" smtClean="0"/>
                        <a:t>.</a:t>
                      </a:r>
                      <a:endParaRPr lang="en-US" sz="1600" dirty="0"/>
                    </a:p>
                  </a:txBody>
                  <a:tcPr/>
                </a:tc>
              </a:tr>
            </a:tbl>
          </a:graphicData>
        </a:graphic>
      </p:graphicFrame>
      <p:grpSp>
        <p:nvGrpSpPr>
          <p:cNvPr id="13" name="Group 12"/>
          <p:cNvGrpSpPr/>
          <p:nvPr/>
        </p:nvGrpSpPr>
        <p:grpSpPr>
          <a:xfrm>
            <a:off x="726688" y="36806"/>
            <a:ext cx="1834422" cy="1834422"/>
            <a:chOff x="3619098" y="206138"/>
            <a:chExt cx="1834422" cy="1834422"/>
          </a:xfrm>
        </p:grpSpPr>
        <p:sp>
          <p:nvSpPr>
            <p:cNvPr id="14" name="Shape 13"/>
            <p:cNvSpPr/>
            <p:nvPr/>
          </p:nvSpPr>
          <p:spPr>
            <a:xfrm rot="20700000">
              <a:off x="3619098" y="206138"/>
              <a:ext cx="1834422" cy="1834422"/>
            </a:xfrm>
            <a:prstGeom prst="gear6">
              <a:avLst/>
            </a:prstGeom>
          </p:spPr>
          <p:style>
            <a:lnRef idx="3">
              <a:schemeClr val="lt1">
                <a:hueOff val="0"/>
                <a:satOff val="0"/>
                <a:lumOff val="0"/>
                <a:alphaOff val="0"/>
              </a:schemeClr>
            </a:lnRef>
            <a:fillRef idx="1">
              <a:schemeClr val="accent4">
                <a:hueOff val="-4464770"/>
                <a:satOff val="26899"/>
                <a:lumOff val="2156"/>
                <a:alphaOff val="0"/>
              </a:schemeClr>
            </a:fillRef>
            <a:effectRef idx="1">
              <a:schemeClr val="accent4">
                <a:hueOff val="-4464770"/>
                <a:satOff val="26899"/>
                <a:lumOff val="2156"/>
                <a:alphaOff val="0"/>
              </a:schemeClr>
            </a:effectRef>
            <a:fontRef idx="minor">
              <a:schemeClr val="lt1"/>
            </a:fontRef>
          </p:style>
        </p:sp>
        <p:sp>
          <p:nvSpPr>
            <p:cNvPr id="15" name="Shape 4"/>
            <p:cNvSpPr/>
            <p:nvPr/>
          </p:nvSpPr>
          <p:spPr>
            <a:xfrm>
              <a:off x="4021441" y="608481"/>
              <a:ext cx="1029737" cy="10297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900" kern="1200" dirty="0" smtClean="0"/>
                <a:t>Scan</a:t>
              </a:r>
              <a:endParaRPr lang="en-US" sz="3900" kern="1200" dirty="0"/>
            </a:p>
          </p:txBody>
        </p:sp>
      </p:grpSp>
      <p:grpSp>
        <p:nvGrpSpPr>
          <p:cNvPr id="16" name="Group 15"/>
          <p:cNvGrpSpPr/>
          <p:nvPr/>
        </p:nvGrpSpPr>
        <p:grpSpPr>
          <a:xfrm rot="21323611">
            <a:off x="-3387" y="1585186"/>
            <a:ext cx="2081915" cy="2081915"/>
            <a:chOff x="3572079" y="267415"/>
            <a:chExt cx="1415998" cy="1415998"/>
          </a:xfrm>
        </p:grpSpPr>
        <p:sp>
          <p:nvSpPr>
            <p:cNvPr id="17" name="Shape 16"/>
            <p:cNvSpPr/>
            <p:nvPr/>
          </p:nvSpPr>
          <p:spPr>
            <a:xfrm rot="19652767">
              <a:off x="3572079" y="267415"/>
              <a:ext cx="1415998" cy="1415998"/>
            </a:xfrm>
            <a:prstGeom prst="gear6">
              <a:avLst/>
            </a:prstGeom>
          </p:spPr>
          <p:style>
            <a:lnRef idx="3">
              <a:schemeClr val="lt1">
                <a:hueOff val="0"/>
                <a:satOff val="0"/>
                <a:lumOff val="0"/>
                <a:alphaOff val="0"/>
              </a:schemeClr>
            </a:lnRef>
            <a:fillRef idx="1">
              <a:schemeClr val="accent4">
                <a:hueOff val="-4464770"/>
                <a:satOff val="26899"/>
                <a:lumOff val="2156"/>
                <a:alphaOff val="0"/>
              </a:schemeClr>
            </a:fillRef>
            <a:effectRef idx="1">
              <a:schemeClr val="accent4">
                <a:hueOff val="-4464770"/>
                <a:satOff val="26899"/>
                <a:lumOff val="2156"/>
                <a:alphaOff val="0"/>
              </a:schemeClr>
            </a:effectRef>
            <a:fontRef idx="minor">
              <a:schemeClr val="lt1"/>
            </a:fontRef>
          </p:style>
        </p:sp>
        <p:sp>
          <p:nvSpPr>
            <p:cNvPr id="18" name="Shape 4"/>
            <p:cNvSpPr/>
            <p:nvPr/>
          </p:nvSpPr>
          <p:spPr>
            <a:xfrm rot="276389">
              <a:off x="3765209" y="460545"/>
              <a:ext cx="1029737" cy="102973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de-AT" sz="3200" dirty="0" smtClean="0"/>
                <a:t>n </a:t>
              </a:r>
              <a:r>
                <a:rPr lang="de-AT" sz="3200" dirty="0" smtClean="0">
                  <a:solidFill>
                    <a:srgbClr val="C00000"/>
                  </a:solidFill>
                </a:rPr>
                <a:t>log(n)</a:t>
              </a:r>
              <a:endParaRPr lang="en-US" sz="3200" kern="1200" dirty="0">
                <a:solidFill>
                  <a:srgbClr val="C00000"/>
                </a:solidFill>
              </a:endParaRPr>
            </a:p>
          </p:txBody>
        </p:sp>
      </p:grpSp>
      <p:sp>
        <p:nvSpPr>
          <p:cNvPr id="19" name="TextBox 18"/>
          <p:cNvSpPr txBox="1"/>
          <p:nvPr/>
        </p:nvSpPr>
        <p:spPr>
          <a:xfrm>
            <a:off x="8153868" y="0"/>
            <a:ext cx="990132" cy="58477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dirty="0" smtClean="0"/>
              <a:t>GPU</a:t>
            </a:r>
            <a:endParaRPr lang="en-US" sz="3200" dirty="0"/>
          </a:p>
        </p:txBody>
      </p:sp>
      <p:sp>
        <p:nvSpPr>
          <p:cNvPr id="2" name="TextBox 1"/>
          <p:cNvSpPr txBox="1"/>
          <p:nvPr/>
        </p:nvSpPr>
        <p:spPr>
          <a:xfrm>
            <a:off x="3581868" y="141426"/>
            <a:ext cx="1980264" cy="52322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de-AT" sz="2800" dirty="0" smtClean="0"/>
              <a:t>16 Elements</a:t>
            </a:r>
            <a:endParaRPr lang="en-US" sz="2800" dirty="0"/>
          </a:p>
        </p:txBody>
      </p:sp>
      <p:sp>
        <p:nvSpPr>
          <p:cNvPr id="20" name="TextBox 19"/>
          <p:cNvSpPr txBox="1"/>
          <p:nvPr/>
        </p:nvSpPr>
        <p:spPr>
          <a:xfrm>
            <a:off x="6462252" y="2494020"/>
            <a:ext cx="1980264" cy="52322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de-AT" sz="2800" dirty="0" smtClean="0"/>
              <a:t>7 Passes</a:t>
            </a:r>
            <a:endParaRPr lang="en-US" sz="2800" dirty="0"/>
          </a:p>
        </p:txBody>
      </p:sp>
      <p:sp>
        <p:nvSpPr>
          <p:cNvPr id="21" name="TextBox 20"/>
          <p:cNvSpPr txBox="1"/>
          <p:nvPr/>
        </p:nvSpPr>
        <p:spPr>
          <a:xfrm>
            <a:off x="2681748" y="4958834"/>
            <a:ext cx="6462252" cy="184666"/>
          </a:xfrm>
          <a:prstGeom prst="rect">
            <a:avLst/>
          </a:prstGeom>
          <a:noFill/>
        </p:spPr>
        <p:txBody>
          <a:bodyPr wrap="square" rtlCol="0">
            <a:spAutoFit/>
          </a:bodyPr>
          <a:lstStyle/>
          <a:p>
            <a:pPr algn="r"/>
            <a:r>
              <a:rPr lang="en-US" sz="600" dirty="0"/>
              <a:t>http://en.wikipedia.org/wiki/Prefix_sum</a:t>
            </a:r>
          </a:p>
        </p:txBody>
      </p:sp>
      <p:sp>
        <p:nvSpPr>
          <p:cNvPr id="22" name="TextBox 21"/>
          <p:cNvSpPr txBox="1"/>
          <p:nvPr/>
        </p:nvSpPr>
        <p:spPr>
          <a:xfrm>
            <a:off x="673849" y="4011942"/>
            <a:ext cx="2093400" cy="52322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de-AT" sz="2800" dirty="0" smtClean="0"/>
              <a:t>26 </a:t>
            </a:r>
            <a:r>
              <a:rPr lang="de-AT" sz="2800" dirty="0" err="1" smtClean="0"/>
              <a:t>Additions</a:t>
            </a:r>
            <a:endParaRPr lang="en-US" sz="2800" dirty="0"/>
          </a:p>
        </p:txBody>
      </p:sp>
    </p:spTree>
    <p:extLst>
      <p:ext uri="{BB962C8B-B14F-4D97-AF65-F5344CB8AC3E}">
        <p14:creationId xmlns:p14="http://schemas.microsoft.com/office/powerpoint/2010/main" val="2218875025"/>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472" y="141426"/>
            <a:ext cx="3071977" cy="830997"/>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4800" dirty="0" smtClean="0"/>
              <a:t>Benchmark</a:t>
            </a:r>
            <a:endParaRPr lang="en-US" sz="4800" dirty="0"/>
          </a:p>
        </p:txBody>
      </p:sp>
      <p:graphicFrame>
        <p:nvGraphicFramePr>
          <p:cNvPr id="8" name="Chart 7"/>
          <p:cNvGraphicFramePr>
            <a:graphicFrameLocks/>
          </p:cNvGraphicFramePr>
          <p:nvPr>
            <p:extLst>
              <p:ext uri="{D42A27DB-BD31-4B8C-83A1-F6EECF244321}">
                <p14:modId xmlns:p14="http://schemas.microsoft.com/office/powerpoint/2010/main" val="3198775081"/>
              </p:ext>
            </p:extLst>
          </p:nvPr>
        </p:nvGraphicFramePr>
        <p:xfrm>
          <a:off x="971520" y="1131558"/>
          <a:ext cx="7921056" cy="40119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649132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graphicEl>
                                              <a:chart seriesIdx="0" categoryIdx="-4" bldStep="series"/>
                                            </p:graphicEl>
                                          </p:spTgt>
                                        </p:tgtEl>
                                        <p:attrNameLst>
                                          <p:attrName>style.visibility</p:attrName>
                                        </p:attrNameLst>
                                      </p:cBhvr>
                                      <p:to>
                                        <p:strVal val="visible"/>
                                      </p:to>
                                    </p:set>
                                    <p:animEffect transition="in" filter="fade">
                                      <p:cBhvr>
                                        <p:cTn id="7" dur="500"/>
                                        <p:tgtEl>
                                          <p:spTgt spid="8">
                                            <p:graphicEl>
                                              <a:chart seriesIdx="0" categoryIdx="-4" bldStep="series"/>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chart seriesIdx="1" categoryIdx="-4" bldStep="series"/>
                                            </p:graphicEl>
                                          </p:spTgt>
                                        </p:tgtEl>
                                        <p:attrNameLst>
                                          <p:attrName>style.visibility</p:attrName>
                                        </p:attrNameLst>
                                      </p:cBhvr>
                                      <p:to>
                                        <p:strVal val="visible"/>
                                      </p:to>
                                    </p:set>
                                    <p:animEffect transition="in" filter="fade">
                                      <p:cBhvr>
                                        <p:cTn id="12" dur="500"/>
                                        <p:tgtEl>
                                          <p:spTgt spid="8">
                                            <p:graphicEl>
                                              <a:chart seriesIdx="1"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graphicEl>
                                              <a:chart seriesIdx="2" categoryIdx="-4" bldStep="series"/>
                                            </p:graphicEl>
                                          </p:spTgt>
                                        </p:tgtEl>
                                        <p:attrNameLst>
                                          <p:attrName>style.visibility</p:attrName>
                                        </p:attrNameLst>
                                      </p:cBhvr>
                                      <p:to>
                                        <p:strVal val="visible"/>
                                      </p:to>
                                    </p:set>
                                    <p:animEffect transition="in" filter="fade">
                                      <p:cBhvr>
                                        <p:cTn id="17" dur="500"/>
                                        <p:tgtEl>
                                          <p:spTgt spid="8">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701484" y="-23900"/>
            <a:ext cx="1872249" cy="1872249"/>
            <a:chOff x="2570448" y="1497799"/>
            <a:chExt cx="1872249" cy="1872249"/>
          </a:xfrm>
        </p:grpSpPr>
        <p:sp>
          <p:nvSpPr>
            <p:cNvPr id="10" name="Shape 9"/>
            <p:cNvSpPr/>
            <p:nvPr/>
          </p:nvSpPr>
          <p:spPr>
            <a:xfrm>
              <a:off x="2570448" y="1497799"/>
              <a:ext cx="1872249" cy="1872249"/>
            </a:xfrm>
            <a:prstGeom prst="gear6">
              <a:avLst/>
            </a:prstGeom>
          </p:spPr>
          <p:style>
            <a:lnRef idx="3">
              <a:schemeClr val="lt1">
                <a:hueOff val="0"/>
                <a:satOff val="0"/>
                <a:lumOff val="0"/>
                <a:alphaOff val="0"/>
              </a:schemeClr>
            </a:lnRef>
            <a:fillRef idx="1">
              <a:schemeClr val="accent4">
                <a:hueOff val="-2232385"/>
                <a:satOff val="13449"/>
                <a:lumOff val="1078"/>
                <a:alphaOff val="0"/>
              </a:schemeClr>
            </a:fillRef>
            <a:effectRef idx="1">
              <a:schemeClr val="accent4">
                <a:hueOff val="-2232385"/>
                <a:satOff val="13449"/>
                <a:lumOff val="1078"/>
                <a:alphaOff val="0"/>
              </a:schemeClr>
            </a:effectRef>
            <a:fontRef idx="minor">
              <a:schemeClr val="lt1"/>
            </a:fontRef>
          </p:style>
        </p:sp>
        <p:sp>
          <p:nvSpPr>
            <p:cNvPr id="11" name="Shape 4"/>
            <p:cNvSpPr/>
            <p:nvPr/>
          </p:nvSpPr>
          <p:spPr>
            <a:xfrm>
              <a:off x="3041792" y="1971992"/>
              <a:ext cx="929561" cy="9238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900" kern="1200" dirty="0" smtClean="0"/>
                <a:t>Sort</a:t>
              </a:r>
              <a:endParaRPr lang="en-US" sz="3900" kern="1200" dirty="0"/>
            </a:p>
          </p:txBody>
        </p:sp>
      </p:grpSp>
      <p:grpSp>
        <p:nvGrpSpPr>
          <p:cNvPr id="12" name="Group 11"/>
          <p:cNvGrpSpPr/>
          <p:nvPr/>
        </p:nvGrpSpPr>
        <p:grpSpPr>
          <a:xfrm rot="21199876">
            <a:off x="90032" y="1615903"/>
            <a:ext cx="2021778" cy="2021778"/>
            <a:chOff x="2570448" y="1497799"/>
            <a:chExt cx="1872249" cy="1872249"/>
          </a:xfrm>
        </p:grpSpPr>
        <p:sp>
          <p:nvSpPr>
            <p:cNvPr id="13" name="Shape 12"/>
            <p:cNvSpPr/>
            <p:nvPr/>
          </p:nvSpPr>
          <p:spPr>
            <a:xfrm>
              <a:off x="2570448" y="1497799"/>
              <a:ext cx="1872249" cy="1872249"/>
            </a:xfrm>
            <a:prstGeom prst="gear6">
              <a:avLst/>
            </a:prstGeom>
          </p:spPr>
          <p:style>
            <a:lnRef idx="3">
              <a:schemeClr val="lt1">
                <a:hueOff val="0"/>
                <a:satOff val="0"/>
                <a:lumOff val="0"/>
                <a:alphaOff val="0"/>
              </a:schemeClr>
            </a:lnRef>
            <a:fillRef idx="1">
              <a:schemeClr val="accent4">
                <a:hueOff val="-2232385"/>
                <a:satOff val="13449"/>
                <a:lumOff val="1078"/>
                <a:alphaOff val="0"/>
              </a:schemeClr>
            </a:fillRef>
            <a:effectRef idx="1">
              <a:schemeClr val="accent4">
                <a:hueOff val="-2232385"/>
                <a:satOff val="13449"/>
                <a:lumOff val="1078"/>
                <a:alphaOff val="0"/>
              </a:schemeClr>
            </a:effectRef>
            <a:fontRef idx="minor">
              <a:schemeClr val="lt1"/>
            </a:fontRef>
          </p:style>
        </p:sp>
        <p:sp>
          <p:nvSpPr>
            <p:cNvPr id="14" name="Shape 4"/>
            <p:cNvSpPr/>
            <p:nvPr/>
          </p:nvSpPr>
          <p:spPr>
            <a:xfrm rot="400124">
              <a:off x="2875094" y="1975921"/>
              <a:ext cx="1273128" cy="9238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200" kern="1200" dirty="0" smtClean="0"/>
                <a:t>n log(n)</a:t>
              </a:r>
              <a:endParaRPr lang="en-US" sz="3200" kern="1200" dirty="0"/>
            </a:p>
          </p:txBody>
        </p:sp>
      </p:grpSp>
      <p:sp>
        <p:nvSpPr>
          <p:cNvPr id="19" name="TextBox 18"/>
          <p:cNvSpPr txBox="1"/>
          <p:nvPr/>
        </p:nvSpPr>
        <p:spPr>
          <a:xfrm>
            <a:off x="2681748" y="4958834"/>
            <a:ext cx="6462252" cy="184666"/>
          </a:xfrm>
          <a:prstGeom prst="rect">
            <a:avLst/>
          </a:prstGeom>
          <a:noFill/>
        </p:spPr>
        <p:txBody>
          <a:bodyPr wrap="square" rtlCol="0">
            <a:spAutoFit/>
          </a:bodyPr>
          <a:lstStyle/>
          <a:p>
            <a:pPr algn="r"/>
            <a:r>
              <a:rPr lang="en-US" sz="600" dirty="0"/>
              <a:t>http://</a:t>
            </a:r>
            <a:r>
              <a:rPr lang="en-US" sz="600" dirty="0" smtClean="0"/>
              <a:t>en.wikipedia.org/wiki/File:Partition_example.svg     http</a:t>
            </a:r>
            <a:r>
              <a:rPr lang="en-US" sz="600" dirty="0"/>
              <a:t>://</a:t>
            </a:r>
            <a:r>
              <a:rPr lang="en-US" sz="600" dirty="0" smtClean="0"/>
              <a:t>en.wikipedia.org/wiki/File:Quicksort.gif</a:t>
            </a:r>
            <a:endParaRPr lang="en-US" sz="600" dirty="0"/>
          </a:p>
        </p:txBody>
      </p:sp>
      <p:sp>
        <p:nvSpPr>
          <p:cNvPr id="23" name="TextBox 22"/>
          <p:cNvSpPr txBox="1"/>
          <p:nvPr/>
        </p:nvSpPr>
        <p:spPr>
          <a:xfrm>
            <a:off x="3671013" y="771510"/>
            <a:ext cx="3071977" cy="830997"/>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4800" dirty="0" smtClean="0"/>
              <a:t>Quicksort</a:t>
            </a:r>
            <a:endParaRPr lang="en-US" sz="4800" dirty="0"/>
          </a:p>
        </p:txBody>
      </p:sp>
      <p:pic>
        <p:nvPicPr>
          <p:cNvPr id="4101" name="Picture 5" descr="D:\data\FH\Bachelorarbeit\svnroot\presentations\BAS_1\quicksor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9040" y="2031678"/>
            <a:ext cx="5757720" cy="16041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5" name="TextBox 14"/>
          <p:cNvSpPr txBox="1"/>
          <p:nvPr/>
        </p:nvSpPr>
        <p:spPr>
          <a:xfrm>
            <a:off x="8153868" y="0"/>
            <a:ext cx="990132" cy="584775"/>
          </a:xfrm>
          <a:prstGeom prst="rect">
            <a:avLst/>
          </a:prstGeom>
          <a:solidFill>
            <a:srgbClr val="FFC000"/>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3200" dirty="0" smtClean="0"/>
              <a:t>CPU</a:t>
            </a:r>
            <a:endParaRPr lang="en-US" sz="3200" dirty="0"/>
          </a:p>
        </p:txBody>
      </p:sp>
    </p:spTree>
    <p:extLst>
      <p:ext uri="{BB962C8B-B14F-4D97-AF65-F5344CB8AC3E}">
        <p14:creationId xmlns:p14="http://schemas.microsoft.com/office/powerpoint/2010/main" val="397967849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data\FH\Bachelorarbeit\svnroot\presentations\BAS_2\biton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857" y="1861643"/>
            <a:ext cx="6212168" cy="190092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581868" y="671694"/>
            <a:ext cx="3330444" cy="830997"/>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US" sz="4800" dirty="0" err="1" smtClean="0"/>
              <a:t>Bitonic</a:t>
            </a:r>
            <a:r>
              <a:rPr lang="en-US" sz="4800" dirty="0" smtClean="0"/>
              <a:t> sort</a:t>
            </a:r>
            <a:endParaRPr lang="en-US" sz="4800" dirty="0"/>
          </a:p>
        </p:txBody>
      </p:sp>
      <p:sp>
        <p:nvSpPr>
          <p:cNvPr id="7" name="TextBox 6"/>
          <p:cNvSpPr txBox="1"/>
          <p:nvPr/>
        </p:nvSpPr>
        <p:spPr>
          <a:xfrm>
            <a:off x="8153868" y="0"/>
            <a:ext cx="990132" cy="58477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dirty="0" smtClean="0"/>
              <a:t>GPU</a:t>
            </a:r>
            <a:endParaRPr lang="en-US" sz="3200" dirty="0"/>
          </a:p>
        </p:txBody>
      </p:sp>
      <p:grpSp>
        <p:nvGrpSpPr>
          <p:cNvPr id="14" name="Group 13"/>
          <p:cNvGrpSpPr/>
          <p:nvPr/>
        </p:nvGrpSpPr>
        <p:grpSpPr>
          <a:xfrm>
            <a:off x="701484" y="-23900"/>
            <a:ext cx="1872249" cy="1872249"/>
            <a:chOff x="2570448" y="1497799"/>
            <a:chExt cx="1872249" cy="1872249"/>
          </a:xfrm>
        </p:grpSpPr>
        <p:sp>
          <p:nvSpPr>
            <p:cNvPr id="15" name="Shape 14"/>
            <p:cNvSpPr/>
            <p:nvPr/>
          </p:nvSpPr>
          <p:spPr>
            <a:xfrm>
              <a:off x="2570448" y="1497799"/>
              <a:ext cx="1872249" cy="1872249"/>
            </a:xfrm>
            <a:prstGeom prst="gear6">
              <a:avLst/>
            </a:prstGeom>
          </p:spPr>
          <p:style>
            <a:lnRef idx="3">
              <a:schemeClr val="lt1">
                <a:hueOff val="0"/>
                <a:satOff val="0"/>
                <a:lumOff val="0"/>
                <a:alphaOff val="0"/>
              </a:schemeClr>
            </a:lnRef>
            <a:fillRef idx="1">
              <a:schemeClr val="accent4">
                <a:hueOff val="-2232385"/>
                <a:satOff val="13449"/>
                <a:lumOff val="1078"/>
                <a:alphaOff val="0"/>
              </a:schemeClr>
            </a:fillRef>
            <a:effectRef idx="1">
              <a:schemeClr val="accent4">
                <a:hueOff val="-2232385"/>
                <a:satOff val="13449"/>
                <a:lumOff val="1078"/>
                <a:alphaOff val="0"/>
              </a:schemeClr>
            </a:effectRef>
            <a:fontRef idx="minor">
              <a:schemeClr val="lt1"/>
            </a:fontRef>
          </p:style>
        </p:sp>
        <p:sp>
          <p:nvSpPr>
            <p:cNvPr id="16" name="Shape 4"/>
            <p:cNvSpPr/>
            <p:nvPr/>
          </p:nvSpPr>
          <p:spPr>
            <a:xfrm>
              <a:off x="3041792" y="1971992"/>
              <a:ext cx="929561" cy="9238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900" kern="1200" dirty="0" smtClean="0"/>
                <a:t>Sort</a:t>
              </a:r>
              <a:endParaRPr lang="en-US" sz="3900" kern="1200" dirty="0"/>
            </a:p>
          </p:txBody>
        </p:sp>
      </p:grpSp>
      <p:grpSp>
        <p:nvGrpSpPr>
          <p:cNvPr id="17" name="Group 16"/>
          <p:cNvGrpSpPr/>
          <p:nvPr/>
        </p:nvGrpSpPr>
        <p:grpSpPr>
          <a:xfrm rot="251911">
            <a:off x="7017" y="1577269"/>
            <a:ext cx="2114818" cy="2114818"/>
            <a:chOff x="2559743" y="1487190"/>
            <a:chExt cx="1872249" cy="1872249"/>
          </a:xfrm>
        </p:grpSpPr>
        <p:sp>
          <p:nvSpPr>
            <p:cNvPr id="18" name="Shape 17"/>
            <p:cNvSpPr/>
            <p:nvPr/>
          </p:nvSpPr>
          <p:spPr>
            <a:xfrm>
              <a:off x="2559743" y="1487190"/>
              <a:ext cx="1872249" cy="1872249"/>
            </a:xfrm>
            <a:prstGeom prst="gear6">
              <a:avLst/>
            </a:prstGeom>
          </p:spPr>
          <p:style>
            <a:lnRef idx="3">
              <a:schemeClr val="lt1">
                <a:hueOff val="0"/>
                <a:satOff val="0"/>
                <a:lumOff val="0"/>
                <a:alphaOff val="0"/>
              </a:schemeClr>
            </a:lnRef>
            <a:fillRef idx="1">
              <a:schemeClr val="accent4">
                <a:hueOff val="-2232385"/>
                <a:satOff val="13449"/>
                <a:lumOff val="1078"/>
                <a:alphaOff val="0"/>
              </a:schemeClr>
            </a:fillRef>
            <a:effectRef idx="1">
              <a:schemeClr val="accent4">
                <a:hueOff val="-2232385"/>
                <a:satOff val="13449"/>
                <a:lumOff val="1078"/>
                <a:alphaOff val="0"/>
              </a:schemeClr>
            </a:effectRef>
            <a:fontRef idx="minor">
              <a:schemeClr val="lt1"/>
            </a:fontRef>
          </p:style>
        </p:sp>
        <p:sp>
          <p:nvSpPr>
            <p:cNvPr id="19" name="Shape 4"/>
            <p:cNvSpPr/>
            <p:nvPr/>
          </p:nvSpPr>
          <p:spPr>
            <a:xfrm rot="21348089">
              <a:off x="2749233" y="1881509"/>
              <a:ext cx="1493270" cy="10836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en-US" sz="3200" kern="1200" dirty="0" smtClean="0"/>
                <a:t>n log</a:t>
              </a:r>
              <a:r>
                <a:rPr lang="en-US" sz="3200" kern="1200" dirty="0" smtClean="0">
                  <a:solidFill>
                    <a:srgbClr val="C00000"/>
                  </a:solidFill>
                </a:rPr>
                <a:t>²</a:t>
              </a:r>
              <a:r>
                <a:rPr lang="en-US" sz="3200" kern="1200" dirty="0" smtClean="0"/>
                <a:t>(n)</a:t>
              </a:r>
              <a:endParaRPr lang="en-US" sz="3200" kern="1200" dirty="0"/>
            </a:p>
          </p:txBody>
        </p:sp>
      </p:grpSp>
      <p:sp>
        <p:nvSpPr>
          <p:cNvPr id="20" name="TextBox 19"/>
          <p:cNvSpPr txBox="1"/>
          <p:nvPr/>
        </p:nvSpPr>
        <p:spPr>
          <a:xfrm>
            <a:off x="1950841" y="3921930"/>
            <a:ext cx="1980264" cy="52322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de-AT" sz="2800" dirty="0" smtClean="0"/>
              <a:t>16 Elements</a:t>
            </a:r>
            <a:endParaRPr lang="en-US" sz="2800" dirty="0"/>
          </a:p>
        </p:txBody>
      </p:sp>
      <p:sp>
        <p:nvSpPr>
          <p:cNvPr id="21" name="TextBox 20"/>
          <p:cNvSpPr txBox="1"/>
          <p:nvPr/>
        </p:nvSpPr>
        <p:spPr>
          <a:xfrm>
            <a:off x="6082600" y="3902481"/>
            <a:ext cx="1980264" cy="52322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de-AT" sz="2800" dirty="0" smtClean="0"/>
              <a:t>10 Passes</a:t>
            </a:r>
            <a:endParaRPr lang="en-US" sz="2800" dirty="0"/>
          </a:p>
        </p:txBody>
      </p:sp>
      <p:sp>
        <p:nvSpPr>
          <p:cNvPr id="22" name="TextBox 21"/>
          <p:cNvSpPr txBox="1"/>
          <p:nvPr/>
        </p:nvSpPr>
        <p:spPr>
          <a:xfrm>
            <a:off x="2681748" y="4958834"/>
            <a:ext cx="6462252" cy="184666"/>
          </a:xfrm>
          <a:prstGeom prst="rect">
            <a:avLst/>
          </a:prstGeom>
          <a:noFill/>
        </p:spPr>
        <p:txBody>
          <a:bodyPr wrap="square" rtlCol="0">
            <a:spAutoFit/>
          </a:bodyPr>
          <a:lstStyle/>
          <a:p>
            <a:pPr algn="r"/>
            <a:r>
              <a:rPr lang="en-US" sz="600" dirty="0"/>
              <a:t>http://en.wikipedia.org/wiki/Bitonic_sorter</a:t>
            </a:r>
          </a:p>
        </p:txBody>
      </p:sp>
    </p:spTree>
    <p:extLst>
      <p:ext uri="{BB962C8B-B14F-4D97-AF65-F5344CB8AC3E}">
        <p14:creationId xmlns:p14="http://schemas.microsoft.com/office/powerpoint/2010/main" val="54453086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0</TotalTime>
  <Words>1100</Words>
  <Application>Microsoft Office PowerPoint</Application>
  <PresentationFormat>On-screen Show (16:9)</PresentationFormat>
  <Paragraphs>192</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Compute Units</vt:lpstr>
      <vt:lpstr>Memory bandwidth</vt:lpstr>
      <vt:lpstr>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GPGPU with OpenCL</dc:title>
  <dc:creator>dixxi</dc:creator>
  <cp:lastModifiedBy>dixxi</cp:lastModifiedBy>
  <cp:revision>196</cp:revision>
  <dcterms:created xsi:type="dcterms:W3CDTF">2006-08-16T00:00:00Z</dcterms:created>
  <dcterms:modified xsi:type="dcterms:W3CDTF">2013-01-09T03:27:31Z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