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5" autoAdjust="0"/>
  </p:normalViewPr>
  <p:slideViewPr>
    <p:cSldViewPr snapToGrid="0">
      <p:cViewPr varScale="1">
        <p:scale>
          <a:sx n="106" d="100"/>
          <a:sy n="106" d="100"/>
        </p:scale>
        <p:origin x="4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1BFE0-0997-4107-ACA7-B4A8D910E1CD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A86E-C545-4FB0-A25B-842463AD049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555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“Shema”</a:t>
            </a:r>
          </a:p>
          <a:p>
            <a:pPr lvl="1"/>
            <a:r>
              <a:rPr lang="en-US" dirty="0" smtClean="0"/>
              <a:t>Page {id, title, </a:t>
            </a:r>
            <a:r>
              <a:rPr lang="en-US" dirty="0" err="1" smtClean="0"/>
              <a:t>ctitle</a:t>
            </a:r>
            <a:r>
              <a:rPr lang="en-US" dirty="0" smtClean="0"/>
              <a:t>, length, text}</a:t>
            </a:r>
          </a:p>
          <a:p>
            <a:pPr lvl="1"/>
            <a:r>
              <a:rPr lang="en-US" dirty="0" err="1" smtClean="0"/>
              <a:t>links_to</a:t>
            </a:r>
            <a:r>
              <a:rPr lang="en-US" dirty="0" smtClean="0"/>
              <a:t> {id1, id2}</a:t>
            </a:r>
          </a:p>
          <a:p>
            <a:pPr lvl="1"/>
            <a:r>
              <a:rPr lang="en-US" dirty="0" err="1" smtClean="0"/>
              <a:t>first_links_to</a:t>
            </a:r>
            <a:r>
              <a:rPr lang="en-US" dirty="0" smtClean="0"/>
              <a:t> {id1, id2}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58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12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EA86E-C545-4FB0-A25B-842463AD04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3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6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45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6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56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01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500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2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7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937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F320-EA2B-40CC-8263-8EA8D2114AB4}" type="datetimeFigureOut">
              <a:rPr lang="de-AT" smtClean="0"/>
              <a:t>28.01.2015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FC0D-AE17-4C51-98EC-5EFAFF6C163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Philipp Fleck, Bernhard Manfred Gruber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</a:p>
          <a:p>
            <a:r>
              <a:rPr lang="en-US" dirty="0" smtClean="0"/>
              <a:t>Graph-DB Concepts</a:t>
            </a:r>
          </a:p>
          <a:p>
            <a:r>
              <a:rPr lang="en-US" dirty="0" smtClean="0"/>
              <a:t>Example (Wikipedia)</a:t>
            </a:r>
          </a:p>
          <a:p>
            <a:r>
              <a:rPr lang="en-US" dirty="0" smtClean="0"/>
              <a:t>Neo4j vs MS-SQL</a:t>
            </a:r>
          </a:p>
          <a:p>
            <a:pPr lvl="1"/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Conclusion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96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– Big Files – Big Problems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2519950"/>
            <a:ext cx="5582429" cy="2962688"/>
          </a:xfrm>
        </p:spPr>
      </p:pic>
    </p:spTree>
    <p:extLst>
      <p:ext uri="{BB962C8B-B14F-4D97-AF65-F5344CB8AC3E}">
        <p14:creationId xmlns:p14="http://schemas.microsoft.com/office/powerpoint/2010/main" val="5116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Graph-DB Concepts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RDBMS: Slow Joins</a:t>
            </a:r>
          </a:p>
          <a:p>
            <a:pPr lvl="1"/>
            <a:r>
              <a:rPr lang="en-US" dirty="0" smtClean="0"/>
              <a:t>Natural Relations</a:t>
            </a:r>
          </a:p>
          <a:p>
            <a:pPr lvl="1"/>
            <a:r>
              <a:rPr lang="en-US" dirty="0" smtClean="0"/>
              <a:t>Graph Theory (math)</a:t>
            </a:r>
          </a:p>
          <a:p>
            <a:endParaRPr lang="en-US" dirty="0" smtClean="0"/>
          </a:p>
          <a:p>
            <a:r>
              <a:rPr lang="en-US" dirty="0" smtClean="0"/>
              <a:t>Components</a:t>
            </a:r>
            <a:endParaRPr lang="en-US" dirty="0"/>
          </a:p>
          <a:p>
            <a:pPr lvl="1"/>
            <a:r>
              <a:rPr lang="en-US" dirty="0" smtClean="0"/>
              <a:t>Nodes (Entities)</a:t>
            </a:r>
          </a:p>
          <a:p>
            <a:pPr lvl="1"/>
            <a:r>
              <a:rPr lang="en-US" dirty="0" smtClean="0"/>
              <a:t>Edges (Relationships)</a:t>
            </a:r>
          </a:p>
          <a:p>
            <a:pPr lvl="1"/>
            <a:r>
              <a:rPr lang="en-US" dirty="0" smtClean="0"/>
              <a:t>Properties (Data)</a:t>
            </a:r>
          </a:p>
          <a:p>
            <a:endParaRPr lang="de-AT" dirty="0"/>
          </a:p>
        </p:txBody>
      </p:sp>
      <p:pic>
        <p:nvPicPr>
          <p:cNvPr id="2050" name="Picture 2" descr="from relational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84" y="574991"/>
            <a:ext cx="3809198" cy="20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 graph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756" y="2461335"/>
            <a:ext cx="5552726" cy="385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Wikipedia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Wikipedia </a:t>
            </a:r>
            <a:r>
              <a:rPr lang="en-US" dirty="0" err="1" smtClean="0"/>
              <a:t>Plattdüütsch</a:t>
            </a:r>
            <a:endParaRPr lang="en-US" dirty="0" smtClean="0"/>
          </a:p>
          <a:p>
            <a:pPr lvl="1"/>
            <a:r>
              <a:rPr lang="en-US" dirty="0" smtClean="0"/>
              <a:t>31814 Articles</a:t>
            </a:r>
          </a:p>
          <a:p>
            <a:pPr lvl="1"/>
            <a:r>
              <a:rPr lang="en-US" dirty="0" smtClean="0"/>
              <a:t>299032 Links</a:t>
            </a:r>
          </a:p>
          <a:p>
            <a:pPr lvl="1"/>
            <a:r>
              <a:rPr lang="en-US" dirty="0" smtClean="0"/>
              <a:t>21993 First-Links</a:t>
            </a:r>
          </a:p>
          <a:p>
            <a:r>
              <a:rPr lang="en-US" dirty="0" smtClean="0"/>
              <a:t>Philosophy-Game</a:t>
            </a:r>
          </a:p>
          <a:p>
            <a:r>
              <a:rPr lang="en-US" dirty="0" err="1" smtClean="0"/>
              <a:t>WikiGame</a:t>
            </a:r>
            <a:endParaRPr lang="en-US" dirty="0" smtClean="0"/>
          </a:p>
          <a:p>
            <a:endParaRPr lang="de-A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746909"/>
            <a:ext cx="5286843" cy="254163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169793" y="3426594"/>
            <a:ext cx="1232033" cy="31159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Oval 7"/>
          <p:cNvSpPr/>
          <p:nvPr/>
        </p:nvSpPr>
        <p:spPr>
          <a:xfrm>
            <a:off x="9134375" y="3453633"/>
            <a:ext cx="1153426" cy="257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Oval 8"/>
          <p:cNvSpPr/>
          <p:nvPr/>
        </p:nvSpPr>
        <p:spPr>
          <a:xfrm>
            <a:off x="7064066" y="3994363"/>
            <a:ext cx="560015" cy="2575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Box 9"/>
          <p:cNvSpPr txBox="1"/>
          <p:nvPr/>
        </p:nvSpPr>
        <p:spPr>
          <a:xfrm>
            <a:off x="8645941" y="4369837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Links</a:t>
            </a:r>
            <a:endParaRPr lang="de-AT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8" idx="4"/>
          </p:cNvCxnSpPr>
          <p:nvPr/>
        </p:nvCxnSpPr>
        <p:spPr>
          <a:xfrm flipV="1">
            <a:off x="9151268" y="3711148"/>
            <a:ext cx="559820" cy="65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9" idx="5"/>
          </p:cNvCxnSpPr>
          <p:nvPr/>
        </p:nvCxnSpPr>
        <p:spPr>
          <a:xfrm flipH="1" flipV="1">
            <a:off x="7542069" y="4214166"/>
            <a:ext cx="1103872" cy="340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 flipH="1" flipV="1">
            <a:off x="7221399" y="3692555"/>
            <a:ext cx="1506554" cy="691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5868" y="4194387"/>
            <a:ext cx="127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First-Link</a:t>
            </a:r>
            <a:endParaRPr lang="de-AT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6" idx="2"/>
          </p:cNvCxnSpPr>
          <p:nvPr/>
        </p:nvCxnSpPr>
        <p:spPr>
          <a:xfrm flipV="1">
            <a:off x="5664400" y="3582391"/>
            <a:ext cx="505393" cy="6119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(Basics)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{id:1,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"Philosophy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l:Page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{id:2,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"Logic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(l)-[: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]-&gt;(p);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Graph"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p, a;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Links 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Graph‚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Links l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Pages a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79132" y="34472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vs SQL (Advanced)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*1..3]-(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p, a;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(p)&lt;-[: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*]-(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b="1" dirty="0" smtClean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p, a;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600" dirty="0" err="1">
                <a:solidFill>
                  <a:srgbClr val="FF4F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{title:</a:t>
            </a:r>
            <a:r>
              <a:rPr lang="de-AT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&lt;-[: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first_links_to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*]-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g:Page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title:</a:t>
            </a:r>
            <a:r>
              <a:rPr lang="de-AT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"Graph</a:t>
            </a:r>
            <a:r>
              <a:rPr lang="de-AT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AT" sz="1600" b="1" dirty="0">
                <a:solidFill>
                  <a:srgbClr val="80004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de-AT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e-DE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Dijkstra, A*</a:t>
            </a:r>
            <a:endParaRPr lang="de-DE" altLang="de-DE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cs typeface="Courier New" panose="02070309020205020404" pitchFamily="49" charset="0"/>
              </a:rPr>
              <a:t>Recursive Join </a:t>
            </a: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b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18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CONNECT BY / Common Table Expression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DE" altLang="de-DE" sz="16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DE" altLang="de-DE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Philosophy</a:t>
            </a: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FirstLink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b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6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altLang="de-DE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 </a:t>
            </a:r>
            <a:r>
              <a:rPr lang="de-DE" altLang="de-DE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altLang="de-DE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http://www.uk2.net/blog/wp-content/uploads/8914981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894" y="3129183"/>
            <a:ext cx="2015626" cy="15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Graph Databases</vt:lpstr>
      <vt:lpstr>Contents</vt:lpstr>
      <vt:lpstr>Big Data – Big Files – Big Problems</vt:lpstr>
      <vt:lpstr>Graph-DB Concepts</vt:lpstr>
      <vt:lpstr>Example Wikipedia</vt:lpstr>
      <vt:lpstr>Neo4j vs SQL (Basics)</vt:lpstr>
      <vt:lpstr>Neo4j vs SQL (Advanced)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Philipp Fleck</dc:creator>
  <cp:lastModifiedBy>Philipp Fleck</cp:lastModifiedBy>
  <cp:revision>36</cp:revision>
  <dcterms:created xsi:type="dcterms:W3CDTF">2015-01-27T11:54:26Z</dcterms:created>
  <dcterms:modified xsi:type="dcterms:W3CDTF">2015-01-28T14:04:42Z</dcterms:modified>
</cp:coreProperties>
</file>