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5" r:id="rId5"/>
    <p:sldId id="264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107" autoAdjust="0"/>
  </p:normalViewPr>
  <p:slideViewPr>
    <p:cSldViewPr snapToGrid="0">
      <p:cViewPr varScale="1">
        <p:scale>
          <a:sx n="90" d="100"/>
          <a:sy n="90" d="100"/>
        </p:scale>
        <p:origin x="79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1BFE0-0997-4107-ACA7-B4A8D910E1CD}" type="datetimeFigureOut">
              <a:rPr lang="de-AT" smtClean="0"/>
              <a:t>28.01.2015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EA86E-C545-4FB0-A25B-842463AD049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52473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EA86E-C545-4FB0-A25B-842463AD0490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5556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Use</a:t>
            </a:r>
            <a:r>
              <a:rPr lang="de-AT" baseline="0" dirty="0" smtClean="0"/>
              <a:t> intelligent text editor -&gt; often very limited features</a:t>
            </a:r>
          </a:p>
          <a:p>
            <a:r>
              <a:rPr lang="de-AT" baseline="0" dirty="0" smtClean="0"/>
              <a:t>Process file line by line using a specially coded program</a:t>
            </a:r>
          </a:p>
          <a:p>
            <a:r>
              <a:rPr lang="de-AT" baseline="0" dirty="0" smtClean="0"/>
              <a:t>Even commercial editors fail</a:t>
            </a:r>
          </a:p>
          <a:p>
            <a:r>
              <a:rPr lang="de-AT" baseline="0" dirty="0" smtClean="0"/>
              <a:t>Read file in chunks -&gt; how to deal with regex?</a:t>
            </a:r>
          </a:p>
          <a:p>
            <a:r>
              <a:rPr lang="de-AT" baseline="0" dirty="0" smtClean="0"/>
              <a:t>Implement Split() lazyly</a:t>
            </a:r>
          </a:p>
          <a:p>
            <a:r>
              <a:rPr lang="de-AT" baseline="0" dirty="0" smtClean="0"/>
              <a:t>Use compiled regex</a:t>
            </a:r>
          </a:p>
          <a:p>
            <a:r>
              <a:rPr lang="de-AT" baseline="0" dirty="0" smtClean="0"/>
              <a:t>Paralellize intensive code (e.g. Regex), lock on output </a:t>
            </a:r>
          </a:p>
          <a:p>
            <a:r>
              <a:rPr lang="de-AT" baseline="0" dirty="0" smtClean="0"/>
              <a:t>Use bulk insert and CSV files</a:t>
            </a:r>
          </a:p>
          <a:p>
            <a:r>
              <a:rPr lang="de-AT" baseline="0" dirty="0" smtClean="0"/>
              <a:t>Must use full DB</a:t>
            </a:r>
          </a:p>
          <a:p>
            <a:r>
              <a:rPr lang="de-AT" baseline="0" dirty="0" smtClean="0"/>
              <a:t>Impossibru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EA86E-C545-4FB0-A25B-842463AD0490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05624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“Shema”</a:t>
            </a:r>
          </a:p>
          <a:p>
            <a:pPr lvl="1"/>
            <a:r>
              <a:rPr lang="en-US" dirty="0" smtClean="0"/>
              <a:t>Page {id, title, </a:t>
            </a:r>
            <a:r>
              <a:rPr lang="en-US" dirty="0" err="1" smtClean="0"/>
              <a:t>ctitle</a:t>
            </a:r>
            <a:r>
              <a:rPr lang="en-US" dirty="0" smtClean="0"/>
              <a:t>, length, text}</a:t>
            </a:r>
          </a:p>
          <a:p>
            <a:pPr lvl="1"/>
            <a:r>
              <a:rPr lang="en-US" dirty="0" err="1" smtClean="0"/>
              <a:t>links_to</a:t>
            </a:r>
            <a:r>
              <a:rPr lang="en-US" dirty="0" smtClean="0"/>
              <a:t> {id1, id2}</a:t>
            </a:r>
          </a:p>
          <a:p>
            <a:pPr lvl="1"/>
            <a:r>
              <a:rPr lang="en-US" dirty="0" err="1" smtClean="0"/>
              <a:t>first_links_to</a:t>
            </a:r>
            <a:r>
              <a:rPr lang="en-US" dirty="0" smtClean="0"/>
              <a:t> {id1, id2}</a:t>
            </a:r>
            <a:endParaRPr lang="de-AT" dirty="0" smtClean="0"/>
          </a:p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EA86E-C545-4FB0-A25B-842463AD0490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9585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EA86E-C545-4FB0-A25B-842463AD0490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2124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EA86E-C545-4FB0-A25B-842463AD0490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120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28.01.2015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76370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28.01.2015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62634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28.01.2015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4500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28.01.2015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9363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28.01.2015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07567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28.01.2015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20139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28.01.2015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55007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28.01.2015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626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28.01.2015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8727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28.01.2015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0761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28.01.2015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69377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8F320-EA2B-40CC-8263-8EA8D2114AB4}" type="datetimeFigureOut">
              <a:rPr lang="de-AT" smtClean="0"/>
              <a:t>28.01.2015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5661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 Databases</a:t>
            </a:r>
            <a:endParaRPr lang="de-A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Philipp Fleck, Bernhard Manfred Gruber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278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files, Unicode and CSV</a:t>
            </a:r>
            <a:endParaRPr lang="en-US" dirty="0" smtClean="0"/>
          </a:p>
          <a:p>
            <a:r>
              <a:rPr lang="en-US" dirty="0"/>
              <a:t>Example (Wikipedia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Graph-DB </a:t>
            </a:r>
            <a:r>
              <a:rPr lang="en-US" dirty="0" smtClean="0"/>
              <a:t>Concepts</a:t>
            </a:r>
          </a:p>
          <a:p>
            <a:r>
              <a:rPr lang="en-US" dirty="0" smtClean="0"/>
              <a:t>Neo4j </a:t>
            </a:r>
            <a:r>
              <a:rPr lang="en-US" dirty="0" smtClean="0"/>
              <a:t>vs MS-SQL</a:t>
            </a:r>
          </a:p>
          <a:p>
            <a:pPr lvl="1"/>
            <a:r>
              <a:rPr lang="en-US" dirty="0" smtClean="0"/>
              <a:t>Queries</a:t>
            </a:r>
          </a:p>
          <a:p>
            <a:pPr lvl="1"/>
            <a:r>
              <a:rPr lang="en-US" dirty="0" smtClean="0"/>
              <a:t>Performance</a:t>
            </a:r>
          </a:p>
          <a:p>
            <a:r>
              <a:rPr lang="en-US" dirty="0" smtClean="0"/>
              <a:t>Conclusion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0961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– Big Files – Big Problems</a:t>
            </a:r>
            <a:endParaRPr lang="de-A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dirty="0" smtClean="0"/>
              <a:t>What if ...</a:t>
            </a:r>
          </a:p>
          <a:p>
            <a:pPr lvl="1"/>
            <a:r>
              <a:rPr lang="de-AT" dirty="0" smtClean="0"/>
              <a:t>you have a file with 49 GiB?</a:t>
            </a:r>
          </a:p>
          <a:p>
            <a:pPr lvl="1"/>
            <a:r>
              <a:rPr lang="de-AT" dirty="0"/>
              <a:t>you have </a:t>
            </a:r>
            <a:r>
              <a:rPr lang="de-AT" dirty="0" smtClean="0"/>
              <a:t>a file </a:t>
            </a:r>
            <a:r>
              <a:rPr lang="de-AT" dirty="0"/>
              <a:t>with </a:t>
            </a:r>
            <a:r>
              <a:rPr lang="de-AT" dirty="0" smtClean="0"/>
              <a:t>164.379.808 lines?</a:t>
            </a:r>
          </a:p>
          <a:p>
            <a:pPr lvl="1"/>
            <a:r>
              <a:rPr lang="de-AT" dirty="0"/>
              <a:t>your editor search&amp;replaces </a:t>
            </a:r>
            <a:r>
              <a:rPr lang="de-AT" dirty="0" smtClean="0"/>
              <a:t>27 lines/s</a:t>
            </a:r>
          </a:p>
          <a:p>
            <a:pPr lvl="1"/>
            <a:r>
              <a:rPr lang="de-AT" dirty="0"/>
              <a:t>a line is longer than a String can hold</a:t>
            </a:r>
            <a:r>
              <a:rPr lang="de-AT" dirty="0" smtClean="0"/>
              <a:t>?</a:t>
            </a:r>
          </a:p>
          <a:p>
            <a:pPr lvl="1"/>
            <a:r>
              <a:rPr lang="de-AT" dirty="0" smtClean="0"/>
              <a:t>String.Split() fails to allocate enough memory?</a:t>
            </a:r>
          </a:p>
          <a:p>
            <a:pPr lvl="1"/>
            <a:r>
              <a:rPr lang="de-AT" dirty="0" smtClean="0"/>
              <a:t>a regular expression runs 12 minutes ... on a single item?</a:t>
            </a:r>
          </a:p>
          <a:p>
            <a:pPr lvl="1"/>
            <a:r>
              <a:rPr lang="de-AT" dirty="0" smtClean="0"/>
              <a:t>your file parser spends only 20% on disk IO?</a:t>
            </a:r>
          </a:p>
          <a:p>
            <a:pPr lvl="1"/>
            <a:r>
              <a:rPr lang="de-AT" dirty="0" smtClean="0"/>
              <a:t>each line is an INSERT statement and your DB runs only 1000 queries/s?</a:t>
            </a:r>
          </a:p>
          <a:p>
            <a:pPr lvl="1"/>
            <a:r>
              <a:rPr lang="de-AT" dirty="0" smtClean="0"/>
              <a:t>LocalDB cannot store tables larger than 10 GiB?</a:t>
            </a:r>
          </a:p>
          <a:p>
            <a:pPr lvl="1"/>
            <a:r>
              <a:rPr lang="de-AT" dirty="0" smtClean="0"/>
              <a:t>you have to compute your primary keys yourself?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643" y="1825625"/>
            <a:ext cx="2963473" cy="161037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244858" y="4224577"/>
            <a:ext cx="2463209" cy="382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1163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Unicode and CSV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 smtClean="0"/>
              <a:t>What‘s wrong with this code?</a:t>
            </a:r>
            <a:r>
              <a:rPr lang="de-DE" altLang="de-DE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de-DE" altLang="de-DE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t = page.Text.Substring(0, 100</a:t>
            </a:r>
            <a:r>
              <a:rPr lang="de-DE" altLang="de-DE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writer.WriteLine(t</a:t>
            </a:r>
            <a:r>
              <a:rPr lang="de-DE" altLang="de-DE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de-DE" altLang="de-DE" sz="1000" dirty="0">
              <a:latin typeface="Arial" panose="020B0604020202020204" pitchFamily="34" charset="0"/>
            </a:endParaRPr>
          </a:p>
          <a:p>
            <a:r>
              <a:rPr lang="de-AT" dirty="0" smtClean="0"/>
              <a:t>Varchar vs. nvarchar</a:t>
            </a:r>
            <a:endParaRPr lang="de-AT" dirty="0" smtClean="0"/>
          </a:p>
          <a:p>
            <a:r>
              <a:rPr lang="de-AT" dirty="0" smtClean="0"/>
              <a:t>MS SQL Server: no UTF8</a:t>
            </a:r>
            <a:br>
              <a:rPr lang="de-AT" dirty="0" smtClean="0"/>
            </a:br>
            <a:r>
              <a:rPr lang="de-AT" dirty="0" smtClean="0"/>
              <a:t>N</a:t>
            </a:r>
            <a:r>
              <a:rPr lang="de-AT" dirty="0" smtClean="0"/>
              <a:t>eo4j: only UTF8</a:t>
            </a:r>
          </a:p>
          <a:p>
            <a:r>
              <a:rPr lang="de-AT" dirty="0" smtClean="0"/>
              <a:t>MS SQL CSV: no enquoted fields, no field interpretation</a:t>
            </a:r>
            <a:br>
              <a:rPr lang="de-AT" dirty="0" smtClean="0"/>
            </a:br>
            <a:r>
              <a:rPr lang="de-AT" dirty="0" smtClean="0"/>
              <a:t>Neo4j CSV: enquoting optional, requires escapting quotes</a:t>
            </a:r>
          </a:p>
          <a:p>
            <a:r>
              <a:rPr lang="de-AT" dirty="0" smtClean="0"/>
              <a:t>String equality</a:t>
            </a:r>
            <a:br>
              <a:rPr lang="de-AT" dirty="0" smtClean="0"/>
            </a:br>
            <a:r>
              <a:rPr lang="de-AT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de-AT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str1 = str2 COLLATE ..._BIN</a:t>
            </a:r>
            <a:endParaRPr lang="de-AT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259" y="1027905"/>
            <a:ext cx="4694541" cy="24914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7569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Wikipedia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692133"/>
          </a:xfrm>
        </p:spPr>
        <p:txBody>
          <a:bodyPr/>
          <a:lstStyle/>
          <a:p>
            <a:r>
              <a:rPr lang="en-US" dirty="0" smtClean="0"/>
              <a:t>Wikipedia English</a:t>
            </a:r>
          </a:p>
          <a:p>
            <a:pPr lvl="1"/>
            <a:r>
              <a:rPr lang="en-US" dirty="0" smtClean="0"/>
              <a:t>15.113.788 articles</a:t>
            </a:r>
          </a:p>
          <a:p>
            <a:pPr lvl="1"/>
            <a:r>
              <a:rPr lang="en-US" dirty="0" smtClean="0"/>
              <a:t>164.379.808 links</a:t>
            </a:r>
            <a:endParaRPr lang="en-US" dirty="0" smtClean="0"/>
          </a:p>
          <a:p>
            <a:r>
              <a:rPr lang="en-US" dirty="0" smtClean="0"/>
              <a:t>Wikipedia </a:t>
            </a:r>
            <a:r>
              <a:rPr lang="en-US" dirty="0" err="1" smtClean="0"/>
              <a:t>Plattdüütsch</a:t>
            </a:r>
            <a:endParaRPr lang="en-US" dirty="0" smtClean="0"/>
          </a:p>
          <a:p>
            <a:pPr lvl="1"/>
            <a:r>
              <a:rPr lang="en-US" dirty="0" smtClean="0"/>
              <a:t>31.814 articles</a:t>
            </a:r>
            <a:endParaRPr lang="en-US" dirty="0" smtClean="0"/>
          </a:p>
          <a:p>
            <a:pPr lvl="1"/>
            <a:r>
              <a:rPr lang="en-US" dirty="0" smtClean="0"/>
              <a:t>299.032 links</a:t>
            </a:r>
            <a:endParaRPr lang="en-US" dirty="0" smtClean="0"/>
          </a:p>
          <a:p>
            <a:pPr lvl="1"/>
            <a:r>
              <a:rPr lang="en-US" dirty="0" smtClean="0"/>
              <a:t>21.993 first-links</a:t>
            </a:r>
          </a:p>
          <a:p>
            <a:r>
              <a:rPr lang="en-US" dirty="0" smtClean="0"/>
              <a:t>Philosophy-Game</a:t>
            </a:r>
            <a:endParaRPr lang="en-US" dirty="0" smtClean="0"/>
          </a:p>
          <a:p>
            <a:r>
              <a:rPr lang="en-US" dirty="0" err="1" smtClean="0"/>
              <a:t>WikiGame</a:t>
            </a:r>
            <a:endParaRPr lang="en-US" dirty="0" smtClean="0"/>
          </a:p>
          <a:p>
            <a:r>
              <a:rPr lang="en-US" dirty="0" smtClean="0"/>
              <a:t>5-clicks-to-Jesus</a:t>
            </a:r>
            <a:endParaRPr lang="en-US" dirty="0" smtClean="0"/>
          </a:p>
          <a:p>
            <a:endParaRPr lang="de-AT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19800" y="1746909"/>
            <a:ext cx="5286843" cy="254163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169793" y="3426594"/>
            <a:ext cx="1232033" cy="311593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Oval 7"/>
          <p:cNvSpPr/>
          <p:nvPr/>
        </p:nvSpPr>
        <p:spPr>
          <a:xfrm>
            <a:off x="9017163" y="3408240"/>
            <a:ext cx="1395640" cy="31159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Oval 8"/>
          <p:cNvSpPr/>
          <p:nvPr/>
        </p:nvSpPr>
        <p:spPr>
          <a:xfrm>
            <a:off x="7064066" y="3994363"/>
            <a:ext cx="560015" cy="25751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TextBox 9"/>
          <p:cNvSpPr txBox="1"/>
          <p:nvPr/>
        </p:nvSpPr>
        <p:spPr>
          <a:xfrm>
            <a:off x="8645941" y="4369837"/>
            <a:ext cx="101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Links</a:t>
            </a:r>
            <a:endParaRPr lang="de-AT" dirty="0"/>
          </a:p>
        </p:txBody>
      </p:sp>
      <p:cxnSp>
        <p:nvCxnSpPr>
          <p:cNvPr id="12" name="Straight Arrow Connector 11"/>
          <p:cNvCxnSpPr>
            <a:stCxn id="10" idx="0"/>
            <a:endCxn id="8" idx="4"/>
          </p:cNvCxnSpPr>
          <p:nvPr/>
        </p:nvCxnSpPr>
        <p:spPr>
          <a:xfrm flipV="1">
            <a:off x="9151268" y="3719832"/>
            <a:ext cx="563715" cy="6500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1"/>
            <a:endCxn id="9" idx="5"/>
          </p:cNvCxnSpPr>
          <p:nvPr/>
        </p:nvCxnSpPr>
        <p:spPr>
          <a:xfrm flipH="1" flipV="1">
            <a:off x="7542069" y="4214166"/>
            <a:ext cx="1103872" cy="3403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5"/>
          </p:cNvCxnSpPr>
          <p:nvPr/>
        </p:nvCxnSpPr>
        <p:spPr>
          <a:xfrm flipH="1" flipV="1">
            <a:off x="7221399" y="3692555"/>
            <a:ext cx="1506554" cy="69177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25868" y="4194387"/>
            <a:ext cx="1277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First-Link</a:t>
            </a:r>
            <a:endParaRPr lang="de-AT" b="1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26" idx="0"/>
            <a:endCxn id="6" idx="2"/>
          </p:cNvCxnSpPr>
          <p:nvPr/>
        </p:nvCxnSpPr>
        <p:spPr>
          <a:xfrm flipV="1">
            <a:off x="5664400" y="3582391"/>
            <a:ext cx="505393" cy="61199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915184" y="1547189"/>
            <a:ext cx="3741410" cy="94623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TextBox 16"/>
          <p:cNvSpPr txBox="1"/>
          <p:nvPr/>
        </p:nvSpPr>
        <p:spPr>
          <a:xfrm>
            <a:off x="10076737" y="986402"/>
            <a:ext cx="1277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Article</a:t>
            </a:r>
            <a:endParaRPr lang="de-AT" b="1" dirty="0">
              <a:solidFill>
                <a:srgbClr val="C00000"/>
              </a:solidFill>
            </a:endParaRPr>
          </a:p>
        </p:txBody>
      </p:sp>
      <p:cxnSp>
        <p:nvCxnSpPr>
          <p:cNvPr id="18" name="Straight Arrow Connector 17"/>
          <p:cNvCxnSpPr>
            <a:stCxn id="17" idx="1"/>
            <a:endCxn id="15" idx="7"/>
          </p:cNvCxnSpPr>
          <p:nvPr/>
        </p:nvCxnSpPr>
        <p:spPr>
          <a:xfrm flipH="1">
            <a:off x="9108677" y="1171068"/>
            <a:ext cx="968060" cy="51469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42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Graph-DB Concepts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Ideas</a:t>
            </a:r>
          </a:p>
          <a:p>
            <a:pPr lvl="1"/>
            <a:r>
              <a:rPr lang="en-US" dirty="0" smtClean="0"/>
              <a:t>RDBMS: Slow Joins</a:t>
            </a:r>
          </a:p>
          <a:p>
            <a:pPr lvl="1"/>
            <a:r>
              <a:rPr lang="en-US" dirty="0" smtClean="0"/>
              <a:t>Natural Relations</a:t>
            </a:r>
          </a:p>
          <a:p>
            <a:pPr lvl="1"/>
            <a:r>
              <a:rPr lang="en-US" dirty="0" smtClean="0"/>
              <a:t>Graph Theory (math)</a:t>
            </a:r>
          </a:p>
          <a:p>
            <a:endParaRPr lang="en-US" dirty="0" smtClean="0"/>
          </a:p>
          <a:p>
            <a:r>
              <a:rPr lang="en-US" dirty="0" smtClean="0"/>
              <a:t>Components</a:t>
            </a:r>
            <a:endParaRPr lang="en-US" dirty="0"/>
          </a:p>
          <a:p>
            <a:pPr lvl="1"/>
            <a:r>
              <a:rPr lang="en-US" dirty="0" smtClean="0"/>
              <a:t>Nodes (Entities)</a:t>
            </a:r>
          </a:p>
          <a:p>
            <a:pPr lvl="1"/>
            <a:r>
              <a:rPr lang="en-US" dirty="0" smtClean="0"/>
              <a:t>Edges (Relationships)</a:t>
            </a:r>
          </a:p>
          <a:p>
            <a:pPr lvl="1"/>
            <a:r>
              <a:rPr lang="en-US" dirty="0" smtClean="0"/>
              <a:t>Properties (Data)</a:t>
            </a:r>
          </a:p>
          <a:p>
            <a:endParaRPr lang="de-AT" dirty="0"/>
          </a:p>
        </p:txBody>
      </p:sp>
      <p:pic>
        <p:nvPicPr>
          <p:cNvPr id="2050" name="Picture 2" descr="from relational mod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284" y="574991"/>
            <a:ext cx="3809198" cy="2019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o graph mod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756" y="2461335"/>
            <a:ext cx="5552726" cy="385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40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Neo4j vs SQL (Basics)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600" b="1" dirty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p:Page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{id:1,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title: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"Philosophy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l:Page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{id:2,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title: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"Logic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(l)-[: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links_to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]-&gt;(p);</a:t>
            </a:r>
          </a:p>
          <a:p>
            <a:pPr marL="0" indent="0">
              <a:spcBef>
                <a:spcPts val="600"/>
              </a:spcBef>
              <a:buNone/>
            </a:pPr>
            <a:endParaRPr lang="de-AT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de-AT" sz="1600" b="1" dirty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p:Page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{title:</a:t>
            </a:r>
            <a:r>
              <a:rPr lang="de-AT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AT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p.text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AT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de-AT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Graph"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endParaRPr lang="de-AT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de-AT" sz="1600" b="1" dirty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p:Page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{title:</a:t>
            </a:r>
            <a:r>
              <a:rPr lang="de-AT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AT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p;</a:t>
            </a:r>
          </a:p>
          <a:p>
            <a:pPr marL="0" indent="0">
              <a:spcBef>
                <a:spcPts val="600"/>
              </a:spcBef>
              <a:buNone/>
            </a:pPr>
            <a:endParaRPr lang="de-AT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de-AT" sz="1600" b="1" dirty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p:Page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{title:</a:t>
            </a:r>
            <a:r>
              <a:rPr lang="de-AT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AT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(p)&lt;-[: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links_to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]-(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a)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p, a;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Pages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 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DE" altLang="de-DE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Links 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 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1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>
              <a:spcBef>
                <a:spcPts val="0"/>
              </a:spcBef>
              <a:spcAft>
                <a:spcPts val="600"/>
              </a:spcAft>
              <a:buNone/>
            </a:pPr>
            <a:endParaRPr lang="de-DE" altLang="de-DE" sz="1600" dirty="0" smtClean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Pages </a:t>
            </a: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altLang="de-DE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de-DE" altLang="de-DE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Graph‚</a:t>
            </a:r>
            <a:b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title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altLang="de-DE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>
              <a:spcBef>
                <a:spcPts val="0"/>
              </a:spcBef>
              <a:spcAft>
                <a:spcPts val="600"/>
              </a:spcAft>
              <a:buNone/>
            </a:pPr>
            <a:endParaRPr lang="de-DE" altLang="de-DE" sz="16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Pages</a:t>
            </a:r>
            <a:b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title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altLang="de-DE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 eaLnBrk="0" fontAlgn="base" hangingPunct="0"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a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</a:t>
            </a:r>
            <a:b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Pages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b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Links l 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altLang="de-DE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de-DE" altLang="de-DE" sz="1600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Pages a 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altLang="de-DE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de-DE" altLang="de-DE" sz="1600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de-DE" altLang="de-DE" sz="16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de-DE" altLang="de-DE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79132" y="34472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99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Neo4j vs SQL (Advanced)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de-AT" sz="1600" b="1" dirty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p:Page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{title:</a:t>
            </a:r>
            <a:r>
              <a:rPr lang="de-AT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AT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(p)&lt;-[: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first_links_to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*1..3]-(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a)</a:t>
            </a:r>
            <a:b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b="1" dirty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DISTINCT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p, a;</a:t>
            </a:r>
          </a:p>
          <a:p>
            <a:pPr marL="0" indent="0">
              <a:spcBef>
                <a:spcPts val="600"/>
              </a:spcBef>
              <a:buNone/>
            </a:pP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de-AT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p:Page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{title:</a:t>
            </a:r>
            <a:r>
              <a:rPr lang="de-AT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AT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(p)&lt;-[: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first_links_to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*]-(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a)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b="1" dirty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DISTINCT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p, a;</a:t>
            </a:r>
          </a:p>
          <a:p>
            <a:pPr marL="0" indent="0">
              <a:spcBef>
                <a:spcPts val="600"/>
              </a:spcBef>
              <a:buNone/>
            </a:pPr>
            <a:endParaRPr lang="de-AT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de-AT" sz="1600" b="1" dirty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AT" sz="1600" dirty="0" err="1">
                <a:solidFill>
                  <a:srgbClr val="FF4F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shortestPath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p:Page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{title:</a:t>
            </a:r>
            <a:r>
              <a:rPr lang="de-AT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AT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&lt;-[: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first_links_to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*]-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g:Page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title:</a:t>
            </a:r>
            <a:r>
              <a:rPr lang="de-AT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"Graph</a:t>
            </a:r>
            <a:r>
              <a:rPr lang="de-AT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de-AT" sz="1600" b="1" dirty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endParaRPr lang="de-AT" sz="16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e-DE" dirty="0" smtClean="0">
                <a:solidFill>
                  <a:srgbClr val="0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Dijkstra, A*</a:t>
            </a:r>
            <a:endParaRPr lang="de-DE" altLang="de-DE" sz="5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cs typeface="Courier New" panose="02070309020205020404" pitchFamily="49" charset="0"/>
              </a:rPr>
              <a:t>Recursive Join </a:t>
            </a:r>
            <a:r>
              <a:rPr lang="en-US" sz="1800" dirty="0" smtClean="0"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  <a:br>
              <a:rPr lang="en-US" sz="1800" dirty="0" smtClean="0"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sz="1800" dirty="0" smtClean="0">
                <a:cs typeface="Courier New" panose="02070309020205020404" pitchFamily="49" charset="0"/>
                <a:sym typeface="Wingdings" panose="05000000000000000000" pitchFamily="2" charset="2"/>
              </a:rPr>
              <a:t>CONNECT BY / Common Table Expression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 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b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b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de-DE" altLang="de-DE" sz="16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b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</a:t>
            </a:r>
            <a:r>
              <a:rPr lang="de-DE" altLang="de-DE" sz="1600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FirstLink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 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b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a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</a:t>
            </a:r>
            <a:b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b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 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a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de-DE" altLang="de-DE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074" name="Picture 2" descr="http://www.uk2.net/blog/wp-content/uploads/89149812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894" y="3129183"/>
            <a:ext cx="2015626" cy="15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03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</Words>
  <Application>Microsoft Office PowerPoint</Application>
  <PresentationFormat>Widescreen</PresentationFormat>
  <Paragraphs>98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Courier New</vt:lpstr>
      <vt:lpstr>Wingdings</vt:lpstr>
      <vt:lpstr>Office Theme</vt:lpstr>
      <vt:lpstr>Graph Databases</vt:lpstr>
      <vt:lpstr>Overview</vt:lpstr>
      <vt:lpstr>Big Data – Big Files – Big Problems</vt:lpstr>
      <vt:lpstr>Unicode and CSV</vt:lpstr>
      <vt:lpstr>Example Wikipedia</vt:lpstr>
      <vt:lpstr>Graph-DB Concepts</vt:lpstr>
      <vt:lpstr>Neo4j vs SQL (Basics)</vt:lpstr>
      <vt:lpstr>Neo4j vs SQL (Advanced)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Databases</dc:title>
  <dc:creator>Philipp Fleck</dc:creator>
  <cp:lastModifiedBy>dixxi</cp:lastModifiedBy>
  <cp:revision>58</cp:revision>
  <dcterms:created xsi:type="dcterms:W3CDTF">2015-01-27T11:54:26Z</dcterms:created>
  <dcterms:modified xsi:type="dcterms:W3CDTF">2015-01-28T22:51:02Z</dcterms:modified>
</cp:coreProperties>
</file>