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67" r:id="rId4"/>
    <p:sldId id="268" r:id="rId5"/>
    <p:sldId id="270" r:id="rId6"/>
    <p:sldId id="260" r:id="rId7"/>
    <p:sldId id="261" r:id="rId8"/>
    <p:sldId id="263" r:id="rId9"/>
    <p:sldId id="266" r:id="rId10"/>
    <p:sldId id="271" r:id="rId11"/>
    <p:sldId id="27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899" autoAdjust="0"/>
  </p:normalViewPr>
  <p:slideViewPr>
    <p:cSldViewPr snapToGrid="0">
      <p:cViewPr>
        <p:scale>
          <a:sx n="125" d="100"/>
          <a:sy n="125" d="100"/>
        </p:scale>
        <p:origin x="-672" y="-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1BFE0-0997-4107-ACA7-B4A8D910E1CD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EA86E-C545-4FB0-A25B-842463AD049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247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086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Use</a:t>
            </a:r>
            <a:r>
              <a:rPr lang="de-AT" baseline="0" dirty="0" smtClean="0"/>
              <a:t> intelligent text editor -&gt; often very limited features</a:t>
            </a:r>
          </a:p>
          <a:p>
            <a:r>
              <a:rPr lang="de-AT" baseline="0" dirty="0" smtClean="0"/>
              <a:t>Process file line by line using a specially coded program</a:t>
            </a:r>
          </a:p>
          <a:p>
            <a:r>
              <a:rPr lang="de-AT" baseline="0" dirty="0" smtClean="0"/>
              <a:t>Even commercial editors fail</a:t>
            </a:r>
          </a:p>
          <a:p>
            <a:r>
              <a:rPr lang="de-AT" baseline="0" dirty="0" smtClean="0"/>
              <a:t>Read file in chunks -&gt; how to deal with regex?</a:t>
            </a:r>
          </a:p>
          <a:p>
            <a:r>
              <a:rPr lang="de-AT" baseline="0" dirty="0" smtClean="0"/>
              <a:t>Implement Split() lazyly</a:t>
            </a:r>
          </a:p>
          <a:p>
            <a:r>
              <a:rPr lang="de-AT" baseline="0" dirty="0" smtClean="0"/>
              <a:t>Use compiled regex</a:t>
            </a:r>
          </a:p>
          <a:p>
            <a:r>
              <a:rPr lang="de-AT" baseline="0" dirty="0" smtClean="0"/>
              <a:t>Paralellize intensive code (e.g. Regex), lock on output </a:t>
            </a:r>
          </a:p>
          <a:p>
            <a:r>
              <a:rPr lang="de-AT" baseline="0" dirty="0" smtClean="0"/>
              <a:t>Use bulk insert and CSV files</a:t>
            </a:r>
          </a:p>
          <a:p>
            <a:r>
              <a:rPr lang="de-AT" baseline="0" dirty="0" smtClean="0"/>
              <a:t>Must use full DB</a:t>
            </a:r>
          </a:p>
          <a:p>
            <a:r>
              <a:rPr lang="de-AT" baseline="0" dirty="0" smtClean="0"/>
              <a:t>Impossibru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5069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Unicode surrogates</a:t>
            </a:r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0489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“Shema”</a:t>
            </a:r>
          </a:p>
          <a:p>
            <a:pPr lvl="1"/>
            <a:r>
              <a:rPr lang="en-US" dirty="0" smtClean="0"/>
              <a:t>Page {id, title, </a:t>
            </a:r>
            <a:r>
              <a:rPr lang="en-US" dirty="0" err="1" smtClean="0"/>
              <a:t>ctitle</a:t>
            </a:r>
            <a:r>
              <a:rPr lang="en-US" dirty="0" smtClean="0"/>
              <a:t>, length, text}</a:t>
            </a:r>
          </a:p>
          <a:p>
            <a:pPr lvl="1"/>
            <a:r>
              <a:rPr lang="en-US" dirty="0" err="1" smtClean="0"/>
              <a:t>links_to</a:t>
            </a:r>
            <a:r>
              <a:rPr lang="en-US" dirty="0" smtClean="0"/>
              <a:t> {id1, id2}</a:t>
            </a:r>
          </a:p>
          <a:p>
            <a:pPr lvl="1"/>
            <a:r>
              <a:rPr lang="en-US" dirty="0" err="1" smtClean="0"/>
              <a:t>first_links_to</a:t>
            </a:r>
            <a:r>
              <a:rPr lang="en-US" dirty="0" smtClean="0"/>
              <a:t> {id1, id2}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3638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2124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120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600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637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263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450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63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756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013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500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26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872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076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937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661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Databases</a:t>
            </a:r>
            <a:endParaRPr lang="de-A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Philipp Fleck, Bernhard Manfred Gruber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7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Pro</a:t>
            </a:r>
          </a:p>
          <a:p>
            <a:r>
              <a:rPr lang="en-US" dirty="0" smtClean="0"/>
              <a:t>Fast Insert</a:t>
            </a:r>
          </a:p>
          <a:p>
            <a:r>
              <a:rPr lang="en-US" dirty="0" smtClean="0"/>
              <a:t>Easy Queries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Contra</a:t>
            </a:r>
          </a:p>
          <a:p>
            <a:r>
              <a:rPr lang="en-US" dirty="0" smtClean="0"/>
              <a:t>Slow</a:t>
            </a:r>
          </a:p>
          <a:p>
            <a:r>
              <a:rPr lang="en-US" dirty="0" smtClean="0"/>
              <a:t>Not mature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Maybe Pro (didn’t looked into it)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Other DBs than Neo4j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Our Recommendation</a:t>
            </a:r>
          </a:p>
          <a:p>
            <a:r>
              <a:rPr lang="en-US" dirty="0" smtClean="0"/>
              <a:t>Use Cypher as Query Language and convert it to SQL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52473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de-A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513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files, Unicode and CSV</a:t>
            </a:r>
          </a:p>
          <a:p>
            <a:r>
              <a:rPr lang="en-US" dirty="0"/>
              <a:t>Example (Wikipedia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Graph-DB Concepts</a:t>
            </a:r>
          </a:p>
          <a:p>
            <a:r>
              <a:rPr lang="en-US" dirty="0" smtClean="0"/>
              <a:t>Neo4j vs MS-SQL</a:t>
            </a:r>
          </a:p>
          <a:p>
            <a:pPr lvl="1"/>
            <a:r>
              <a:rPr lang="en-US" dirty="0" smtClean="0"/>
              <a:t>Queries</a:t>
            </a:r>
          </a:p>
          <a:p>
            <a:pPr lvl="1"/>
            <a:r>
              <a:rPr lang="en-US" dirty="0" smtClean="0"/>
              <a:t>Performance</a:t>
            </a:r>
          </a:p>
          <a:p>
            <a:r>
              <a:rPr lang="en-US" dirty="0" smtClean="0"/>
              <a:t>Conclusion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9340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– Big Files – Big Problems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 smtClean="0"/>
              <a:t>What if ...</a:t>
            </a:r>
          </a:p>
          <a:p>
            <a:pPr lvl="1"/>
            <a:r>
              <a:rPr lang="de-AT" dirty="0" smtClean="0"/>
              <a:t>you have a file with 49 GiB?</a:t>
            </a:r>
          </a:p>
          <a:p>
            <a:pPr lvl="1"/>
            <a:r>
              <a:rPr lang="de-AT" dirty="0"/>
              <a:t>you have </a:t>
            </a:r>
            <a:r>
              <a:rPr lang="de-AT" dirty="0" smtClean="0"/>
              <a:t>a file </a:t>
            </a:r>
            <a:r>
              <a:rPr lang="de-AT" dirty="0"/>
              <a:t>with </a:t>
            </a:r>
            <a:r>
              <a:rPr lang="de-AT" dirty="0" smtClean="0"/>
              <a:t>164,379,808 lines?</a:t>
            </a:r>
          </a:p>
          <a:p>
            <a:pPr lvl="1"/>
            <a:r>
              <a:rPr lang="de-AT" dirty="0"/>
              <a:t>your editor search&amp;replaces </a:t>
            </a:r>
            <a:r>
              <a:rPr lang="de-AT" dirty="0" smtClean="0"/>
              <a:t>27 lines/s</a:t>
            </a:r>
          </a:p>
          <a:p>
            <a:pPr lvl="1"/>
            <a:r>
              <a:rPr lang="de-AT" dirty="0"/>
              <a:t>a line is longer than a String can hold</a:t>
            </a:r>
            <a:r>
              <a:rPr lang="de-AT" dirty="0" smtClean="0"/>
              <a:t>?</a:t>
            </a:r>
          </a:p>
          <a:p>
            <a:pPr lvl="1"/>
            <a:r>
              <a:rPr lang="de-AT" dirty="0" smtClean="0"/>
              <a:t>String.Split() fails to allocate enough memory?</a:t>
            </a:r>
          </a:p>
          <a:p>
            <a:pPr lvl="1"/>
            <a:r>
              <a:rPr lang="de-AT" dirty="0" smtClean="0"/>
              <a:t>a regular expression runs 12 minutes ... on a single item?</a:t>
            </a:r>
          </a:p>
          <a:p>
            <a:pPr lvl="1"/>
            <a:r>
              <a:rPr lang="de-AT" dirty="0" smtClean="0"/>
              <a:t>your file parser spends only 20% on disk IO?</a:t>
            </a:r>
          </a:p>
          <a:p>
            <a:pPr lvl="1"/>
            <a:r>
              <a:rPr lang="de-AT" dirty="0" smtClean="0"/>
              <a:t>each line is an INSERT statement and your DB runs only 1000 queries/s?</a:t>
            </a:r>
          </a:p>
          <a:p>
            <a:pPr lvl="1"/>
            <a:r>
              <a:rPr lang="de-AT" dirty="0" smtClean="0"/>
              <a:t>LocalDB cannot store tables larger than 10 GiB?</a:t>
            </a:r>
          </a:p>
          <a:p>
            <a:pPr lvl="1"/>
            <a:r>
              <a:rPr lang="de-AT" dirty="0" smtClean="0"/>
              <a:t>you have to compute your primary keys yourself?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643" y="1825625"/>
            <a:ext cx="2963473" cy="16103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44858" y="4224577"/>
            <a:ext cx="2463209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643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Unicode and CSV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smtClean="0"/>
              <a:t>What‘s wrong with this code?</a:t>
            </a:r>
            <a: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t = page.Text.Substring(0, 100</a:t>
            </a:r>
            <a: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writer.WriteLine(t</a:t>
            </a:r>
            <a: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DE" altLang="de-DE" sz="1000" dirty="0">
              <a:latin typeface="Arial" panose="020B0604020202020204" pitchFamily="34" charset="0"/>
            </a:endParaRPr>
          </a:p>
          <a:p>
            <a:r>
              <a:rPr lang="de-AT" dirty="0" smtClean="0"/>
              <a:t>Varchar vs. nvarchar</a:t>
            </a:r>
          </a:p>
          <a:p>
            <a:r>
              <a:rPr lang="de-AT" dirty="0" smtClean="0"/>
              <a:t>MS SQL Server: no UTF-8</a:t>
            </a:r>
            <a:br>
              <a:rPr lang="de-AT" dirty="0" smtClean="0"/>
            </a:br>
            <a:r>
              <a:rPr lang="de-AT" dirty="0" smtClean="0"/>
              <a:t>Neo4j: only UTF-8</a:t>
            </a:r>
          </a:p>
          <a:p>
            <a:r>
              <a:rPr lang="de-AT" dirty="0" smtClean="0"/>
              <a:t>MS SQL CSV: no enquoted fields, no field interpretation</a:t>
            </a:r>
            <a:br>
              <a:rPr lang="de-AT" dirty="0" smtClean="0"/>
            </a:br>
            <a:r>
              <a:rPr lang="de-AT" dirty="0" smtClean="0"/>
              <a:t>Neo4j CSV: enquoting optional, requires escapting quotes</a:t>
            </a:r>
          </a:p>
          <a:p>
            <a:r>
              <a:rPr lang="de-AT" dirty="0" smtClean="0"/>
              <a:t>String equality</a:t>
            </a:r>
            <a:br>
              <a:rPr lang="de-AT" dirty="0" smtClean="0"/>
            </a:br>
            <a:r>
              <a:rPr lang="de-AT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de-AT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str1 = str2 COLLATE ..._BIN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259" y="1027905"/>
            <a:ext cx="4694541" cy="24914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1376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Wikipedia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692133"/>
          </a:xfrm>
        </p:spPr>
        <p:txBody>
          <a:bodyPr/>
          <a:lstStyle/>
          <a:p>
            <a:r>
              <a:rPr lang="en-US" dirty="0" smtClean="0"/>
              <a:t>Wikipedia English</a:t>
            </a:r>
          </a:p>
          <a:p>
            <a:pPr lvl="1"/>
            <a:r>
              <a:rPr lang="en-US" dirty="0" smtClean="0"/>
              <a:t>15,113,788 articles</a:t>
            </a:r>
          </a:p>
          <a:p>
            <a:pPr lvl="1"/>
            <a:r>
              <a:rPr lang="en-US" dirty="0" smtClean="0"/>
              <a:t>164,379,808 links</a:t>
            </a:r>
          </a:p>
          <a:p>
            <a:r>
              <a:rPr lang="en-US" dirty="0" smtClean="0"/>
              <a:t>Wikipedia </a:t>
            </a:r>
            <a:r>
              <a:rPr lang="en-US" dirty="0" err="1" smtClean="0"/>
              <a:t>Plattdüütsch</a:t>
            </a:r>
            <a:endParaRPr lang="en-US" dirty="0" smtClean="0"/>
          </a:p>
          <a:p>
            <a:pPr lvl="1"/>
            <a:r>
              <a:rPr lang="en-US" dirty="0" smtClean="0"/>
              <a:t>31,814 articles</a:t>
            </a:r>
          </a:p>
          <a:p>
            <a:pPr lvl="1"/>
            <a:r>
              <a:rPr lang="en-US" dirty="0" smtClean="0"/>
              <a:t>299,032 links</a:t>
            </a:r>
          </a:p>
          <a:p>
            <a:pPr lvl="1"/>
            <a:r>
              <a:rPr lang="en-US" dirty="0" smtClean="0"/>
              <a:t>21,993 first-links</a:t>
            </a:r>
          </a:p>
          <a:p>
            <a:r>
              <a:rPr lang="en-US" dirty="0" smtClean="0"/>
              <a:t>Philosophy-Game</a:t>
            </a:r>
          </a:p>
          <a:p>
            <a:r>
              <a:rPr lang="en-US" dirty="0" smtClean="0"/>
              <a:t>5-clicks-to-Jesus</a:t>
            </a:r>
          </a:p>
          <a:p>
            <a:endParaRPr lang="de-AT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746909"/>
            <a:ext cx="5286843" cy="254163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169793" y="3426594"/>
            <a:ext cx="1232033" cy="3115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Oval 7"/>
          <p:cNvSpPr/>
          <p:nvPr/>
        </p:nvSpPr>
        <p:spPr>
          <a:xfrm>
            <a:off x="9017163" y="3408240"/>
            <a:ext cx="1395640" cy="311592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Oval 8"/>
          <p:cNvSpPr/>
          <p:nvPr/>
        </p:nvSpPr>
        <p:spPr>
          <a:xfrm>
            <a:off x="7064066" y="3994363"/>
            <a:ext cx="560015" cy="257515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TextBox 9"/>
          <p:cNvSpPr txBox="1"/>
          <p:nvPr/>
        </p:nvSpPr>
        <p:spPr>
          <a:xfrm>
            <a:off x="8645941" y="4369837"/>
            <a:ext cx="10106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>
                <a:solidFill>
                  <a:srgbClr val="FFC000"/>
                </a:solidFill>
              </a:rPr>
              <a:t>Links</a:t>
            </a:r>
            <a:endParaRPr lang="de-AT" dirty="0">
              <a:solidFill>
                <a:srgbClr val="FFC000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  <a:endCxn id="8" idx="4"/>
          </p:cNvCxnSpPr>
          <p:nvPr/>
        </p:nvCxnSpPr>
        <p:spPr>
          <a:xfrm flipV="1">
            <a:off x="9151268" y="3719832"/>
            <a:ext cx="563715" cy="65000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  <a:endCxn id="9" idx="5"/>
          </p:cNvCxnSpPr>
          <p:nvPr/>
        </p:nvCxnSpPr>
        <p:spPr>
          <a:xfrm flipH="1" flipV="1">
            <a:off x="7542069" y="4214166"/>
            <a:ext cx="1103872" cy="34033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5"/>
          </p:cNvCxnSpPr>
          <p:nvPr/>
        </p:nvCxnSpPr>
        <p:spPr>
          <a:xfrm flipH="1" flipV="1">
            <a:off x="7221399" y="3692555"/>
            <a:ext cx="1506554" cy="69177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25868" y="4194387"/>
            <a:ext cx="127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First-Link</a:t>
            </a:r>
            <a:endParaRPr lang="de-AT" b="1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26" idx="0"/>
            <a:endCxn id="6" idx="2"/>
          </p:cNvCxnSpPr>
          <p:nvPr/>
        </p:nvCxnSpPr>
        <p:spPr>
          <a:xfrm flipV="1">
            <a:off x="5664400" y="3582391"/>
            <a:ext cx="505393" cy="61199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915184" y="1547189"/>
            <a:ext cx="3741410" cy="946239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TextBox 16"/>
          <p:cNvSpPr txBox="1"/>
          <p:nvPr/>
        </p:nvSpPr>
        <p:spPr>
          <a:xfrm>
            <a:off x="10076737" y="986402"/>
            <a:ext cx="127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Article</a:t>
            </a:r>
            <a:endParaRPr lang="de-AT" b="1" dirty="0">
              <a:solidFill>
                <a:schemeClr val="accent1"/>
              </a:solidFill>
            </a:endParaRPr>
          </a:p>
        </p:txBody>
      </p:sp>
      <p:cxnSp>
        <p:nvCxnSpPr>
          <p:cNvPr id="18" name="Straight Arrow Connector 17"/>
          <p:cNvCxnSpPr>
            <a:stCxn id="17" idx="1"/>
            <a:endCxn id="15" idx="7"/>
          </p:cNvCxnSpPr>
          <p:nvPr/>
        </p:nvCxnSpPr>
        <p:spPr>
          <a:xfrm flipH="1">
            <a:off x="9108677" y="1171068"/>
            <a:ext cx="968060" cy="51469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7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Graph-DB Concepts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Ideas</a:t>
            </a:r>
          </a:p>
          <a:p>
            <a:pPr lvl="1"/>
            <a:r>
              <a:rPr lang="en-US" dirty="0" smtClean="0"/>
              <a:t>RDBMS: Slow Joins</a:t>
            </a:r>
          </a:p>
          <a:p>
            <a:pPr lvl="1"/>
            <a:r>
              <a:rPr lang="en-US" dirty="0" smtClean="0"/>
              <a:t>Natural Relations</a:t>
            </a:r>
          </a:p>
          <a:p>
            <a:pPr lvl="1"/>
            <a:r>
              <a:rPr lang="en-US" dirty="0" smtClean="0"/>
              <a:t>Graph Theory (math)</a:t>
            </a:r>
          </a:p>
          <a:p>
            <a:endParaRPr lang="en-US" dirty="0" smtClean="0"/>
          </a:p>
          <a:p>
            <a:r>
              <a:rPr lang="en-US" dirty="0" smtClean="0"/>
              <a:t>Components</a:t>
            </a:r>
            <a:endParaRPr lang="en-US" dirty="0"/>
          </a:p>
          <a:p>
            <a:pPr lvl="1"/>
            <a:r>
              <a:rPr lang="en-US" dirty="0" smtClean="0"/>
              <a:t>Nodes (Entities)</a:t>
            </a:r>
          </a:p>
          <a:p>
            <a:pPr lvl="1"/>
            <a:r>
              <a:rPr lang="en-US" dirty="0" smtClean="0"/>
              <a:t>Edges (Relationships)</a:t>
            </a:r>
          </a:p>
          <a:p>
            <a:pPr lvl="1"/>
            <a:r>
              <a:rPr lang="en-US" dirty="0" smtClean="0"/>
              <a:t>Properties (Data)</a:t>
            </a:r>
          </a:p>
          <a:p>
            <a:endParaRPr lang="de-AT" dirty="0"/>
          </a:p>
        </p:txBody>
      </p:sp>
      <p:pic>
        <p:nvPicPr>
          <p:cNvPr id="2050" name="Picture 2" descr="from relational mod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284" y="574991"/>
            <a:ext cx="3809198" cy="201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o graph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756" y="2461335"/>
            <a:ext cx="5552726" cy="385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4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vs SQL (Basics Queries)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{id:1,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title: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"Philosophy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l:Page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{id:2,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title: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"Logic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(l)-[: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links_to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]-&gt;(p);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p.text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Graph"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(p)&lt;-[: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links_to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]-(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Pages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Links 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 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1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endParaRPr lang="de-DE" altLang="de-DE" sz="1600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Pages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Graph‚</a:t>
            </a:r>
            <a:b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title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endParaRPr lang="de-DE" altLang="de-DE" sz="16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Pages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title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eaLnBrk="0" fontAlgn="base" hangingPunc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Pages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Links l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e-DE" altLang="de-DE" sz="160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Pages a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e-DE" altLang="de-DE" sz="160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DE" altLang="de-DE" sz="16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altLang="de-DE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79132" y="34472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99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vs SQL (Advanced Queries)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(p)&lt;-[: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first_links_to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*1..3]-(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a)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(p)&lt;-[: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first_links_to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*]-(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AT" sz="1600" dirty="0" err="1">
                <a:solidFill>
                  <a:srgbClr val="FF4F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shortestPath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&lt;-[: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first_links_to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*]-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title: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"Graph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e-DE" dirty="0" smtClean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Dijkstra, A*</a:t>
            </a:r>
            <a:endParaRPr lang="de-DE" altLang="de-DE" sz="5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 UNION JOIN UNION JOIN ...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cs typeface="Courier New" panose="02070309020205020404" pitchFamily="49" charset="0"/>
              </a:rPr>
              <a:t>Recursive Join </a:t>
            </a:r>
            <a:r>
              <a:rPr lang="en-US" sz="18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br>
              <a:rPr lang="en-US" sz="1800" dirty="0" smtClean="0"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8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CONNECT BY / Common Table Expression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 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DE" altLang="de-DE" sz="16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lang="de-DE" altLang="de-DE" sz="160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FirstLink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altLang="de-DE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 descr="http://www.uk2.net/blog/wp-content/uploads/8914981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894" y="3129183"/>
            <a:ext cx="2015626" cy="15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3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vs SQL (Performance)</a:t>
            </a:r>
            <a:endParaRPr lang="de-AT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156340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075121"/>
                <a:gridCol w="3182679"/>
                <a:gridCol w="2628900"/>
                <a:gridCol w="1314450"/>
                <a:gridCol w="131445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Neo4j</a:t>
                      </a:r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SQL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3m30s</a:t>
                      </a:r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12m45s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Pages (31,841)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4.7s</a:t>
                      </a:r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4.6s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Links (299,032)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3m15s</a:t>
                      </a:r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12m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Links (21,993)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11.3s</a:t>
                      </a:r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42s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Find First</a:t>
                      </a:r>
                      <a:r>
                        <a:rPr lang="en-US" baseline="0" dirty="0" smtClean="0"/>
                        <a:t> Links to Philosophy (33)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50ms</a:t>
                      </a:r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70-80ms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Find</a:t>
                      </a:r>
                      <a:r>
                        <a:rPr lang="en-US" baseline="0" dirty="0" smtClean="0"/>
                        <a:t> Sources of Philosophy (all links)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Data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Hop (166)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39ms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37ms</a:t>
                      </a:r>
                      <a:endParaRPr lang="de-A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37ms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Hops (2,057)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50ms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71ms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80ms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Hops (14,240)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530ms</a:t>
                      </a:r>
                      <a:endParaRPr lang="de-AT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139ms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282ms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Hops (25,558)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34.7s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6.2s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5 Hops (27,609)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aborted after 20min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26.7s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205.8s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61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Microsoft Office PowerPoint</Application>
  <PresentationFormat>Widescreen</PresentationFormat>
  <Paragraphs>159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Graph Databases</vt:lpstr>
      <vt:lpstr>Overview</vt:lpstr>
      <vt:lpstr>Big Data – Big Files – Big Problems</vt:lpstr>
      <vt:lpstr>Unicode and CSV</vt:lpstr>
      <vt:lpstr>Example Wikipedia</vt:lpstr>
      <vt:lpstr>Graph-DB Concepts</vt:lpstr>
      <vt:lpstr>Neo4j vs SQL (Basics Queries)</vt:lpstr>
      <vt:lpstr>Neo4j vs SQL (Advanced Queries)</vt:lpstr>
      <vt:lpstr>Neo4j vs SQL (Performance)</vt:lpstr>
      <vt:lpstr>Conclusion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Databases</dc:title>
  <dc:creator>Philipp Fleck</dc:creator>
  <cp:lastModifiedBy>Philipp Fleck</cp:lastModifiedBy>
  <cp:revision>67</cp:revision>
  <dcterms:created xsi:type="dcterms:W3CDTF">2015-01-27T11:54:26Z</dcterms:created>
  <dcterms:modified xsi:type="dcterms:W3CDTF">2015-01-29T19:23:10Z</dcterms:modified>
</cp:coreProperties>
</file>