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70" r:id="rId4"/>
    <p:sldId id="272" r:id="rId5"/>
    <p:sldId id="274" r:id="rId6"/>
    <p:sldId id="279" r:id="rId7"/>
    <p:sldId id="276" r:id="rId8"/>
    <p:sldId id="277" r:id="rId9"/>
    <p:sldId id="269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7" r:id="rId18"/>
    <p:sldId id="266" r:id="rId19"/>
    <p:sldId id="264" r:id="rId20"/>
    <p:sldId id="268" r:id="rId21"/>
    <p:sldId id="265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CAC9-AE45-964A-B5E6-C5437B3CD15B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6216-8D00-9F47-AB56-0CCAD689A1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940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1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13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36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377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263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2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827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820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36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231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813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014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23925"/>
            <a:ext cx="9144000" cy="2387600"/>
          </a:xfrm>
        </p:spPr>
        <p:txBody>
          <a:bodyPr>
            <a:normAutofit/>
          </a:bodyPr>
          <a:lstStyle/>
          <a:p>
            <a:r>
              <a:rPr lang="nb-NO" sz="4000" dirty="0" err="1" smtClean="0">
                <a:latin typeface="Times" charset="0"/>
                <a:ea typeface="Times" charset="0"/>
                <a:cs typeface="Times" charset="0"/>
              </a:rPr>
              <a:t>Collision-Free</a:t>
            </a:r>
            <a:r>
              <a:rPr lang="nb-NO" sz="4000" dirty="0" smtClean="0">
                <a:latin typeface="Times" charset="0"/>
                <a:ea typeface="Times" charset="0"/>
                <a:cs typeface="Times" charset="0"/>
              </a:rPr>
              <a:t> Mixed-</a:t>
            </a:r>
            <a:r>
              <a:rPr lang="nb-NO" sz="4000" dirty="0" err="1" smtClean="0">
                <a:latin typeface="Times" charset="0"/>
                <a:ea typeface="Times" charset="0"/>
                <a:cs typeface="Times" charset="0"/>
              </a:rPr>
              <a:t>Integer</a:t>
            </a:r>
            <a:r>
              <a:rPr lang="nb-NO" sz="4000" dirty="0" smtClean="0">
                <a:latin typeface="Times" charset="0"/>
                <a:ea typeface="Times" charset="0"/>
                <a:cs typeface="Times" charset="0"/>
              </a:rPr>
              <a:t> Planning for </a:t>
            </a:r>
            <a:r>
              <a:rPr lang="nb-NO" sz="4000" dirty="0" err="1" smtClean="0">
                <a:latin typeface="Times" charset="0"/>
                <a:ea typeface="Times" charset="0"/>
                <a:cs typeface="Times" charset="0"/>
              </a:rPr>
              <a:t>Quadrotors</a:t>
            </a:r>
            <a:r>
              <a:rPr lang="nb-NO" sz="4000" dirty="0" smtClean="0">
                <a:latin typeface="Times" charset="0"/>
                <a:ea typeface="Times" charset="0"/>
                <a:cs typeface="Times" charset="0"/>
              </a:rPr>
              <a:t> Using </a:t>
            </a:r>
            <a:r>
              <a:rPr lang="nb-NO" sz="40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4000" dirty="0" smtClean="0">
                <a:latin typeface="Times" charset="0"/>
                <a:ea typeface="Times" charset="0"/>
                <a:cs typeface="Times" charset="0"/>
              </a:rPr>
              <a:t> Safe Regions</a:t>
            </a:r>
            <a:endParaRPr lang="nb-NO" sz="4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289" y="340173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Bernhard Paus Græsdal</a:t>
            </a:r>
          </a:p>
          <a:p>
            <a:pPr algn="l"/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Massachusetts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Institute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 Technology</a:t>
            </a:r>
          </a:p>
          <a:p>
            <a:pPr algn="l"/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May 2020</a:t>
            </a:r>
          </a:p>
          <a:p>
            <a:pPr algn="l"/>
            <a:endParaRPr lang="nb-NO" sz="28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27" y="2610318"/>
            <a:ext cx="4754674" cy="26834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77289" y="2702785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Final Project – 6.832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Underactuated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Robotic</a:t>
            </a:r>
            <a:endParaRPr lang="nb-NO" dirty="0" smtClean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Generating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safe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8" y="1479479"/>
            <a:ext cx="4031018" cy="47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8" y="1428132"/>
            <a:ext cx="4074984" cy="47591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8" y="1484029"/>
            <a:ext cx="4027122" cy="4703208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Generating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safe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8" y="1428132"/>
            <a:ext cx="4074984" cy="47591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82" y="1479479"/>
            <a:ext cx="3998777" cy="4687210"/>
          </a:xfrm>
          <a:prstGeom prst="rect">
            <a:avLst/>
          </a:prstGeo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Generating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safe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8" y="1428132"/>
            <a:ext cx="4074984" cy="47591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60" y="1428132"/>
            <a:ext cx="4060112" cy="4759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96" y="1458954"/>
            <a:ext cx="4073200" cy="4757022"/>
          </a:xfrm>
          <a:prstGeom prst="rect">
            <a:avLst/>
          </a:prstGeo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Generating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safe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8" y="1428132"/>
            <a:ext cx="4074984" cy="47591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60" y="1428132"/>
            <a:ext cx="4060112" cy="4759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960" y="1470569"/>
            <a:ext cx="4060112" cy="4741737"/>
          </a:xfrm>
          <a:prstGeom prst="rect">
            <a:avLst/>
          </a:prstGeo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Generating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safe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72" y="1027906"/>
            <a:ext cx="3180671" cy="5783038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>
                <a:latin typeface="Times" charset="0"/>
                <a:ea typeface="Times" charset="0"/>
                <a:cs typeface="Times" charset="0"/>
              </a:rPr>
              <a:t>8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72" y="1027906"/>
            <a:ext cx="3180671" cy="57830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71" y="1045799"/>
            <a:ext cx="3180672" cy="5730009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9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Flight Test #2</a:t>
            </a:r>
            <a:endParaRPr lang="nb-NO" sz="4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9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Computed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safe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273" y="1351364"/>
            <a:ext cx="3925453" cy="51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31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77746" cy="1325563"/>
          </a:xfrm>
        </p:spPr>
        <p:txBody>
          <a:bodyPr>
            <a:normAutofit/>
          </a:bodyPr>
          <a:lstStyle/>
          <a:p>
            <a:pPr algn="ctr"/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Main References</a:t>
            </a:r>
            <a:endParaRPr lang="nb-NO" sz="32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57" y="2420815"/>
            <a:ext cx="9020432" cy="716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75" y="3548911"/>
            <a:ext cx="9169543" cy="6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Flight Test #3</a:t>
            </a:r>
            <a:endParaRPr lang="nb-NO" sz="4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521"/>
            <a:ext cx="9144000" cy="1655762"/>
          </a:xfrm>
        </p:spPr>
        <p:txBody>
          <a:bodyPr>
            <a:normAutofit/>
          </a:bodyPr>
          <a:lstStyle/>
          <a:p>
            <a:r>
              <a:rPr lang="nb-NO" sz="2800" dirty="0" err="1" smtClean="0">
                <a:latin typeface="Times" charset="0"/>
                <a:ea typeface="Times" charset="0"/>
                <a:cs typeface="Times" charset="0"/>
              </a:rPr>
              <a:t>Comparing</a:t>
            </a:r>
            <a:r>
              <a:rPr lang="nb-NO" sz="2800" dirty="0" smtClean="0">
                <a:latin typeface="Times" charset="0"/>
                <a:ea typeface="Times" charset="0"/>
                <a:cs typeface="Times" charset="0"/>
              </a:rPr>
              <a:t> different </a:t>
            </a:r>
            <a:r>
              <a:rPr lang="nb-NO" sz="2800" dirty="0" err="1" smtClean="0">
                <a:latin typeface="Times" charset="0"/>
                <a:ea typeface="Times" charset="0"/>
                <a:cs typeface="Times" charset="0"/>
              </a:rPr>
              <a:t>numbers</a:t>
            </a:r>
            <a:r>
              <a:rPr lang="nb-NO" sz="2800" dirty="0" smtClean="0">
                <a:latin typeface="Times" charset="0"/>
                <a:ea typeface="Times" charset="0"/>
                <a:cs typeface="Times" charset="0"/>
              </a:rPr>
              <a:t/>
            </a:r>
            <a:br>
              <a:rPr lang="nb-NO" sz="2800" dirty="0" smtClean="0">
                <a:latin typeface="Times" charset="0"/>
                <a:ea typeface="Times" charset="0"/>
                <a:cs typeface="Times" charset="0"/>
              </a:rPr>
            </a:br>
            <a:r>
              <a:rPr lang="nb-NO" sz="2800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sz="28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28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28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4028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Comparing</a:t>
            </a:r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 different </a:t>
            </a: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numbers</a:t>
            </a:r>
            <a:r>
              <a:rPr lang="nb-NO" sz="44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nb-NO" sz="4400" dirty="0">
                <a:latin typeface="Times" charset="0"/>
                <a:ea typeface="Times" charset="0"/>
                <a:cs typeface="Times" charset="0"/>
              </a:rPr>
            </a:b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4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68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Future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work</a:t>
            </a:r>
            <a:endParaRPr lang="nb-NO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Smarter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choice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safe regions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using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RRT*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Time-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scaling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the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trajectories</a:t>
            </a:r>
            <a:endParaRPr lang="nb-NO" dirty="0" smtClean="0">
              <a:latin typeface="Times" charset="0"/>
              <a:ea typeface="Times" charset="0"/>
              <a:cs typeface="Times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dirty="0" err="1">
                <a:latin typeface="Times" charset="0"/>
                <a:ea typeface="Times" charset="0"/>
                <a:cs typeface="Times" charset="0"/>
              </a:rPr>
              <a:t>A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ctuator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limits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nb-NO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4199"/>
            <a:ext cx="10515600" cy="1325563"/>
          </a:xfrm>
        </p:spPr>
        <p:txBody>
          <a:bodyPr/>
          <a:lstStyle/>
          <a:p>
            <a:pPr algn="ctr"/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Thanks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for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watching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!</a:t>
            </a:r>
            <a:endParaRPr lang="nb-NO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64699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For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the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 full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paper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source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code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 and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reference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 list,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please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see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the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description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.</a:t>
            </a:r>
            <a:endParaRPr lang="nb-NO" sz="20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Goal </a:t>
            </a: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the</a:t>
            </a:r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project</a:t>
            </a:r>
            <a:endParaRPr lang="nb-NO" sz="4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6591"/>
            <a:ext cx="10515600" cy="4351338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Generate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collision-free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polynomial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trajectories</a:t>
            </a:r>
            <a:endParaRPr lang="nb-NO" dirty="0" smtClean="0">
              <a:latin typeface="Times" charset="0"/>
              <a:ea typeface="Times" charset="0"/>
              <a:cs typeface="Times" charset="0"/>
            </a:endParaRP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Translate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these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trajectories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to full-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state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trajectories</a:t>
            </a:r>
            <a:endParaRPr lang="nb-NO" dirty="0" smtClean="0">
              <a:latin typeface="Times" charset="0"/>
              <a:ea typeface="Times" charset="0"/>
              <a:cs typeface="Times" charset="0"/>
            </a:endParaRP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Stabilize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trajectory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using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TVLQR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nb-NO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77746" cy="1325563"/>
          </a:xfrm>
        </p:spPr>
        <p:txBody>
          <a:bodyPr/>
          <a:lstStyle/>
          <a:p>
            <a:pPr algn="ctr"/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Quadrotor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model</a:t>
            </a:r>
            <a:endParaRPr lang="nb-NO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34" y="1874100"/>
            <a:ext cx="6383977" cy="1213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391" y="3547151"/>
            <a:ext cx="4396946" cy="20945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72746" y="1874100"/>
            <a:ext cx="1643866" cy="110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8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2273"/>
            <a:ext cx="9877746" cy="1325563"/>
          </a:xfrm>
        </p:spPr>
        <p:txBody>
          <a:bodyPr>
            <a:normAutofit/>
          </a:bodyPr>
          <a:lstStyle/>
          <a:p>
            <a:pPr algn="ctr"/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State </a:t>
            </a:r>
            <a:r>
              <a:rPr lang="nb-NO" sz="3200" dirty="0" err="1" smtClean="0">
                <a:latin typeface="Times" charset="0"/>
                <a:ea typeface="Times" charset="0"/>
                <a:cs typeface="Times" charset="0"/>
              </a:rPr>
              <a:t>vector</a:t>
            </a:r>
            <a:endParaRPr lang="nb-NO" sz="3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1768" y="3316336"/>
            <a:ext cx="98777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Flat output </a:t>
            </a:r>
            <a:r>
              <a:rPr lang="nb-NO" sz="3200" dirty="0" err="1" smtClean="0">
                <a:latin typeface="Times" charset="0"/>
                <a:ea typeface="Times" charset="0"/>
                <a:cs typeface="Times" charset="0"/>
              </a:rPr>
              <a:t>space</a:t>
            </a:r>
            <a:endParaRPr lang="nb-NO" sz="32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91" y="2036072"/>
            <a:ext cx="7006975" cy="822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669" y="4468230"/>
            <a:ext cx="6503542" cy="6951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346" y="2858955"/>
            <a:ext cx="2873460" cy="4378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14535" y="1984542"/>
            <a:ext cx="1643866" cy="110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/>
        </p:nvSpPr>
        <p:spPr>
          <a:xfrm>
            <a:off x="7705618" y="4171909"/>
            <a:ext cx="1643866" cy="110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15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Trajectory</a:t>
            </a:r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generation</a:t>
            </a:r>
            <a:endParaRPr lang="nb-NO" sz="4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6591"/>
            <a:ext cx="10515600" cy="4351338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b="1" dirty="0" smtClean="0">
                <a:latin typeface="Times" charset="0"/>
                <a:ea typeface="Times" charset="0"/>
                <a:cs typeface="Times" charset="0"/>
              </a:rPr>
              <a:t>Pre-</a:t>
            </a:r>
            <a:r>
              <a:rPr lang="nb-NO" b="1" dirty="0" err="1" smtClean="0">
                <a:latin typeface="Times" charset="0"/>
                <a:ea typeface="Times" charset="0"/>
                <a:cs typeface="Times" charset="0"/>
              </a:rPr>
              <a:t>processing</a:t>
            </a:r>
            <a:r>
              <a:rPr lang="nb-NO" b="1" dirty="0" smtClean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Generate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regions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obstacle-free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space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/>
            </a:r>
            <a:br>
              <a:rPr lang="nb-NO" dirty="0" smtClean="0">
                <a:latin typeface="Times" charset="0"/>
                <a:ea typeface="Times" charset="0"/>
                <a:cs typeface="Times" charset="0"/>
              </a:rPr>
            </a:br>
            <a:endParaRPr lang="nb-NO" dirty="0" smtClean="0">
              <a:latin typeface="Times" charset="0"/>
              <a:ea typeface="Times" charset="0"/>
              <a:cs typeface="Times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b="1" dirty="0" err="1" smtClean="0">
                <a:latin typeface="Times" charset="0"/>
                <a:ea typeface="Times" charset="0"/>
                <a:cs typeface="Times" charset="0"/>
              </a:rPr>
              <a:t>Mixer-Integer</a:t>
            </a:r>
            <a:r>
              <a:rPr lang="nb-NO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b="1" dirty="0" err="1" smtClean="0">
                <a:latin typeface="Times" charset="0"/>
                <a:ea typeface="Times" charset="0"/>
                <a:cs typeface="Times" charset="0"/>
              </a:rPr>
              <a:t>Optimization</a:t>
            </a:r>
            <a:r>
              <a:rPr lang="nb-NO" b="1" dirty="0" smtClean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Assign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each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polynomial segment to a region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using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binary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decision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variables</a:t>
            </a:r>
            <a:br>
              <a:rPr lang="nb-NO" dirty="0" smtClean="0">
                <a:latin typeface="Times" charset="0"/>
                <a:ea typeface="Times" charset="0"/>
                <a:cs typeface="Times" charset="0"/>
              </a:rPr>
            </a:br>
            <a:endParaRPr lang="nb-NO" dirty="0" smtClean="0">
              <a:latin typeface="Times" charset="0"/>
              <a:ea typeface="Times" charset="0"/>
              <a:cs typeface="Times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b="1" dirty="0" smtClean="0">
                <a:latin typeface="Times" charset="0"/>
                <a:ea typeface="Times" charset="0"/>
                <a:cs typeface="Times" charset="0"/>
              </a:rPr>
              <a:t>SOS: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Use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sums-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-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squares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to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ensure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that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the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entire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trajectory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is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collision-free</a:t>
            </a:r>
            <a:endParaRPr lang="nb-NO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Complete </a:t>
            </a:r>
            <a:r>
              <a:rPr lang="nb-NO" sz="3200" dirty="0" err="1" smtClean="0">
                <a:latin typeface="Times" charset="0"/>
                <a:ea typeface="Times" charset="0"/>
                <a:cs typeface="Times" charset="0"/>
              </a:rPr>
              <a:t>optimization</a:t>
            </a:r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3200" dirty="0" err="1" smtClean="0">
                <a:latin typeface="Times" charset="0"/>
                <a:ea typeface="Times" charset="0"/>
                <a:cs typeface="Times" charset="0"/>
              </a:rPr>
              <a:t>formulation</a:t>
            </a:r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 #1</a:t>
            </a:r>
            <a:endParaRPr lang="nb-NO" sz="32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542015"/>
            <a:ext cx="5129277" cy="2605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52" y="1690688"/>
            <a:ext cx="5532098" cy="1257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42015"/>
            <a:ext cx="5280247" cy="24636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07586" y="5562442"/>
            <a:ext cx="1643866" cy="58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7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Complete </a:t>
            </a:r>
            <a:r>
              <a:rPr lang="nb-NO" sz="3200" dirty="0" err="1" smtClean="0">
                <a:latin typeface="Times" charset="0"/>
                <a:ea typeface="Times" charset="0"/>
                <a:cs typeface="Times" charset="0"/>
              </a:rPr>
              <a:t>optimization</a:t>
            </a:r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3200" dirty="0" err="1" smtClean="0">
                <a:latin typeface="Times" charset="0"/>
                <a:ea typeface="Times" charset="0"/>
                <a:cs typeface="Times" charset="0"/>
              </a:rPr>
              <a:t>formulation</a:t>
            </a:r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 #2</a:t>
            </a:r>
            <a:endParaRPr lang="nb-NO" sz="32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30" y="1497517"/>
            <a:ext cx="7077923" cy="17511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5879" y="2559292"/>
            <a:ext cx="924674" cy="58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33" y="3721887"/>
            <a:ext cx="4574574" cy="24106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07" y="3721887"/>
            <a:ext cx="4880920" cy="87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Flight Test #1</a:t>
            </a:r>
            <a:endParaRPr lang="nb-NO" sz="4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79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154</Words>
  <Application>Microsoft Macintosh PowerPoint</Application>
  <PresentationFormat>Widescreen</PresentationFormat>
  <Paragraphs>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Times</vt:lpstr>
      <vt:lpstr>Arial</vt:lpstr>
      <vt:lpstr>Office Theme</vt:lpstr>
      <vt:lpstr>Collision-Free Mixed-Integer Planning for Quadrotors Using Convex Safe Regions</vt:lpstr>
      <vt:lpstr>Main References</vt:lpstr>
      <vt:lpstr>Goal of the project</vt:lpstr>
      <vt:lpstr>Quadrotor model</vt:lpstr>
      <vt:lpstr>State vector</vt:lpstr>
      <vt:lpstr>Trajectory generation</vt:lpstr>
      <vt:lpstr>Complete optimization formulation #1</vt:lpstr>
      <vt:lpstr>Complete optimization formulation #2</vt:lpstr>
      <vt:lpstr>Flight Test #1</vt:lpstr>
      <vt:lpstr>Generating safe convex regions</vt:lpstr>
      <vt:lpstr>Generating safe convex regions</vt:lpstr>
      <vt:lpstr>Generating safe convex regions</vt:lpstr>
      <vt:lpstr>Generating safe convex regions</vt:lpstr>
      <vt:lpstr>Generating safe convex regions</vt:lpstr>
      <vt:lpstr>8 convex regions</vt:lpstr>
      <vt:lpstr>9 convex regions</vt:lpstr>
      <vt:lpstr>Flight Test #2</vt:lpstr>
      <vt:lpstr>Computed safe regions</vt:lpstr>
      <vt:lpstr>PowerPoint Presentation</vt:lpstr>
      <vt:lpstr>Flight Test #3</vt:lpstr>
      <vt:lpstr>Comparing different numbers of convex regions</vt:lpstr>
      <vt:lpstr>Future work</vt:lpstr>
      <vt:lpstr>Thanks for watching!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Bernhard Paus Græsdal</dc:creator>
  <cp:lastModifiedBy>Bernhard Paus Græsdal</cp:lastModifiedBy>
  <cp:revision>31</cp:revision>
  <dcterms:created xsi:type="dcterms:W3CDTF">2020-05-15T19:46:08Z</dcterms:created>
  <dcterms:modified xsi:type="dcterms:W3CDTF">2020-05-16T01:52:22Z</dcterms:modified>
</cp:coreProperties>
</file>