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287A0-F64D-4136-97F9-1C9AD07C31F6}" type="datetimeFigureOut">
              <a:rPr lang="de-AT" smtClean="0"/>
              <a:t>28.06.2016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6C221-95E7-4E7E-BDAB-37FDC96A280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86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6C221-95E7-4E7E-BDAB-37FDC96A280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081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9276-A042-4359-B11A-00F127959734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00B0-A5BE-49A7-A677-75485AE4B79F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2F13-A92F-4C61-992F-489ADA8FB91D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B1B-DC94-4E92-8294-AC1EED7E7098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97F0-1458-4CD5-A5B1-55E1E76ED660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B2D9-988E-46A3-83EF-E916338F824A}" type="datetime1">
              <a:rPr lang="de-DE" smtClean="0"/>
              <a:t>28.06.2016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2965-785F-4A7A-BD04-0A4FBC436F8C}" type="datetime1">
              <a:rPr lang="de-DE" smtClean="0"/>
              <a:t>28.06.2016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3EB-0E2A-4106-B9EC-B6901370C0BB}" type="datetime1">
              <a:rPr lang="de-DE" smtClean="0"/>
              <a:t>28.06.2016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875C-FA3F-4D22-B0B6-D004CF25284C}" type="datetime1">
              <a:rPr lang="de-DE" smtClean="0"/>
              <a:t>28.06.2016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E5B-9B17-426E-B572-2A38DAFC31A8}" type="datetime1">
              <a:rPr lang="de-DE" smtClean="0"/>
              <a:t>28.06.2016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827E-1576-4584-BA45-57F4D45A4A4A}" type="datetime1">
              <a:rPr lang="de-DE" smtClean="0"/>
              <a:t>28.06.2016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C332-1D01-4ACC-B533-F280CE04B831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8000" dirty="0" err="1"/>
              <a:t>GazeTracker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Michael Pichler - 1203511</a:t>
            </a:r>
          </a:p>
          <a:p>
            <a:r>
              <a:rPr lang="de-AT" dirty="0"/>
              <a:t>Bernhard Rieder - 1504924</a:t>
            </a:r>
          </a:p>
        </p:txBody>
      </p:sp>
    </p:spTree>
    <p:extLst>
      <p:ext uri="{BB962C8B-B14F-4D97-AF65-F5344CB8AC3E}">
        <p14:creationId xmlns:p14="http://schemas.microsoft.com/office/powerpoint/2010/main" val="352773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Vorführung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(Szenario)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0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Für Eure Aufmerksamkeit!!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Vielen Dank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46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r>
              <a:rPr lang="de-AT" dirty="0" smtClean="0"/>
              <a:t>Was ist unser Projekt</a:t>
            </a:r>
          </a:p>
          <a:p>
            <a:endParaRPr lang="de-AT" dirty="0" smtClean="0"/>
          </a:p>
          <a:p>
            <a:r>
              <a:rPr lang="de-AT" dirty="0" smtClean="0"/>
              <a:t>Was wird dafür benötigt</a:t>
            </a:r>
          </a:p>
          <a:p>
            <a:endParaRPr lang="de-AT" dirty="0" smtClean="0"/>
          </a:p>
          <a:p>
            <a:r>
              <a:rPr lang="de-AT" dirty="0" smtClean="0"/>
              <a:t>Unser erster Prototyp</a:t>
            </a:r>
          </a:p>
          <a:p>
            <a:endParaRPr lang="de-AT" dirty="0" smtClean="0"/>
          </a:p>
          <a:p>
            <a:r>
              <a:rPr lang="de-AT" dirty="0"/>
              <a:t>Finaler </a:t>
            </a:r>
            <a:r>
              <a:rPr lang="de-AT" dirty="0" smtClean="0"/>
              <a:t>Prototyp</a:t>
            </a:r>
          </a:p>
          <a:p>
            <a:endParaRPr lang="de-AT" dirty="0" smtClean="0"/>
          </a:p>
          <a:p>
            <a:r>
              <a:rPr lang="de-AT" dirty="0" smtClean="0"/>
              <a:t>Architektur</a:t>
            </a:r>
          </a:p>
          <a:p>
            <a:endParaRPr lang="de-AT" dirty="0"/>
          </a:p>
          <a:p>
            <a:r>
              <a:rPr lang="de-AT" dirty="0" smtClean="0"/>
              <a:t>Live-Demo (Szenario)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63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ist unser Projekt?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/>
              <a:t>Ein Gaze-</a:t>
            </a:r>
            <a:r>
              <a:rPr lang="de-AT" dirty="0" err="1" smtClean="0"/>
              <a:t>Tracker</a:t>
            </a:r>
            <a:r>
              <a:rPr lang="de-AT" dirty="0" smtClean="0"/>
              <a:t> Tool</a:t>
            </a:r>
          </a:p>
          <a:p>
            <a:pPr lvl="1"/>
            <a:r>
              <a:rPr lang="de-AT" dirty="0" smtClean="0"/>
              <a:t>Augenerkennung</a:t>
            </a:r>
          </a:p>
          <a:p>
            <a:pPr lvl="1"/>
            <a:r>
              <a:rPr lang="de-AT" dirty="0" smtClean="0"/>
              <a:t>Blickpunkt am Bildschirm anzeigen</a:t>
            </a:r>
          </a:p>
          <a:p>
            <a:endParaRPr lang="de-AT" dirty="0"/>
          </a:p>
          <a:p>
            <a:r>
              <a:rPr lang="de-AT" dirty="0" smtClean="0"/>
              <a:t>Ziel</a:t>
            </a:r>
          </a:p>
          <a:p>
            <a:pPr lvl="1"/>
            <a:r>
              <a:rPr lang="de-AT" dirty="0" smtClean="0"/>
              <a:t>Für jeden benutzbar</a:t>
            </a:r>
            <a:endParaRPr lang="de-AT" dirty="0"/>
          </a:p>
          <a:p>
            <a:pPr lvl="1"/>
            <a:r>
              <a:rPr lang="de-AT" dirty="0" err="1" smtClean="0"/>
              <a:t>Kostengüntig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smtClean="0"/>
              <a:t>Anwendungsgebiete</a:t>
            </a:r>
          </a:p>
          <a:p>
            <a:pPr lvl="1"/>
            <a:r>
              <a:rPr lang="de-AT" dirty="0" smtClean="0"/>
              <a:t>Evaluierung Blickverhalten</a:t>
            </a:r>
          </a:p>
          <a:p>
            <a:pPr lvl="1"/>
            <a:r>
              <a:rPr lang="de-AT" dirty="0" smtClean="0"/>
              <a:t>Hardwarelose Steuerung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11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wird dafür benötigt?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Hauptsächlich zwei Komponenten</a:t>
            </a:r>
          </a:p>
          <a:p>
            <a:pPr lvl="1"/>
            <a:r>
              <a:rPr lang="de-AT" dirty="0" smtClean="0"/>
              <a:t>Ein PC (Notebook)</a:t>
            </a:r>
          </a:p>
          <a:p>
            <a:pPr lvl="1"/>
            <a:r>
              <a:rPr lang="de-AT" dirty="0" smtClean="0"/>
              <a:t>Eine Webcam (oft vorhanden) -&gt; min. 1600x900px</a:t>
            </a:r>
          </a:p>
          <a:p>
            <a:pPr lvl="1"/>
            <a:endParaRPr lang="de-AT" dirty="0"/>
          </a:p>
          <a:p>
            <a:r>
              <a:rPr lang="de-AT" dirty="0" smtClean="0"/>
              <a:t>Für die Entwicklung:</a:t>
            </a:r>
          </a:p>
          <a:p>
            <a:pPr lvl="1"/>
            <a:r>
              <a:rPr lang="de-AT" dirty="0" err="1" smtClean="0"/>
              <a:t>OpenCV</a:t>
            </a:r>
            <a:r>
              <a:rPr lang="de-AT" dirty="0" smtClean="0"/>
              <a:t> 3.1.0</a:t>
            </a:r>
          </a:p>
          <a:p>
            <a:pPr lvl="1"/>
            <a:r>
              <a:rPr lang="de-AT" dirty="0" smtClean="0"/>
              <a:t>Visual Studio 2015 mit C++</a:t>
            </a:r>
          </a:p>
          <a:p>
            <a:pPr lvl="1"/>
            <a:r>
              <a:rPr lang="de-AT" dirty="0" smtClean="0"/>
              <a:t>QT 5.6.0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49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Unser erster Prototyp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Gesichtserkennung -&gt; </a:t>
            </a:r>
            <a:r>
              <a:rPr lang="de-AT" sz="1800" dirty="0" err="1"/>
              <a:t>haarcascade_frontalface</a:t>
            </a:r>
            <a:endParaRPr lang="de-AT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Augenerkennung -&gt; </a:t>
            </a:r>
            <a:r>
              <a:rPr lang="de-AT" sz="1800" dirty="0" smtClean="0"/>
              <a:t>haarcascade_lefteye_2splits</a:t>
            </a:r>
            <a:r>
              <a:rPr lang="de-AT" sz="1600" dirty="0" smtClean="0"/>
              <a:t> (…_</a:t>
            </a:r>
            <a:r>
              <a:rPr lang="de-AT" sz="1600" dirty="0" err="1" smtClean="0"/>
              <a:t>righteye</a:t>
            </a:r>
            <a:r>
              <a:rPr lang="de-AT" sz="1600" dirty="0" smtClean="0"/>
              <a:t>_...)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Pupillenerkennung</a:t>
            </a:r>
            <a:endParaRPr lang="de-AT" dirty="0"/>
          </a:p>
          <a:p>
            <a:pPr marL="914400" lvl="1" indent="-514350">
              <a:buFont typeface="+mj-lt"/>
              <a:buAutoNum type="arabicPeriod"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pic>
        <p:nvPicPr>
          <p:cNvPr id="1026" name="Grafik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49080"/>
            <a:ext cx="1566863" cy="15938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49607"/>
            <a:ext cx="17049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feil nach rechts 4"/>
          <p:cNvSpPr/>
          <p:nvPr/>
        </p:nvSpPr>
        <p:spPr>
          <a:xfrm>
            <a:off x="3643795" y="4659365"/>
            <a:ext cx="10801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762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Unser erster Prototyp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r>
              <a:rPr lang="de-AT" sz="3800" b="1" dirty="0" smtClean="0"/>
              <a:t>Problem -&gt; Zu viele </a:t>
            </a:r>
            <a:r>
              <a:rPr lang="de-AT" sz="4500" b="1" dirty="0" smtClean="0"/>
              <a:t>Parameter</a:t>
            </a:r>
            <a:r>
              <a:rPr lang="de-AT" sz="3800" b="1" dirty="0" smtClean="0"/>
              <a:t> (man überfordert die User)</a:t>
            </a:r>
          </a:p>
          <a:p>
            <a:endParaRPr lang="en-US" dirty="0"/>
          </a:p>
          <a:p>
            <a:pPr marL="0" indent="0">
              <a:buNone/>
            </a:pPr>
            <a:r>
              <a:rPr lang="de-AT" dirty="0"/>
              <a:t>cv::</a:t>
            </a:r>
            <a:r>
              <a:rPr lang="de-AT" dirty="0" err="1"/>
              <a:t>GaussianBlur</a:t>
            </a:r>
            <a:r>
              <a:rPr lang="de-AT" dirty="0"/>
              <a:t>(</a:t>
            </a:r>
            <a:r>
              <a:rPr lang="de-AT" dirty="0" err="1"/>
              <a:t>clone</a:t>
            </a:r>
            <a:r>
              <a:rPr lang="de-AT" dirty="0"/>
              <a:t>, </a:t>
            </a:r>
            <a:r>
              <a:rPr lang="de-AT" dirty="0" err="1"/>
              <a:t>clone</a:t>
            </a:r>
            <a:r>
              <a:rPr lang="de-AT" dirty="0"/>
              <a:t>, cv::Size(</a:t>
            </a:r>
            <a:r>
              <a:rPr lang="de-AT" dirty="0" err="1"/>
              <a:t>gaussianSize</a:t>
            </a:r>
            <a:r>
              <a:rPr lang="de-AT" dirty="0"/>
              <a:t>, </a:t>
            </a:r>
            <a:r>
              <a:rPr lang="de-AT" dirty="0" err="1"/>
              <a:t>gaussianSize</a:t>
            </a:r>
            <a:r>
              <a:rPr lang="de-AT" dirty="0"/>
              <a:t>), </a:t>
            </a:r>
            <a:r>
              <a:rPr lang="de-AT" dirty="0" err="1"/>
              <a:t>gaussianSigma</a:t>
            </a:r>
            <a:r>
              <a:rPr lang="de-AT" dirty="0"/>
              <a:t>, </a:t>
            </a:r>
            <a:r>
              <a:rPr lang="de-AT" dirty="0" err="1"/>
              <a:t>gaussianSigma</a:t>
            </a:r>
            <a:r>
              <a:rPr lang="de-AT" dirty="0" smtClean="0"/>
              <a:t>);</a:t>
            </a:r>
          </a:p>
          <a:p>
            <a:pPr marL="0" indent="0">
              <a:buNone/>
            </a:pPr>
            <a:r>
              <a:rPr lang="de-AT" dirty="0" smtClean="0"/>
              <a:t> cv</a:t>
            </a:r>
            <a:r>
              <a:rPr lang="de-AT" dirty="0"/>
              <a:t>::</a:t>
            </a:r>
            <a:r>
              <a:rPr lang="de-AT" dirty="0" err="1"/>
              <a:t>GaussianBlur</a:t>
            </a:r>
            <a:r>
              <a:rPr lang="de-AT" dirty="0"/>
              <a:t>(</a:t>
            </a:r>
            <a:r>
              <a:rPr lang="de-AT" dirty="0" err="1"/>
              <a:t>clone</a:t>
            </a:r>
            <a:r>
              <a:rPr lang="de-AT" dirty="0"/>
              <a:t>, </a:t>
            </a:r>
            <a:r>
              <a:rPr lang="de-AT" dirty="0" err="1"/>
              <a:t>clone</a:t>
            </a:r>
            <a:r>
              <a:rPr lang="de-AT" dirty="0"/>
              <a:t>, cv::Size(</a:t>
            </a:r>
            <a:r>
              <a:rPr lang="de-AT" dirty="0" err="1"/>
              <a:t>gaussianSize</a:t>
            </a:r>
            <a:r>
              <a:rPr lang="de-AT" dirty="0"/>
              <a:t>, </a:t>
            </a:r>
            <a:r>
              <a:rPr lang="de-AT" dirty="0" err="1"/>
              <a:t>gaussianSize</a:t>
            </a:r>
            <a:r>
              <a:rPr lang="de-AT" dirty="0"/>
              <a:t>), </a:t>
            </a:r>
            <a:r>
              <a:rPr lang="de-AT" dirty="0" err="1"/>
              <a:t>gaussianSigma</a:t>
            </a:r>
            <a:r>
              <a:rPr lang="de-AT" dirty="0"/>
              <a:t>, </a:t>
            </a:r>
            <a:r>
              <a:rPr lang="de-AT" dirty="0" err="1"/>
              <a:t>gaussianSigma</a:t>
            </a:r>
            <a:r>
              <a:rPr lang="de-AT" dirty="0" smtClean="0"/>
              <a:t>);</a:t>
            </a:r>
          </a:p>
          <a:p>
            <a:pPr marL="0" indent="0">
              <a:buNone/>
            </a:pPr>
            <a:endParaRPr lang="de-AT" smtClean="0"/>
          </a:p>
          <a:p>
            <a:pPr marL="0" indent="0">
              <a:buNone/>
            </a:pPr>
            <a:r>
              <a:rPr lang="de-AT" smtClean="0"/>
              <a:t>std</a:t>
            </a:r>
            <a:r>
              <a:rPr lang="de-AT" dirty="0"/>
              <a:t>::</a:t>
            </a:r>
            <a:r>
              <a:rPr lang="de-AT" dirty="0" err="1"/>
              <a:t>vector</a:t>
            </a:r>
            <a:r>
              <a:rPr lang="de-AT" dirty="0"/>
              <a:t>&lt;cv::Vec3f&gt; </a:t>
            </a:r>
            <a:r>
              <a:rPr lang="de-AT" dirty="0" err="1"/>
              <a:t>circleVector</a:t>
            </a:r>
            <a:r>
              <a:rPr lang="de-AT" dirty="0"/>
              <a:t>;</a:t>
            </a:r>
          </a:p>
          <a:p>
            <a:pPr marL="0" indent="0">
              <a:buNone/>
            </a:pPr>
            <a:r>
              <a:rPr lang="en-US" dirty="0"/>
              <a:t>cv::</a:t>
            </a:r>
            <a:r>
              <a:rPr lang="en-US" dirty="0" err="1"/>
              <a:t>HoughCircles</a:t>
            </a:r>
            <a:r>
              <a:rPr lang="en-US" dirty="0"/>
              <a:t>(clone, </a:t>
            </a:r>
            <a:r>
              <a:rPr lang="en-US" dirty="0" err="1"/>
              <a:t>circleVector</a:t>
            </a:r>
            <a:r>
              <a:rPr lang="en-US" dirty="0"/>
              <a:t>, CV_HOUGH_GRADIENT, 6, </a:t>
            </a:r>
            <a:r>
              <a:rPr lang="en-US" dirty="0" err="1"/>
              <a:t>clone.size</a:t>
            </a:r>
            <a:r>
              <a:rPr lang="en-US" dirty="0"/>
              <a:t>().height, 35, 25, 3, 10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cv::threshold(clone, clone, 150, 255, cv::THRESH_BINARY);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3800" b="1" dirty="0" err="1" smtClean="0"/>
              <a:t>Lösung</a:t>
            </a:r>
            <a:r>
              <a:rPr lang="en-US" sz="3800" b="1" dirty="0" smtClean="0"/>
              <a:t>: </a:t>
            </a:r>
            <a:r>
              <a:rPr lang="en-US" sz="4500" b="1" dirty="0" smtClean="0"/>
              <a:t>Template</a:t>
            </a:r>
            <a:r>
              <a:rPr lang="en-US" sz="3800" b="1" dirty="0" smtClean="0"/>
              <a:t> Matching</a:t>
            </a:r>
            <a:endParaRPr lang="de-AT" sz="3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01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Finaler Prototyp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Auftrittspunkt berechnen</a:t>
            </a:r>
          </a:p>
          <a:p>
            <a:pPr lvl="1"/>
            <a:r>
              <a:rPr lang="de-AT" dirty="0"/>
              <a:t>Lineare Interpolation der Pupillen Position mithilfe des Referenzrahmen in Beziehung zu der Bildschirmauflösung</a:t>
            </a:r>
          </a:p>
          <a:p>
            <a:pPr lvl="1"/>
            <a:endParaRPr lang="de-AT" dirty="0"/>
          </a:p>
          <a:p>
            <a:r>
              <a:rPr lang="de-AT" dirty="0"/>
              <a:t>Visualisierung auf dem Bildschirm</a:t>
            </a:r>
          </a:p>
          <a:p>
            <a:r>
              <a:rPr lang="de-AT" dirty="0"/>
              <a:t>Aufzeichnung der Daten nach Bedarf</a:t>
            </a:r>
          </a:p>
          <a:p>
            <a:r>
              <a:rPr lang="de-AT" dirty="0"/>
              <a:t>Auswertung der Daten in einem Video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74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Finaler Prototyp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Probleme</a:t>
            </a:r>
          </a:p>
          <a:p>
            <a:pPr lvl="1"/>
            <a:r>
              <a:rPr lang="de-AT" dirty="0"/>
              <a:t>Abhängig von guten Lichtverhältnissen</a:t>
            </a:r>
          </a:p>
          <a:p>
            <a:pPr lvl="1"/>
            <a:r>
              <a:rPr lang="de-AT" dirty="0"/>
              <a:t>Keine Bewegungskompensation</a:t>
            </a:r>
          </a:p>
          <a:p>
            <a:pPr lvl="1"/>
            <a:r>
              <a:rPr lang="de-AT" dirty="0"/>
              <a:t>Rechenleistung aufgrund hohe Auflösung der Webcam benötigt</a:t>
            </a:r>
          </a:p>
          <a:p>
            <a:pPr lvl="1"/>
            <a:endParaRPr lang="de-AT" dirty="0"/>
          </a:p>
          <a:p>
            <a:r>
              <a:rPr lang="de-AT" dirty="0"/>
              <a:t>Mögliche Verbesserungen</a:t>
            </a:r>
          </a:p>
          <a:p>
            <a:pPr lvl="1"/>
            <a:r>
              <a:rPr lang="de-AT" dirty="0"/>
              <a:t>Höhere Webcam Auflösung bringt bessere Genauigkeit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4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Architektur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4896544" cy="531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65039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Bildschirmpräsentation (4:3)</PresentationFormat>
  <Paragraphs>84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GazeTracker</vt:lpstr>
      <vt:lpstr>Agenda</vt:lpstr>
      <vt:lpstr>Was ist unser Projekt?</vt:lpstr>
      <vt:lpstr>Was wird dafür benötigt?</vt:lpstr>
      <vt:lpstr>Unser erster Prototyp</vt:lpstr>
      <vt:lpstr>Unser erster Prototyp</vt:lpstr>
      <vt:lpstr>Finaler Prototyp</vt:lpstr>
      <vt:lpstr>Finaler Prototyp</vt:lpstr>
      <vt:lpstr>Architektur</vt:lpstr>
      <vt:lpstr>Vorführung</vt:lpstr>
      <vt:lpstr>Für Eure Aufmerksamkeit!!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Pichler</dc:creator>
  <cp:lastModifiedBy>Michael</cp:lastModifiedBy>
  <cp:revision>16</cp:revision>
  <dcterms:created xsi:type="dcterms:W3CDTF">2016-06-27T14:20:41Z</dcterms:created>
  <dcterms:modified xsi:type="dcterms:W3CDTF">2016-06-28T18:32:07Z</dcterms:modified>
</cp:coreProperties>
</file>