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sldIdLst>
    <p:sldId id="257" r:id="rId2"/>
    <p:sldId id="271" r:id="rId3"/>
    <p:sldId id="272" r:id="rId4"/>
    <p:sldId id="273" r:id="rId5"/>
    <p:sldId id="259" r:id="rId6"/>
    <p:sldId id="263" r:id="rId7"/>
    <p:sldId id="261" r:id="rId8"/>
    <p:sldId id="262" r:id="rId9"/>
    <p:sldId id="278" r:id="rId10"/>
    <p:sldId id="266" r:id="rId11"/>
    <p:sldId id="274" r:id="rId12"/>
    <p:sldId id="275" r:id="rId13"/>
    <p:sldId id="267" r:id="rId14"/>
    <p:sldId id="268" r:id="rId15"/>
    <p:sldId id="269" r:id="rId16"/>
    <p:sldId id="270" r:id="rId17"/>
    <p:sldId id="277" r:id="rId18"/>
    <p:sldId id="26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1"/>
    <p:restoredTop sz="93646"/>
  </p:normalViewPr>
  <p:slideViewPr>
    <p:cSldViewPr snapToGrid="0" snapToObjects="1">
      <p:cViewPr varScale="1">
        <p:scale>
          <a:sx n="113" d="100"/>
          <a:sy n="113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CA1-363D-BD4E-AA13-740CAB9E9A5C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5C640-9F38-774F-AC67-7388F9267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38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allow businesses of all sizes to use data analytics to make evidence-based business decisions, with or without an IT department.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5C640-9F38-774F-AC67-7388F92678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3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allow businesses of all sizes to use data analytics to make evidence-based business decisions, with or without an IT department.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5C640-9F38-774F-AC67-7388F9267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Scientific</a:t>
            </a:r>
            <a:r>
              <a:rPr lang="en-AU" baseline="0" dirty="0" smtClean="0"/>
              <a:t> expertise is not being harnessed by decision making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5C640-9F38-774F-AC67-7388F92678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11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allow businesses of all sizes to use data analytics to make evidence-based business decisions, with or without an IT department.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5C640-9F38-774F-AC67-7388F92678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62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2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0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8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4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2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8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7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4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6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5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7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EA89-BCD2-7641-838C-C91F8AE30F94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559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2553" y="2495006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latin typeface="+mj-lt"/>
              </a:rPr>
              <a:t>data science:</a:t>
            </a:r>
            <a:endParaRPr lang="en-AU" sz="4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514" y="3526968"/>
            <a:ext cx="8275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responsible use of data for </a:t>
            </a:r>
            <a:r>
              <a:rPr lang="en-AU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decision making </a:t>
            </a:r>
            <a:endParaRPr lang="en-AU" sz="32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2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1511" y="1988076"/>
            <a:ext cx="275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less</a:t>
            </a:r>
            <a:r>
              <a:rPr lang="en-AU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AU" sz="2800" dirty="0" smtClean="0"/>
              <a:t>human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599" y="3138506"/>
            <a:ext cx="421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there is </a:t>
            </a:r>
            <a:r>
              <a:rPr lang="en-AU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constant feedback</a:t>
            </a:r>
            <a:endParaRPr lang="en-AU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0136" y="3321422"/>
            <a:ext cx="3700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dirty="0" smtClean="0"/>
              <a:t>decision making</a:t>
            </a:r>
            <a:endParaRPr lang="en-A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111947" y="4288936"/>
            <a:ext cx="473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errors can be quickly detected</a:t>
            </a:r>
            <a:endParaRPr lang="en-AU" sz="2800" dirty="0"/>
          </a:p>
        </p:txBody>
      </p:sp>
      <p:sp>
        <p:nvSpPr>
          <p:cNvPr id="11" name="Rectangle 10"/>
          <p:cNvSpPr/>
          <p:nvPr/>
        </p:nvSpPr>
        <p:spPr>
          <a:xfrm>
            <a:off x="7086017" y="2551981"/>
            <a:ext cx="17220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faster </a:t>
            </a:r>
            <a:endParaRPr lang="en-AU" sz="44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08091" y="2551981"/>
            <a:ext cx="21457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cheaper</a:t>
            </a:r>
            <a:endParaRPr lang="en-AU" sz="44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8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7639" y="2973038"/>
            <a:ext cx="2310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latin typeface="+mj-lt"/>
              </a:rPr>
              <a:t>data analytics</a:t>
            </a:r>
          </a:p>
          <a:p>
            <a:pPr algn="ctr"/>
            <a:r>
              <a:rPr lang="en-AU" sz="2400" dirty="0" smtClean="0">
                <a:latin typeface="+mj-lt"/>
              </a:rPr>
              <a:t>for </a:t>
            </a:r>
            <a:r>
              <a:rPr lang="en-AU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conservation</a:t>
            </a:r>
          </a:p>
        </p:txBody>
      </p:sp>
      <p:sp>
        <p:nvSpPr>
          <p:cNvPr id="29" name="Regular Pentagon 28"/>
          <p:cNvSpPr/>
          <p:nvPr/>
        </p:nvSpPr>
        <p:spPr>
          <a:xfrm>
            <a:off x="3748218" y="987199"/>
            <a:ext cx="4779857" cy="4552245"/>
          </a:xfrm>
          <a:prstGeom prst="pentagon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/>
          <p:cNvGrpSpPr/>
          <p:nvPr/>
        </p:nvGrpSpPr>
        <p:grpSpPr>
          <a:xfrm>
            <a:off x="5434585" y="488659"/>
            <a:ext cx="1333507" cy="1031866"/>
            <a:chOff x="5363113" y="735713"/>
            <a:chExt cx="1333507" cy="1031866"/>
          </a:xfrm>
          <a:solidFill>
            <a:schemeClr val="bg1"/>
          </a:solidFill>
        </p:grpSpPr>
        <p:sp>
          <p:nvSpPr>
            <p:cNvPr id="4" name="TextBox 3"/>
            <p:cNvSpPr txBox="1"/>
            <p:nvPr/>
          </p:nvSpPr>
          <p:spPr>
            <a:xfrm>
              <a:off x="5363113" y="1398247"/>
              <a:ext cx="133350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dashboards</a:t>
              </a:r>
              <a:endParaRPr lang="en-AU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910" y="735713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18" name="Group 17"/>
          <p:cNvGrpSpPr/>
          <p:nvPr/>
        </p:nvGrpSpPr>
        <p:grpSpPr>
          <a:xfrm>
            <a:off x="6967562" y="4778263"/>
            <a:ext cx="1382559" cy="1520686"/>
            <a:chOff x="7292605" y="4271312"/>
            <a:chExt cx="1382559" cy="1520686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7292605" y="5084112"/>
              <a:ext cx="1382559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dirty="0" smtClean="0"/>
                <a:t>interactive</a:t>
              </a:r>
              <a:r>
                <a:rPr lang="en-AU" sz="2000" smtClean="0"/>
                <a:t/>
              </a:r>
              <a:br>
                <a:rPr lang="en-AU" sz="2000" smtClean="0"/>
              </a:br>
              <a:r>
                <a:rPr lang="en-AU" sz="2000" smtClean="0"/>
                <a:t>exploration</a:t>
              </a:r>
              <a:endParaRPr lang="en-AU" sz="20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2165" y="4271312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19" name="Group 18"/>
          <p:cNvGrpSpPr/>
          <p:nvPr/>
        </p:nvGrpSpPr>
        <p:grpSpPr>
          <a:xfrm>
            <a:off x="4186979" y="4979805"/>
            <a:ext cx="812800" cy="1212910"/>
            <a:chOff x="3809401" y="4579886"/>
            <a:chExt cx="812800" cy="1212910"/>
          </a:xfrm>
          <a:solidFill>
            <a:schemeClr val="bg1"/>
          </a:solidFill>
        </p:grpSpPr>
        <p:sp>
          <p:nvSpPr>
            <p:cNvPr id="7" name="TextBox 6"/>
            <p:cNvSpPr txBox="1"/>
            <p:nvPr/>
          </p:nvSpPr>
          <p:spPr>
            <a:xfrm>
              <a:off x="3810760" y="5392686"/>
              <a:ext cx="81144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smtClean="0"/>
                <a:t>social</a:t>
              </a:r>
              <a:endParaRPr lang="en-AU" sz="20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9401" y="4579886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21" name="Group 20"/>
          <p:cNvGrpSpPr/>
          <p:nvPr/>
        </p:nvGrpSpPr>
        <p:grpSpPr>
          <a:xfrm>
            <a:off x="3182556" y="2262040"/>
            <a:ext cx="1377300" cy="1111108"/>
            <a:chOff x="2731304" y="1982691"/>
            <a:chExt cx="1377300" cy="111110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2731304" y="2693689"/>
              <a:ext cx="137730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ease </a:t>
              </a:r>
              <a:r>
                <a:rPr lang="en-AU" sz="2000" dirty="0" smtClean="0"/>
                <a:t>of use</a:t>
              </a:r>
              <a:endParaRPr lang="en-AU" sz="20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3554" y="1982691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20" name="Group 19"/>
          <p:cNvGrpSpPr/>
          <p:nvPr/>
        </p:nvGrpSpPr>
        <p:grpSpPr>
          <a:xfrm>
            <a:off x="7960760" y="2189283"/>
            <a:ext cx="1066895" cy="1514156"/>
            <a:chOff x="8225942" y="1943864"/>
            <a:chExt cx="1066895" cy="1514156"/>
          </a:xfrm>
          <a:solidFill>
            <a:schemeClr val="bg1"/>
          </a:solidFill>
        </p:grpSpPr>
        <p:sp>
          <p:nvSpPr>
            <p:cNvPr id="5" name="TextBox 4"/>
            <p:cNvSpPr txBox="1"/>
            <p:nvPr/>
          </p:nvSpPr>
          <p:spPr>
            <a:xfrm>
              <a:off x="8225942" y="2750134"/>
              <a:ext cx="1066895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dirty="0" smtClean="0"/>
                <a:t>data set</a:t>
              </a:r>
              <a:br>
                <a:rPr lang="en-AU" sz="2000" dirty="0" smtClean="0"/>
              </a:br>
              <a:r>
                <a:rPr lang="en-AU" sz="2000" dirty="0" smtClean="0"/>
                <a:t>creation</a:t>
              </a:r>
              <a:endParaRPr lang="en-AU" sz="2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4322" y="1943864"/>
              <a:ext cx="812800" cy="8128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59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147" y="742229"/>
            <a:ext cx="686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 smtClean="0">
                <a:latin typeface="+mj-lt"/>
              </a:rPr>
              <a:t>two fundamental processes</a:t>
            </a:r>
            <a:endParaRPr lang="en-AU" sz="4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5949" y="3735679"/>
            <a:ext cx="2722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data collection</a:t>
            </a:r>
            <a:endParaRPr lang="en-AU" sz="3200"/>
          </a:p>
        </p:txBody>
      </p:sp>
      <p:sp>
        <p:nvSpPr>
          <p:cNvPr id="10" name="TextBox 9"/>
          <p:cNvSpPr txBox="1"/>
          <p:nvPr/>
        </p:nvSpPr>
        <p:spPr>
          <a:xfrm>
            <a:off x="6789186" y="3349917"/>
            <a:ext cx="40085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/>
              <a:t>data analysis</a:t>
            </a:r>
            <a:br>
              <a:rPr lang="en-AU" sz="3200" dirty="0"/>
            </a:br>
            <a:r>
              <a:rPr lang="en-AU" sz="3200" dirty="0" smtClean="0"/>
              <a:t>automated reporting</a:t>
            </a:r>
            <a:endParaRPr lang="en-AU" sz="3200" dirty="0"/>
          </a:p>
          <a:p>
            <a:pPr algn="ctr"/>
            <a:r>
              <a:rPr lang="en-AU" sz="3200" dirty="0"/>
              <a:t>interactive </a:t>
            </a:r>
            <a:r>
              <a:rPr lang="en-AU" sz="3200" dirty="0" smtClean="0"/>
              <a:t>exploration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434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147" y="742229"/>
            <a:ext cx="3740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smtClean="0">
                <a:latin typeface="+mj-lt"/>
              </a:rPr>
              <a:t>data collection</a:t>
            </a:r>
            <a:endParaRPr lang="en-AU" sz="4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1092" y="2798970"/>
            <a:ext cx="399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electronic form </a:t>
            </a:r>
            <a:r>
              <a:rPr lang="en-AU" sz="2800" strike="sngStrike" dirty="0" smtClean="0"/>
              <a:t>not paper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2118" y="3462789"/>
            <a:ext cx="585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can work </a:t>
            </a:r>
            <a:r>
              <a:rPr lang="en-AU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offline</a:t>
            </a:r>
            <a:r>
              <a:rPr lang="en-AU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AU" sz="2800" dirty="0" smtClean="0"/>
              <a:t>on almost any device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102" y="4126607"/>
            <a:ext cx="555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data stored in-house or in the </a:t>
            </a:r>
            <a:r>
              <a:rPr lang="en-AU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1146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147" y="742229"/>
            <a:ext cx="5042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 smtClean="0">
                <a:latin typeface="+mj-lt"/>
              </a:rPr>
              <a:t>data collection tools</a:t>
            </a:r>
            <a:endParaRPr lang="en-AU" sz="4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8888" y="2469977"/>
            <a:ext cx="946138" cy="1113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510" y="5438320"/>
            <a:ext cx="644845" cy="644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69219" y="5529911"/>
            <a:ext cx="278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Survey 123 for ESRI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9890" y="3760577"/>
            <a:ext cx="26841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KoBo</a:t>
            </a:r>
            <a:r>
              <a:rPr lang="en-AU" sz="3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Toolbox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1134" y="2147612"/>
            <a:ext cx="1972240" cy="19722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35336" y="3785342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Open Data Kit</a:t>
            </a:r>
            <a:endParaRPr lang="en-AU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3239" y="2694477"/>
            <a:ext cx="1935338" cy="591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30416" y="3723787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9689" y="5031889"/>
            <a:ext cx="4944533" cy="1286934"/>
          </a:xfrm>
          <a:prstGeom prst="rect">
            <a:avLst/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5467" y="4089348"/>
            <a:ext cx="661260" cy="649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147" y="742229"/>
            <a:ext cx="8965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 smtClean="0">
                <a:latin typeface="+mj-lt"/>
              </a:rPr>
              <a:t>sometimes paperless is not possible</a:t>
            </a:r>
            <a:endParaRPr lang="en-AU" sz="4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00" y="4089348"/>
            <a:ext cx="1247518" cy="645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4543" y="4089348"/>
            <a:ext cx="703515" cy="725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6702" y="2733620"/>
            <a:ext cx="3082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store your data in a database</a:t>
            </a:r>
            <a:endParaRPr lang="en-AU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3369" y="2577989"/>
            <a:ext cx="3444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you can still use one of the form tools to enter data</a:t>
            </a:r>
            <a:endParaRPr lang="en-AU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3156" y="2949064"/>
            <a:ext cx="103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/>
              <a:t>OR</a:t>
            </a:r>
            <a:endParaRPr lang="en-AU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147" y="742229"/>
            <a:ext cx="8636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 smtClean="0">
                <a:latin typeface="+mj-lt"/>
              </a:rPr>
              <a:t>automated data analysis/reporting</a:t>
            </a:r>
            <a:endParaRPr lang="en-AU" sz="4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8197" y="4120562"/>
            <a:ext cx="15862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4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R Shiny</a:t>
            </a:r>
            <a:endParaRPr lang="en-AU" sz="3400" dirty="0" smtClean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2565" y="4169162"/>
            <a:ext cx="341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 smtClean="0"/>
              <a:t>Microsoft Power BI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28723" y="4104645"/>
            <a:ext cx="1541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Tableau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460" y="2741783"/>
            <a:ext cx="1131742" cy="1097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0510" y="2531432"/>
            <a:ext cx="1270668" cy="1307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563" y="2587877"/>
            <a:ext cx="1349381" cy="13493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65109" y="5442378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62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147" y="742229"/>
            <a:ext cx="8636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 smtClean="0">
                <a:latin typeface="+mj-lt"/>
              </a:rPr>
              <a:t>automated data analysis/reporting</a:t>
            </a:r>
            <a:endParaRPr lang="en-AU" sz="4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8197" y="4120562"/>
            <a:ext cx="15862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4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R Shiny</a:t>
            </a:r>
            <a:endParaRPr lang="en-AU" sz="3400" dirty="0" smtClean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2565" y="4169162"/>
            <a:ext cx="341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 smtClean="0"/>
              <a:t>Microsoft Power BI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28723" y="4104645"/>
            <a:ext cx="1541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Tableau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460" y="2741783"/>
            <a:ext cx="1131742" cy="1097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0510" y="2531432"/>
            <a:ext cx="1270668" cy="1307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563" y="2587877"/>
            <a:ext cx="1349381" cy="13493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65109" y="5442378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69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1166" y="2297289"/>
            <a:ext cx="934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budget for analysis and reporting, not only for </a:t>
            </a:r>
            <a:r>
              <a:rPr lang="en-AU" sz="2800" smtClean="0"/>
              <a:t>data collection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57147" y="742229"/>
            <a:ext cx="1148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 smtClean="0">
                <a:latin typeface="+mj-lt"/>
              </a:rPr>
              <a:t>so…</a:t>
            </a:r>
            <a:endParaRPr lang="en-AU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018" y="3222464"/>
            <a:ext cx="6353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be mindful about data management, </a:t>
            </a:r>
            <a:br>
              <a:rPr lang="en-AU" sz="2800" dirty="0" smtClean="0"/>
            </a:br>
            <a:r>
              <a:rPr lang="en-AU" sz="2800" dirty="0" smtClean="0"/>
              <a:t>make sure it allows business intelligence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92115" y="4578527"/>
            <a:ext cx="982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business intelligence is much cheaper in the medium/long term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8514" y="3282758"/>
            <a:ext cx="2531886" cy="1828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151" y="3582962"/>
            <a:ext cx="1777471" cy="1102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264" y="3047028"/>
            <a:ext cx="2404181" cy="1913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9787" y="5106944"/>
            <a:ext cx="800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Fernando Cagua</a:t>
            </a:r>
            <a:r>
              <a:rPr lang="en-AU" sz="2800" smtClean="0">
                <a:solidFill>
                  <a:schemeClr val="bg1"/>
                </a:solidFill>
              </a:rPr>
              <a:t>, Timothy Robinson</a:t>
            </a:r>
            <a:r>
              <a:rPr lang="en-AU" sz="2800" dirty="0" smtClean="0">
                <a:solidFill>
                  <a:schemeClr val="bg1"/>
                </a:solidFill>
              </a:rPr>
              <a:t>, Nancy Bunbury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2298" y="5607238"/>
            <a:ext cx="676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thanks to: Daniel Stouffer &amp; Jason </a:t>
            </a:r>
            <a:r>
              <a:rPr lang="en-AU" sz="2400" dirty="0" err="1" smtClean="0">
                <a:solidFill>
                  <a:schemeClr val="bg1"/>
                </a:solidFill>
              </a:rPr>
              <a:t>Tylianakis</a:t>
            </a:r>
            <a:r>
              <a:rPr lang="en-AU" sz="2400" dirty="0" smtClean="0">
                <a:solidFill>
                  <a:schemeClr val="bg1"/>
                </a:solidFill>
              </a:rPr>
              <a:t> group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8286" y="1432743"/>
            <a:ext cx="744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questions and feedback: </a:t>
            </a:r>
            <a:r>
              <a:rPr lang="en-AU" sz="3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fernando@cagua.co</a:t>
            </a:r>
            <a:endParaRPr lang="en-AU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9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0971" y="2957650"/>
            <a:ext cx="2554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latin typeface="+mj-lt"/>
              </a:rPr>
              <a:t>data analytics</a:t>
            </a:r>
          </a:p>
          <a:p>
            <a:pPr algn="ctr"/>
            <a:r>
              <a:rPr lang="en-AU" sz="2400" dirty="0" smtClean="0">
                <a:latin typeface="+mj-lt"/>
              </a:rPr>
              <a:t>for small business</a:t>
            </a:r>
          </a:p>
        </p:txBody>
      </p:sp>
      <p:sp>
        <p:nvSpPr>
          <p:cNvPr id="29" name="Regular Pentagon 28"/>
          <p:cNvSpPr/>
          <p:nvPr/>
        </p:nvSpPr>
        <p:spPr>
          <a:xfrm>
            <a:off x="3748218" y="987199"/>
            <a:ext cx="4779857" cy="4552245"/>
          </a:xfrm>
          <a:prstGeom prst="pentagon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/>
          <p:cNvGrpSpPr/>
          <p:nvPr/>
        </p:nvGrpSpPr>
        <p:grpSpPr>
          <a:xfrm>
            <a:off x="5434585" y="488659"/>
            <a:ext cx="1333507" cy="1031866"/>
            <a:chOff x="5363113" y="735713"/>
            <a:chExt cx="1333507" cy="1031866"/>
          </a:xfrm>
          <a:solidFill>
            <a:schemeClr val="bg1"/>
          </a:solidFill>
        </p:grpSpPr>
        <p:sp>
          <p:nvSpPr>
            <p:cNvPr id="4" name="TextBox 3"/>
            <p:cNvSpPr txBox="1"/>
            <p:nvPr/>
          </p:nvSpPr>
          <p:spPr>
            <a:xfrm>
              <a:off x="5363113" y="1398247"/>
              <a:ext cx="133350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dashboards</a:t>
              </a:r>
              <a:endParaRPr lang="en-AU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910" y="735713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18" name="Group 17"/>
          <p:cNvGrpSpPr/>
          <p:nvPr/>
        </p:nvGrpSpPr>
        <p:grpSpPr>
          <a:xfrm>
            <a:off x="6967562" y="4778263"/>
            <a:ext cx="1382559" cy="1520686"/>
            <a:chOff x="7292605" y="4271312"/>
            <a:chExt cx="1382559" cy="1520686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7292605" y="5084112"/>
              <a:ext cx="1382559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dirty="0" smtClean="0"/>
                <a:t>interactive</a:t>
              </a:r>
              <a:r>
                <a:rPr lang="en-AU" sz="2000" smtClean="0"/>
                <a:t/>
              </a:r>
              <a:br>
                <a:rPr lang="en-AU" sz="2000" smtClean="0"/>
              </a:br>
              <a:r>
                <a:rPr lang="en-AU" sz="2000" smtClean="0"/>
                <a:t>exploration</a:t>
              </a:r>
              <a:endParaRPr lang="en-AU" sz="20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2165" y="4271312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19" name="Group 18"/>
          <p:cNvGrpSpPr/>
          <p:nvPr/>
        </p:nvGrpSpPr>
        <p:grpSpPr>
          <a:xfrm>
            <a:off x="4186979" y="4979805"/>
            <a:ext cx="812800" cy="1212910"/>
            <a:chOff x="3809401" y="4579886"/>
            <a:chExt cx="812800" cy="1212910"/>
          </a:xfrm>
          <a:solidFill>
            <a:schemeClr val="bg1"/>
          </a:solidFill>
        </p:grpSpPr>
        <p:sp>
          <p:nvSpPr>
            <p:cNvPr id="7" name="TextBox 6"/>
            <p:cNvSpPr txBox="1"/>
            <p:nvPr/>
          </p:nvSpPr>
          <p:spPr>
            <a:xfrm>
              <a:off x="3810760" y="5392686"/>
              <a:ext cx="81144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smtClean="0"/>
                <a:t>social</a:t>
              </a:r>
              <a:endParaRPr lang="en-AU" sz="20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9401" y="4579886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21" name="Group 20"/>
          <p:cNvGrpSpPr/>
          <p:nvPr/>
        </p:nvGrpSpPr>
        <p:grpSpPr>
          <a:xfrm>
            <a:off x="3182556" y="2262040"/>
            <a:ext cx="1377300" cy="1111108"/>
            <a:chOff x="2731304" y="1982691"/>
            <a:chExt cx="1377300" cy="111110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2731304" y="2693689"/>
              <a:ext cx="137730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ease </a:t>
              </a:r>
              <a:r>
                <a:rPr lang="en-AU" sz="2000" dirty="0" smtClean="0"/>
                <a:t>of use</a:t>
              </a:r>
              <a:endParaRPr lang="en-AU" sz="20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3554" y="1982691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20" name="Group 19"/>
          <p:cNvGrpSpPr/>
          <p:nvPr/>
        </p:nvGrpSpPr>
        <p:grpSpPr>
          <a:xfrm>
            <a:off x="7994627" y="2189283"/>
            <a:ext cx="1066895" cy="1514156"/>
            <a:chOff x="8225942" y="1943864"/>
            <a:chExt cx="1066895" cy="1514156"/>
          </a:xfrm>
          <a:solidFill>
            <a:schemeClr val="bg1"/>
          </a:solidFill>
        </p:grpSpPr>
        <p:sp>
          <p:nvSpPr>
            <p:cNvPr id="5" name="TextBox 4"/>
            <p:cNvSpPr txBox="1"/>
            <p:nvPr/>
          </p:nvSpPr>
          <p:spPr>
            <a:xfrm>
              <a:off x="8225942" y="2750134"/>
              <a:ext cx="1066895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dirty="0" smtClean="0"/>
                <a:t>data set</a:t>
              </a:r>
              <a:br>
                <a:rPr lang="en-AU" sz="2000" dirty="0" smtClean="0"/>
              </a:br>
              <a:r>
                <a:rPr lang="en-AU" sz="2000" dirty="0" smtClean="0"/>
                <a:t>creation</a:t>
              </a:r>
              <a:endParaRPr lang="en-AU" sz="2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4322" y="1943864"/>
              <a:ext cx="812800" cy="8128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678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978" y="254964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Systems of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business intelligence</a:t>
            </a:r>
            <a:r>
              <a:rPr lang="en-US" sz="2400" dirty="0" smtClean="0"/>
              <a:t> allow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sz="2400" dirty="0" smtClean="0"/>
              <a:t> of </a:t>
            </a:r>
            <a:r>
              <a:rPr lang="en-US" sz="2400" dirty="0"/>
              <a:t>all sizes to use data analytics to make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evidence-based business decisions</a:t>
            </a:r>
            <a:r>
              <a:rPr lang="en-US" sz="2400" dirty="0"/>
              <a:t>, with or without an IT department.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962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2106" y="2742206"/>
            <a:ext cx="265534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latin typeface="+mj-lt"/>
              </a:rPr>
              <a:t>data analytics</a:t>
            </a:r>
          </a:p>
          <a:p>
            <a:pPr algn="ctr"/>
            <a:r>
              <a:rPr lang="en-AU" sz="2400" dirty="0" smtClean="0">
                <a:latin typeface="+mj-lt"/>
              </a:rPr>
              <a:t>for </a:t>
            </a:r>
            <a:r>
              <a:rPr lang="en-AU" sz="2400" strike="sngStrike" dirty="0" smtClean="0">
                <a:latin typeface="+mj-lt"/>
              </a:rPr>
              <a:t>small business </a:t>
            </a:r>
            <a:r>
              <a:rPr lang="en-AU" sz="2400" dirty="0" smtClean="0">
                <a:latin typeface="+mj-lt"/>
              </a:rPr>
              <a:t/>
            </a:r>
            <a:br>
              <a:rPr lang="en-AU" sz="2400" dirty="0" smtClean="0">
                <a:latin typeface="+mj-lt"/>
              </a:rPr>
            </a:br>
            <a:r>
              <a:rPr lang="en-AU" sz="28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conservation</a:t>
            </a:r>
            <a:endParaRPr lang="en-AU" sz="2400" dirty="0" smtClean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9" name="Regular Pentagon 28"/>
          <p:cNvSpPr/>
          <p:nvPr/>
        </p:nvSpPr>
        <p:spPr>
          <a:xfrm>
            <a:off x="3748218" y="987199"/>
            <a:ext cx="4779857" cy="4552245"/>
          </a:xfrm>
          <a:prstGeom prst="pentagon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/>
          <p:cNvGrpSpPr/>
          <p:nvPr/>
        </p:nvGrpSpPr>
        <p:grpSpPr>
          <a:xfrm>
            <a:off x="5434585" y="488659"/>
            <a:ext cx="1333507" cy="1031866"/>
            <a:chOff x="5363113" y="735713"/>
            <a:chExt cx="1333507" cy="1031866"/>
          </a:xfrm>
          <a:solidFill>
            <a:schemeClr val="bg1"/>
          </a:solidFill>
        </p:grpSpPr>
        <p:sp>
          <p:nvSpPr>
            <p:cNvPr id="4" name="TextBox 3"/>
            <p:cNvSpPr txBox="1"/>
            <p:nvPr/>
          </p:nvSpPr>
          <p:spPr>
            <a:xfrm>
              <a:off x="5363113" y="1398247"/>
              <a:ext cx="133350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dashboards</a:t>
              </a:r>
              <a:endParaRPr lang="en-AU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910" y="735713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18" name="Group 17"/>
          <p:cNvGrpSpPr/>
          <p:nvPr/>
        </p:nvGrpSpPr>
        <p:grpSpPr>
          <a:xfrm>
            <a:off x="6967562" y="4778263"/>
            <a:ext cx="1382559" cy="1520686"/>
            <a:chOff x="7292605" y="4271312"/>
            <a:chExt cx="1382559" cy="1520686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7292605" y="5084112"/>
              <a:ext cx="1382559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dirty="0" smtClean="0"/>
                <a:t>interactive</a:t>
              </a:r>
              <a:r>
                <a:rPr lang="en-AU" sz="2000" smtClean="0"/>
                <a:t/>
              </a:r>
              <a:br>
                <a:rPr lang="en-AU" sz="2000" smtClean="0"/>
              </a:br>
              <a:r>
                <a:rPr lang="en-AU" sz="2000" smtClean="0"/>
                <a:t>exploration</a:t>
              </a:r>
              <a:endParaRPr lang="en-AU" sz="20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2165" y="4271312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19" name="Group 18"/>
          <p:cNvGrpSpPr/>
          <p:nvPr/>
        </p:nvGrpSpPr>
        <p:grpSpPr>
          <a:xfrm>
            <a:off x="4186979" y="4979805"/>
            <a:ext cx="812800" cy="1212910"/>
            <a:chOff x="3809401" y="4579886"/>
            <a:chExt cx="812800" cy="1212910"/>
          </a:xfrm>
          <a:solidFill>
            <a:schemeClr val="bg1"/>
          </a:solidFill>
        </p:grpSpPr>
        <p:sp>
          <p:nvSpPr>
            <p:cNvPr id="7" name="TextBox 6"/>
            <p:cNvSpPr txBox="1"/>
            <p:nvPr/>
          </p:nvSpPr>
          <p:spPr>
            <a:xfrm>
              <a:off x="3810760" y="5392686"/>
              <a:ext cx="81144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smtClean="0"/>
                <a:t>social</a:t>
              </a:r>
              <a:endParaRPr lang="en-AU" sz="20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9401" y="4579886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21" name="Group 20"/>
          <p:cNvGrpSpPr/>
          <p:nvPr/>
        </p:nvGrpSpPr>
        <p:grpSpPr>
          <a:xfrm>
            <a:off x="3182556" y="2262040"/>
            <a:ext cx="1377300" cy="1111108"/>
            <a:chOff x="2731304" y="1982691"/>
            <a:chExt cx="1377300" cy="111110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2731304" y="2693689"/>
              <a:ext cx="137730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ease </a:t>
              </a:r>
              <a:r>
                <a:rPr lang="en-AU" sz="2000" dirty="0" smtClean="0"/>
                <a:t>of use</a:t>
              </a:r>
              <a:endParaRPr lang="en-AU" sz="20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3554" y="1982691"/>
              <a:ext cx="812800" cy="812800"/>
            </a:xfrm>
            <a:prstGeom prst="rect">
              <a:avLst/>
            </a:prstGeom>
            <a:grpFill/>
          </p:spPr>
        </p:pic>
      </p:grpSp>
      <p:grpSp>
        <p:nvGrpSpPr>
          <p:cNvPr id="20" name="Group 19"/>
          <p:cNvGrpSpPr/>
          <p:nvPr/>
        </p:nvGrpSpPr>
        <p:grpSpPr>
          <a:xfrm>
            <a:off x="7994627" y="2189283"/>
            <a:ext cx="1066895" cy="1514156"/>
            <a:chOff x="8225942" y="1943864"/>
            <a:chExt cx="1066895" cy="1514156"/>
          </a:xfrm>
          <a:solidFill>
            <a:schemeClr val="bg1"/>
          </a:solidFill>
        </p:grpSpPr>
        <p:sp>
          <p:nvSpPr>
            <p:cNvPr id="5" name="TextBox 4"/>
            <p:cNvSpPr txBox="1"/>
            <p:nvPr/>
          </p:nvSpPr>
          <p:spPr>
            <a:xfrm>
              <a:off x="8225942" y="2750134"/>
              <a:ext cx="1066895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dirty="0" smtClean="0"/>
                <a:t>data set</a:t>
              </a:r>
              <a:br>
                <a:rPr lang="en-AU" sz="2000" dirty="0" smtClean="0"/>
              </a:br>
              <a:r>
                <a:rPr lang="en-AU" sz="2000" dirty="0" smtClean="0"/>
                <a:t>creation</a:t>
              </a:r>
              <a:endParaRPr lang="en-AU" sz="2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4322" y="1943864"/>
              <a:ext cx="812800" cy="8128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91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83870" y="3079035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collect data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3249" y="1770031"/>
            <a:ext cx="225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design research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06924" y="438803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analyse data</a:t>
            </a:r>
            <a:endParaRPr lang="en-AU" sz="2400" dirty="0"/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 flipH="1">
            <a:off x="9428813" y="2231696"/>
            <a:ext cx="1" cy="847339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9428811" y="3540700"/>
            <a:ext cx="0" cy="84733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6857" y="2925146"/>
            <a:ext cx="5916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how it’s usually working</a:t>
            </a:r>
            <a:endParaRPr lang="en-AU" sz="44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5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5462" y="2491206"/>
            <a:ext cx="36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collect data on a field form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08091" y="3800210"/>
            <a:ext cx="244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type data in excel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3249" y="1182202"/>
            <a:ext cx="225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design research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06926" y="5109214"/>
            <a:ext cx="1843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chemeClr val="tx2">
                    <a:lumMod val="90000"/>
                  </a:schemeClr>
                </a:solidFill>
              </a:rPr>
              <a:t>analyse</a:t>
            </a:r>
            <a:r>
              <a:rPr lang="en-AU" sz="2400" dirty="0" smtClean="0">
                <a:solidFill>
                  <a:schemeClr val="tx2"/>
                </a:solidFill>
              </a:rPr>
              <a:t> </a:t>
            </a:r>
            <a:r>
              <a:rPr lang="en-AU" sz="2400" dirty="0" smtClean="0">
                <a:solidFill>
                  <a:schemeClr val="tx2">
                    <a:lumMod val="90000"/>
                  </a:schemeClr>
                </a:solidFill>
              </a:rPr>
              <a:t>data</a:t>
            </a:r>
            <a:endParaRPr lang="en-AU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>
            <a:off x="9428814" y="1643867"/>
            <a:ext cx="0" cy="847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428809" y="2956476"/>
            <a:ext cx="1" cy="847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>
            <a:off x="9428810" y="4261875"/>
            <a:ext cx="3" cy="8473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8368" y="2960994"/>
            <a:ext cx="5232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how it actually works</a:t>
            </a:r>
            <a:endParaRPr lang="en-AU" sz="44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77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96961" y="2838720"/>
            <a:ext cx="346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collect data electronically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85026" y="3441456"/>
            <a:ext cx="2887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smtClean="0"/>
              <a:t>which goes automatically into a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database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86328" y="82104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design </a:t>
            </a:r>
            <a:br>
              <a:rPr lang="en-AU" sz="2400" dirty="0" smtClean="0"/>
            </a:br>
            <a:r>
              <a:rPr lang="en-AU" sz="2400" dirty="0" smtClean="0"/>
              <a:t>research + </a:t>
            </a:r>
            <a:r>
              <a:rPr lang="en-AU" sz="2400" dirty="0" smtClean="0">
                <a:latin typeface="+mj-lt"/>
              </a:rPr>
              <a:t>analysis</a:t>
            </a:r>
            <a:endParaRPr lang="en-AU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3478" y="5109214"/>
            <a:ext cx="2690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analyse data +</a:t>
            </a:r>
            <a:br>
              <a:rPr lang="en-AU" sz="2400" dirty="0" smtClean="0"/>
            </a:br>
            <a:r>
              <a:rPr lang="en-AU" sz="2400" dirty="0" smtClean="0"/>
              <a:t>report continuously</a:t>
            </a:r>
            <a:endParaRPr lang="en-AU" sz="2400" dirty="0"/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 flipH="1">
            <a:off x="9428814" y="1652038"/>
            <a:ext cx="8301" cy="1186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>
            <a:off x="9428814" y="3300385"/>
            <a:ext cx="5" cy="141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 flipH="1">
            <a:off x="9428815" y="4149342"/>
            <a:ext cx="4" cy="9598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1"/>
            <a:endCxn id="11" idx="1"/>
          </p:cNvCxnSpPr>
          <p:nvPr/>
        </p:nvCxnSpPr>
        <p:spPr>
          <a:xfrm rot="10800000" flipH="1">
            <a:off x="8083478" y="1236541"/>
            <a:ext cx="2850" cy="4288173"/>
          </a:xfrm>
          <a:prstGeom prst="bentConnector3">
            <a:avLst>
              <a:gd name="adj1" fmla="val -21771439"/>
            </a:avLst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6" idx="1"/>
          </p:cNvCxnSpPr>
          <p:nvPr/>
        </p:nvCxnSpPr>
        <p:spPr>
          <a:xfrm rot="10800000">
            <a:off x="7696962" y="3069553"/>
            <a:ext cx="386517" cy="2455160"/>
          </a:xfrm>
          <a:prstGeom prst="bentConnector3">
            <a:avLst>
              <a:gd name="adj1" fmla="val 159144"/>
            </a:avLst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77613" y="2960994"/>
            <a:ext cx="2793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works best</a:t>
            </a:r>
            <a:endParaRPr lang="en-AU" sz="44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236" y="2718181"/>
            <a:ext cx="5226239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business intelligence</a:t>
            </a:r>
            <a:br>
              <a:rPr lang="en-AU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</a:br>
            <a:r>
              <a:rPr lang="en-AU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enabled</a:t>
            </a:r>
            <a:endParaRPr lang="en-AU" sz="44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0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4555" y="2936240"/>
            <a:ext cx="485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iccb-datarich.com</a:t>
            </a:r>
            <a:endParaRPr lang="en-AU" sz="4800" dirty="0" smtClean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5620" y="2413020"/>
            <a:ext cx="103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go to</a:t>
            </a:r>
            <a:endParaRPr lang="en-AU" sz="3200"/>
          </a:p>
        </p:txBody>
      </p:sp>
      <p:sp>
        <p:nvSpPr>
          <p:cNvPr id="4" name="TextBox 3"/>
          <p:cNvSpPr txBox="1"/>
          <p:nvPr/>
        </p:nvSpPr>
        <p:spPr>
          <a:xfrm>
            <a:off x="4047009" y="3767237"/>
            <a:ext cx="3773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on your laptop or phone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587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18200" y="2947529"/>
            <a:ext cx="5830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 smtClean="0"/>
              <a:t>tinyurl.com</a:t>
            </a:r>
            <a:r>
              <a:rPr lang="en-US" sz="4800" b="1" dirty="0" smtClean="0"/>
              <a:t>/</a:t>
            </a:r>
            <a:r>
              <a:rPr lang="en-US" sz="4800" b="1" dirty="0" err="1" smtClean="0"/>
              <a:t>iccbdemo</a:t>
            </a:r>
            <a:endParaRPr lang="en-A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645792" y="2458238"/>
            <a:ext cx="2575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fill in the form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047009" y="3778526"/>
            <a:ext cx="3773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on your laptop or phone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857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12251</TotalTime>
  <Words>371</Words>
  <Application>Microsoft Macintosh PowerPoint</Application>
  <PresentationFormat>Widescreen</PresentationFormat>
  <Paragraphs>93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Franklin Gothic Book</vt:lpstr>
      <vt:lpstr>Franklin Gothic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Cagua</dc:creator>
  <cp:lastModifiedBy>Fernando Cagua</cp:lastModifiedBy>
  <cp:revision>46</cp:revision>
  <dcterms:created xsi:type="dcterms:W3CDTF">2017-07-14T23:54:36Z</dcterms:created>
  <dcterms:modified xsi:type="dcterms:W3CDTF">2017-07-26T16:04:17Z</dcterms:modified>
</cp:coreProperties>
</file>