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CF287-D06D-4E2F-9212-9BBA83A9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03103-1C9C-4B0A-979F-EAE4A9386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43704-F408-426A-BC80-E0E5BEC7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B55C8-421F-4B5C-B7AB-B350C079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9F099-76EB-428F-B277-48940BB2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4FF35-9643-4361-8461-3F2CD058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1B0CF-76E6-4964-A915-1CB7F348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3F19A-4899-4E23-AC4D-9CC033A1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8575-51EB-4BB8-B262-1F8A192D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BED3C-92B1-4535-A838-620559D1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07B6D6-DE32-451D-962C-F947B4FD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B2B19-C513-416D-A416-C58F8576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D433F-D9E2-450C-8FDD-2D290091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D52B8-F6E7-4916-B593-71360EC8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851AD-0EDD-4253-A95E-FF19B6A6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CFE3E-8660-47D7-8DC7-576978F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B0242-8B20-42D4-A316-4CA64AB3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D11DD-A11E-4F8C-BC26-8C71F20C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6BB71-480E-47F9-A143-10D9EDE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A6F4D-E29B-496D-A548-BD8368F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2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5F31-8752-4514-B83E-2D441AE0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DD126-A305-416E-B2EA-E5E2DFB9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8D79F-D497-4788-9932-5D700B77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EC16-E202-4683-8126-6E0B2523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09131-88F9-4C32-ADA0-8807BF5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53FD-2990-41D8-8256-8B07E113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C0271-7FD0-4BE6-9DFF-7C826B4F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7C4FA-CE71-4710-8FD5-DE165497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39A2-A43B-41FB-AE62-AFD5BC9C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27C25-FC77-43DA-8477-29C52832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C0C98-B79F-4EBB-932E-A703110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CAB8F-215B-4E91-AB4F-8E3A0E60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FDD7F-4B78-4327-88D8-FA788D0F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3D3A1-5FC4-4FF9-A2C9-CE671CE5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0352E-F4D8-4D8D-AA1B-B3FAAF71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7925A4-CED6-416C-B7CB-5CBB4928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07EEB-F149-41D2-9FFE-A9D60E5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A786A-74CD-4BA6-B897-49B1D8A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F1BB3-5AD7-4357-9A97-999B3478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13BCB-3DB5-4A57-B351-3FCF52F7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B5B3F5-83EB-437B-A6B6-82FDF714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2D228-78E3-4AA2-AE10-FF4A7A41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5DBD0-DFA5-488A-B8A7-83A50AB8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7395BB-D925-4864-821A-7AC6BD20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09430-5180-48E8-BFD4-7BB89A56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0D9C5-4E5D-416B-A271-4FBE74F3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8128-F792-4C51-AF8E-16970CA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2EA45-3507-4A61-A051-1FE87452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A3188-B90D-4CDF-8EAE-9AB51706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FD577-B79D-43DE-80D7-17A24F2F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6014-6E2C-41E2-A7A1-BC5CCF71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27D27-9E46-432E-9A69-80B8FC81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5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AFFD-C263-49D7-B9EE-0554BBFA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8A375-E790-45A4-8488-2B55D2B58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828F6-5A83-4BE3-91B6-1C378516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50401-99CF-4F87-A5B3-C855D91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2C17-A1D7-4F15-A9C0-4E747948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2366C-06D3-436A-BD96-C30B6282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02B9F-1DDF-4630-BC28-507F73A5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9D5AC-8AC7-47BA-BF8B-46E217E4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90946-BCB5-4FDA-952C-412599F7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86C5-D1F7-4E8E-BC18-70499573614D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D5CCB-C12B-422C-963E-A41E48A4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0F0D7-E608-4E3B-95FD-749B4B4F8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B013-FB4E-4B78-BD1F-DA11D3F5A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5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19600"/>
              </p:ext>
            </p:extLst>
          </p:nvPr>
        </p:nvGraphicFramePr>
        <p:xfrm>
          <a:off x="910707" y="464579"/>
          <a:ext cx="10102079" cy="53027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050">
                <a:tc gridSpan="10"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/>
                          <a:ea typeface="KoPub돋움체 Bold"/>
                          <a:cs typeface="Arial"/>
                        </a:rPr>
                        <a:t>프로젝트</a:t>
                      </a:r>
                    </a:p>
                  </a:txBody>
                  <a:tcPr marL="0" marR="0" marT="0" marB="0" anchor="ctr" horzOverflow="overflow">
                    <a:gradFill flip="xy" rotWithShape="1">
                      <a:gsLst>
                        <a:gs pos="0">
                          <a:srgbClr val="DFE6F7">
                            <a:alpha val="100000"/>
                          </a:srgbClr>
                        </a:gs>
                        <a:gs pos="100000">
                          <a:srgbClr val="3197CA">
                            <a:alpha val="10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16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en-US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3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(24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~25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3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(26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27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3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(28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~31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(1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endParaRPr lang="en-US" altLang="ko-KR" sz="1000" b="0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(5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9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(10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14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(15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19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  <a:endParaRPr lang="ko-KR" altLang="en-US" sz="1000" b="0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월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(20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~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24</a:t>
                      </a:r>
                      <a:r>
                        <a:rPr lang="ko-KR" altLang="en-US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일</a:t>
                      </a:r>
                      <a:r>
                        <a:rPr lang="en-US" altLang="ko-KR" sz="1000" b="0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)</a:t>
                      </a:r>
                      <a:endParaRPr lang="ko-KR" altLang="en-US" sz="1000" b="0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97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0" kern="12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프로젝트</a:t>
                      </a:r>
                    </a:p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0" kern="12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계획 협의</a:t>
                      </a: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8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0" kern="12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진행 검토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0" kern="12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회의</a:t>
                      </a: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en-US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ko-KR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20">
                <a:tc gridSpan="10"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/>
                        <a:ea typeface="KoPub돋움체 Bold"/>
                        <a:cs typeface="Arial"/>
                      </a:endParaRPr>
                    </a:p>
                  </a:txBody>
                  <a:tcPr marL="0" marR="0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/>
                        <a:ea typeface="KoPub돋움체 Bold"/>
                        <a:cs typeface="Arial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441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1" kern="120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  <a:ea typeface="KoPub돋움체 Bold"/>
                          <a:cs typeface="+mn-cs"/>
                        </a:rPr>
                        <a:t>프로젝트 관리</a:t>
                      </a:r>
                      <a:endParaRPr lang="en-US" altLang="ko-KR" sz="1000" b="1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en-US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en-US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1196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1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  <a:ea typeface="KoPub돋움체 Bold"/>
                          <a:cs typeface="+mn-cs"/>
                        </a:rPr>
                        <a:t>요구사항 도출</a:t>
                      </a: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1196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1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시스템 </a:t>
                      </a:r>
                      <a:r>
                        <a:rPr lang="ko-KR" altLang="en-US" sz="1000" b="1" kern="1200" dirty="0" err="1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셀계</a:t>
                      </a:r>
                      <a:r>
                        <a:rPr lang="ko-KR" altLang="en-US" sz="1000" b="1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  </a:t>
                      </a:r>
                      <a:endParaRPr lang="en-US" altLang="ko-KR" sz="1000" b="1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</a:endParaRPr>
                    </a:p>
                  </a:txBody>
                  <a:tcPr marL="0" marR="0" marT="0" marB="0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en-US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endParaRPr lang="ko-KR" altLang="en-US" sz="1000" b="0" kern="120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4400000" scaled="0"/>
                        </a:gradFill>
                        <a:latin typeface="KoPub돋움체 Bold"/>
                        <a:ea typeface="KoPub돋움체 Bold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1196">
                <a:tc>
                  <a:txBody>
                    <a:bodyPr/>
                    <a:lstStyle/>
                    <a:p>
                      <a:pPr marL="0" marR="0" lvl="0" indent="0" algn="ctr" defTabSz="1001843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Font typeface="Wingdings 2"/>
                        <a:buNone/>
                        <a:defRPr/>
                      </a:pPr>
                      <a:r>
                        <a:rPr lang="ko-KR" altLang="en-US" sz="1000" b="1" kern="1200" dirty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4400000" scaled="0"/>
                          </a:gradFill>
                        </a:rPr>
                        <a:t>시스템 구현</a:t>
                      </a:r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631">
            <a:extLst>
              <a:ext uri="{FF2B5EF4-FFF2-40B4-BE49-F238E27FC236}">
                <a16:creationId xmlns:a16="http://schemas.microsoft.com/office/drawing/2014/main" id="{DCF03AAF-8040-4E79-9600-D6D11E6015BB}"/>
              </a:ext>
            </a:extLst>
          </p:cNvPr>
          <p:cNvSpPr>
            <a:spLocks noChangeArrowheads="1"/>
          </p:cNvSpPr>
          <p:nvPr/>
        </p:nvSpPr>
        <p:spPr>
          <a:xfrm>
            <a:off x="2058282" y="1334089"/>
            <a:ext cx="476250" cy="144816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rgbClr val="C00000"/>
                </a:solidFill>
                <a:latin typeface="KoPub돋움체 Bold"/>
                <a:ea typeface="KoPub돋움체 Bold"/>
                <a:cs typeface="+mn-cs"/>
              </a:rPr>
              <a:t>착수보고</a:t>
            </a:r>
          </a:p>
        </p:txBody>
      </p:sp>
      <p:sp>
        <p:nvSpPr>
          <p:cNvPr id="11" name="Rectangle 631"/>
          <p:cNvSpPr>
            <a:spLocks noChangeArrowheads="1"/>
          </p:cNvSpPr>
          <p:nvPr/>
        </p:nvSpPr>
        <p:spPr>
          <a:xfrm>
            <a:off x="10785765" y="1323035"/>
            <a:ext cx="257174" cy="15074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C00000"/>
                </a:solidFill>
                <a:latin typeface="KoPub돋움체 Bold"/>
                <a:ea typeface="KoPub돋움체 Bold"/>
                <a:cs typeface="+mn-cs"/>
              </a:rPr>
              <a:t>발표</a:t>
            </a:r>
          </a:p>
        </p:txBody>
      </p:sp>
      <p:sp>
        <p:nvSpPr>
          <p:cNvPr id="12" name="타원 46">
            <a:extLst>
              <a:ext uri="{FF2B5EF4-FFF2-40B4-BE49-F238E27FC236}">
                <a16:creationId xmlns:a16="http://schemas.microsoft.com/office/drawing/2014/main" id="{97CE40C5-B2C7-4D74-BCBC-DB7DB2875253}"/>
              </a:ext>
            </a:extLst>
          </p:cNvPr>
          <p:cNvSpPr/>
          <p:nvPr/>
        </p:nvSpPr>
        <p:spPr>
          <a:xfrm>
            <a:off x="1991149" y="1483264"/>
            <a:ext cx="92096" cy="104792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cxnSp>
        <p:nvCxnSpPr>
          <p:cNvPr id="14" name="직선 연결선 48"/>
          <p:cNvCxnSpPr>
            <a:stCxn id="12" idx="6"/>
          </p:cNvCxnSpPr>
          <p:nvPr/>
        </p:nvCxnSpPr>
        <p:spPr>
          <a:xfrm>
            <a:off x="2083245" y="1535660"/>
            <a:ext cx="8874216" cy="19314"/>
          </a:xfrm>
          <a:prstGeom prst="line">
            <a:avLst/>
          </a:prstGeom>
          <a:noFill/>
          <a:ln w="31750" algn="ctr">
            <a:solidFill>
              <a:schemeClr val="tx2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15" name="Rectangle 631"/>
          <p:cNvSpPr>
            <a:spLocks noChangeArrowheads="1"/>
          </p:cNvSpPr>
          <p:nvPr/>
        </p:nvSpPr>
        <p:spPr>
          <a:xfrm>
            <a:off x="7639050" y="1349601"/>
            <a:ext cx="1085850" cy="1538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주간 검토 </a:t>
            </a:r>
            <a:r>
              <a:rPr lang="en-US" altLang="ko-KR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/ </a:t>
            </a:r>
            <a:r>
              <a:rPr lang="ko-KR" altLang="en-US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중간보고</a:t>
            </a:r>
          </a:p>
        </p:txBody>
      </p:sp>
      <p:sp>
        <p:nvSpPr>
          <p:cNvPr id="16" name="Rectangle 631">
            <a:extLst>
              <a:ext uri="{FF2B5EF4-FFF2-40B4-BE49-F238E27FC236}">
                <a16:creationId xmlns:a16="http://schemas.microsoft.com/office/drawing/2014/main" id="{76F1801E-71E2-438C-B654-456EF82033AC}"/>
              </a:ext>
            </a:extLst>
          </p:cNvPr>
          <p:cNvSpPr>
            <a:spLocks noChangeArrowheads="1"/>
          </p:cNvSpPr>
          <p:nvPr/>
        </p:nvSpPr>
        <p:spPr>
          <a:xfrm>
            <a:off x="5471282" y="1709074"/>
            <a:ext cx="2162175" cy="15039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매주 주간회의 실시 </a:t>
            </a:r>
            <a:r>
              <a:rPr lang="en-US" altLang="ko-KR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/ </a:t>
            </a:r>
            <a:r>
              <a:rPr lang="ko-KR" altLang="en-US" sz="1000">
                <a:solidFill>
                  <a:schemeClr val="tx2"/>
                </a:solidFill>
                <a:latin typeface="KoPub돋움체 Bold"/>
                <a:ea typeface="KoPub돋움체 Bold"/>
                <a:cs typeface="+mn-cs"/>
              </a:rPr>
              <a:t>이슈발생시 비상회의</a:t>
            </a:r>
          </a:p>
        </p:txBody>
      </p:sp>
      <p:sp>
        <p:nvSpPr>
          <p:cNvPr id="17" name="타원 51">
            <a:extLst>
              <a:ext uri="{FF2B5EF4-FFF2-40B4-BE49-F238E27FC236}">
                <a16:creationId xmlns:a16="http://schemas.microsoft.com/office/drawing/2014/main" id="{1D998DB1-0171-47B5-AB75-77008F0EE10A}"/>
              </a:ext>
            </a:extLst>
          </p:cNvPr>
          <p:cNvSpPr/>
          <p:nvPr/>
        </p:nvSpPr>
        <p:spPr>
          <a:xfrm>
            <a:off x="1989870" y="1819015"/>
            <a:ext cx="92096" cy="1047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cxnSp>
        <p:nvCxnSpPr>
          <p:cNvPr id="18" name="직선 연결선 52"/>
          <p:cNvCxnSpPr>
            <a:endCxn id="19" idx="1"/>
          </p:cNvCxnSpPr>
          <p:nvPr/>
        </p:nvCxnSpPr>
        <p:spPr>
          <a:xfrm flipV="1">
            <a:off x="2077242" y="1864695"/>
            <a:ext cx="8893706" cy="23900"/>
          </a:xfrm>
          <a:prstGeom prst="line">
            <a:avLst/>
          </a:prstGeom>
          <a:noFill/>
          <a:ln w="31750" algn="ctr">
            <a:solidFill>
              <a:schemeClr val="tx2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19" name="타원 69"/>
          <p:cNvSpPr/>
          <p:nvPr/>
        </p:nvSpPr>
        <p:spPr>
          <a:xfrm>
            <a:off x="10957461" y="1849349"/>
            <a:ext cx="92096" cy="1047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cxnSp>
        <p:nvCxnSpPr>
          <p:cNvPr id="20" name="직선 연결선 33">
            <a:extLst>
              <a:ext uri="{FF2B5EF4-FFF2-40B4-BE49-F238E27FC236}">
                <a16:creationId xmlns:a16="http://schemas.microsoft.com/office/drawing/2014/main" id="{1144422C-FDCF-40DC-A6A7-7CE7E28E5D8B}"/>
              </a:ext>
            </a:extLst>
          </p:cNvPr>
          <p:cNvCxnSpPr/>
          <p:nvPr/>
        </p:nvCxnSpPr>
        <p:spPr>
          <a:xfrm>
            <a:off x="2032114" y="3766832"/>
            <a:ext cx="2253793" cy="0"/>
          </a:xfrm>
          <a:prstGeom prst="line">
            <a:avLst/>
          </a:prstGeom>
          <a:noFill/>
          <a:ln w="31750" algn="ctr">
            <a:solidFill>
              <a:schemeClr val="accent2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21" name="Rectangle 631"/>
          <p:cNvSpPr>
            <a:spLocks noChangeArrowheads="1"/>
          </p:cNvSpPr>
          <p:nvPr/>
        </p:nvSpPr>
        <p:spPr>
          <a:xfrm>
            <a:off x="2257733" y="3416677"/>
            <a:ext cx="1742464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accent2"/>
                </a:solidFill>
                <a:latin typeface="KoPub돋움체 Bold"/>
                <a:ea typeface="KoPub돋움체 Bold"/>
              </a:rPr>
              <a:t>요구사항 도출 및 전체적인 기초 계획 설정</a:t>
            </a:r>
            <a:endParaRPr lang="en-US" altLang="ko-KR" sz="800" dirty="0">
              <a:solidFill>
                <a:schemeClr val="accent2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chemeClr val="accent2"/>
                </a:solidFill>
                <a:latin typeface="KoPub돋움체 Bold"/>
                <a:ea typeface="KoPub돋움체 Bold"/>
              </a:rPr>
              <a:t>3</a:t>
            </a:r>
            <a:r>
              <a:rPr lang="en-US" altLang="ko-KR" sz="800" dirty="0">
                <a:solidFill>
                  <a:schemeClr val="accent2"/>
                </a:solidFill>
                <a:latin typeface="KoPub돋움체 Bold"/>
                <a:ea typeface="KoPub돋움체 Bold"/>
                <a:cs typeface="+mn-cs"/>
              </a:rPr>
              <a:t>/24~  </a:t>
            </a:r>
            <a:r>
              <a:rPr lang="en-US" altLang="ko-KR" sz="800" dirty="0">
                <a:solidFill>
                  <a:schemeClr val="accent2"/>
                </a:solidFill>
                <a:latin typeface="KoPub돋움체 Bold"/>
                <a:ea typeface="KoPub돋움체 Bold"/>
              </a:rPr>
              <a:t>3</a:t>
            </a:r>
            <a:r>
              <a:rPr lang="en-US" altLang="ko-KR" sz="800" dirty="0">
                <a:solidFill>
                  <a:schemeClr val="accent2"/>
                </a:solidFill>
                <a:latin typeface="KoPub돋움체 Bold"/>
                <a:ea typeface="KoPub돋움체 Bold"/>
                <a:cs typeface="+mn-cs"/>
              </a:rPr>
              <a:t>/27</a:t>
            </a:r>
          </a:p>
        </p:txBody>
      </p:sp>
      <p:sp>
        <p:nvSpPr>
          <p:cNvPr id="22" name="타원 101">
            <a:extLst>
              <a:ext uri="{FF2B5EF4-FFF2-40B4-BE49-F238E27FC236}">
                <a16:creationId xmlns:a16="http://schemas.microsoft.com/office/drawing/2014/main" id="{C4D1A859-C88F-40E3-92C6-DA86F061C6CD}"/>
              </a:ext>
            </a:extLst>
          </p:cNvPr>
          <p:cNvSpPr/>
          <p:nvPr/>
        </p:nvSpPr>
        <p:spPr>
          <a:xfrm>
            <a:off x="8149016" y="1229297"/>
            <a:ext cx="104400" cy="104792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sp>
        <p:nvSpPr>
          <p:cNvPr id="23" name="Rectangle 631">
            <a:extLst>
              <a:ext uri="{FF2B5EF4-FFF2-40B4-BE49-F238E27FC236}">
                <a16:creationId xmlns:a16="http://schemas.microsoft.com/office/drawing/2014/main" id="{A94A0E1E-F9FB-4862-A5FD-DAD280521F90}"/>
              </a:ext>
            </a:extLst>
          </p:cNvPr>
          <p:cNvSpPr>
            <a:spLocks noChangeArrowheads="1"/>
          </p:cNvSpPr>
          <p:nvPr/>
        </p:nvSpPr>
        <p:spPr>
          <a:xfrm>
            <a:off x="7962043" y="1053893"/>
            <a:ext cx="476250" cy="146046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srgbClr val="C00000"/>
                </a:solidFill>
                <a:latin typeface="KoPub돋움체 Bold"/>
                <a:ea typeface="KoPub돋움체 Bold"/>
                <a:cs typeface="+mn-cs"/>
              </a:rPr>
              <a:t>중간보고</a:t>
            </a:r>
          </a:p>
        </p:txBody>
      </p:sp>
      <p:sp>
        <p:nvSpPr>
          <p:cNvPr id="24" name="타원 46">
            <a:extLst>
              <a:ext uri="{FF2B5EF4-FFF2-40B4-BE49-F238E27FC236}">
                <a16:creationId xmlns:a16="http://schemas.microsoft.com/office/drawing/2014/main" id="{A2584EED-C382-40E1-A1DC-AC1FC21718D8}"/>
              </a:ext>
            </a:extLst>
          </p:cNvPr>
          <p:cNvSpPr/>
          <p:nvPr/>
        </p:nvSpPr>
        <p:spPr>
          <a:xfrm>
            <a:off x="1979266" y="1037786"/>
            <a:ext cx="92096" cy="104792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sp>
        <p:nvSpPr>
          <p:cNvPr id="25" name="타원 47">
            <a:extLst>
              <a:ext uri="{FF2B5EF4-FFF2-40B4-BE49-F238E27FC236}">
                <a16:creationId xmlns:a16="http://schemas.microsoft.com/office/drawing/2014/main" id="{AC36FE0E-8CDD-407F-B5CF-16E1A4A19168}"/>
              </a:ext>
            </a:extLst>
          </p:cNvPr>
          <p:cNvSpPr/>
          <p:nvPr/>
        </p:nvSpPr>
        <p:spPr>
          <a:xfrm>
            <a:off x="3134847" y="1037786"/>
            <a:ext cx="92096" cy="104792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cxnSp>
        <p:nvCxnSpPr>
          <p:cNvPr id="26" name="직선 연결선 48">
            <a:extLst>
              <a:ext uri="{FF2B5EF4-FFF2-40B4-BE49-F238E27FC236}">
                <a16:creationId xmlns:a16="http://schemas.microsoft.com/office/drawing/2014/main" id="{1BA5F9CA-8EDA-4424-8AA4-393C3116785F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2071362" y="1090182"/>
            <a:ext cx="1063485" cy="0"/>
          </a:xfrm>
          <a:prstGeom prst="line">
            <a:avLst/>
          </a:prstGeom>
          <a:noFill/>
          <a:ln w="31750" algn="ctr">
            <a:solidFill>
              <a:schemeClr val="tx2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36" name="Rectangle 631"/>
          <p:cNvSpPr>
            <a:spLocks noChangeArrowheads="1"/>
          </p:cNvSpPr>
          <p:nvPr/>
        </p:nvSpPr>
        <p:spPr>
          <a:xfrm>
            <a:off x="8895650" y="4784382"/>
            <a:ext cx="801502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체크리스트 테스팅 </a:t>
            </a:r>
            <a:endParaRPr lang="en-US" altLang="ko-KR" sz="800" dirty="0">
              <a:solidFill>
                <a:srgbClr val="8064A2"/>
              </a:solidFill>
              <a:latin typeface="KoPub돋움체 Bold"/>
              <a:ea typeface="KoPub돋움체 Bold"/>
              <a:cs typeface="+mn-cs"/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4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/15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~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4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/19</a:t>
            </a:r>
          </a:p>
        </p:txBody>
      </p:sp>
      <p:cxnSp>
        <p:nvCxnSpPr>
          <p:cNvPr id="37" name="직선 연결선 33">
            <a:extLst>
              <a:ext uri="{FF2B5EF4-FFF2-40B4-BE49-F238E27FC236}">
                <a16:creationId xmlns:a16="http://schemas.microsoft.com/office/drawing/2014/main" id="{F6CEFD0B-FD21-41C5-8960-D7B4314BDE3E}"/>
              </a:ext>
            </a:extLst>
          </p:cNvPr>
          <p:cNvCxnSpPr/>
          <p:nvPr/>
        </p:nvCxnSpPr>
        <p:spPr>
          <a:xfrm>
            <a:off x="9882057" y="4317510"/>
            <a:ext cx="542225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631"/>
          <p:cNvSpPr>
            <a:spLocks noChangeArrowheads="1"/>
          </p:cNvSpPr>
          <p:nvPr/>
        </p:nvSpPr>
        <p:spPr>
          <a:xfrm>
            <a:off x="7260230" y="4910121"/>
            <a:ext cx="862416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시스템 구현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(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웹 개발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)</a:t>
            </a:r>
          </a:p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4/5 ~ 4/14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 </a:t>
            </a:r>
          </a:p>
        </p:txBody>
      </p:sp>
      <p:cxnSp>
        <p:nvCxnSpPr>
          <p:cNvPr id="43" name="직선 연결선 33">
            <a:extLst>
              <a:ext uri="{FF2B5EF4-FFF2-40B4-BE49-F238E27FC236}">
                <a16:creationId xmlns:a16="http://schemas.microsoft.com/office/drawing/2014/main" id="{962D1902-10A7-4CA4-A4AD-BBA14CB59468}"/>
              </a:ext>
            </a:extLst>
          </p:cNvPr>
          <p:cNvCxnSpPr/>
          <p:nvPr/>
        </p:nvCxnSpPr>
        <p:spPr>
          <a:xfrm>
            <a:off x="6496090" y="5270071"/>
            <a:ext cx="2241790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5" name="직선 연결선 33">
            <a:extLst>
              <a:ext uri="{FF2B5EF4-FFF2-40B4-BE49-F238E27FC236}">
                <a16:creationId xmlns:a16="http://schemas.microsoft.com/office/drawing/2014/main" id="{D57D5403-E141-4A6A-848A-EE2DA774BF66}"/>
              </a:ext>
            </a:extLst>
          </p:cNvPr>
          <p:cNvCxnSpPr/>
          <p:nvPr/>
        </p:nvCxnSpPr>
        <p:spPr>
          <a:xfrm>
            <a:off x="8737880" y="5068703"/>
            <a:ext cx="1136626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직선 연결선 33">
            <a:extLst>
              <a:ext uri="{FF2B5EF4-FFF2-40B4-BE49-F238E27FC236}">
                <a16:creationId xmlns:a16="http://schemas.microsoft.com/office/drawing/2014/main" id="{07851671-A575-41BF-9FA2-89F79B22D44C}"/>
              </a:ext>
            </a:extLst>
          </p:cNvPr>
          <p:cNvCxnSpPr/>
          <p:nvPr/>
        </p:nvCxnSpPr>
        <p:spPr>
          <a:xfrm>
            <a:off x="2035918" y="2476472"/>
            <a:ext cx="8965393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49" name="Rectangle 631"/>
          <p:cNvSpPr>
            <a:spLocks noChangeArrowheads="1"/>
          </p:cNvSpPr>
          <p:nvPr/>
        </p:nvSpPr>
        <p:spPr>
          <a:xfrm>
            <a:off x="5531302" y="2298802"/>
            <a:ext cx="891271" cy="12311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개발관리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8/18~10/16</a:t>
            </a:r>
          </a:p>
        </p:txBody>
      </p:sp>
      <p:cxnSp>
        <p:nvCxnSpPr>
          <p:cNvPr id="50" name="직선 연결선 33">
            <a:extLst>
              <a:ext uri="{FF2B5EF4-FFF2-40B4-BE49-F238E27FC236}">
                <a16:creationId xmlns:a16="http://schemas.microsoft.com/office/drawing/2014/main" id="{F72EB384-570E-4907-ADE6-1C70C3A0C5FD}"/>
              </a:ext>
            </a:extLst>
          </p:cNvPr>
          <p:cNvCxnSpPr/>
          <p:nvPr/>
        </p:nvCxnSpPr>
        <p:spPr>
          <a:xfrm>
            <a:off x="10464044" y="2774893"/>
            <a:ext cx="542327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51" name="Rectangle 631"/>
          <p:cNvSpPr>
            <a:spLocks noChangeArrowheads="1"/>
          </p:cNvSpPr>
          <p:nvPr/>
        </p:nvSpPr>
        <p:spPr>
          <a:xfrm>
            <a:off x="10130680" y="2611442"/>
            <a:ext cx="646011" cy="12311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발표준비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~4/24</a:t>
            </a:r>
          </a:p>
        </p:txBody>
      </p:sp>
      <p:cxnSp>
        <p:nvCxnSpPr>
          <p:cNvPr id="54" name="직선 연결선 33">
            <a:extLst>
              <a:ext uri="{FF2B5EF4-FFF2-40B4-BE49-F238E27FC236}">
                <a16:creationId xmlns:a16="http://schemas.microsoft.com/office/drawing/2014/main" id="{7E52D984-FFF7-49F2-8EE7-AB1F13A8B3F5}"/>
              </a:ext>
            </a:extLst>
          </p:cNvPr>
          <p:cNvCxnSpPr/>
          <p:nvPr/>
        </p:nvCxnSpPr>
        <p:spPr>
          <a:xfrm>
            <a:off x="4259537" y="4313953"/>
            <a:ext cx="1124557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직선 연결선 33">
            <a:extLst>
              <a:ext uri="{FF2B5EF4-FFF2-40B4-BE49-F238E27FC236}">
                <a16:creationId xmlns:a16="http://schemas.microsoft.com/office/drawing/2014/main" id="{0585ECF4-C237-4A1C-A56A-C625129460E8}"/>
              </a:ext>
            </a:extLst>
          </p:cNvPr>
          <p:cNvCxnSpPr/>
          <p:nvPr/>
        </p:nvCxnSpPr>
        <p:spPr>
          <a:xfrm>
            <a:off x="5418579" y="4586368"/>
            <a:ext cx="1119547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57" name="Rectangle 631"/>
          <p:cNvSpPr>
            <a:spLocks noChangeArrowheads="1"/>
          </p:cNvSpPr>
          <p:nvPr/>
        </p:nvSpPr>
        <p:spPr>
          <a:xfrm>
            <a:off x="5628240" y="4295063"/>
            <a:ext cx="706925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시스템 구현 공부</a:t>
            </a:r>
            <a:endParaRPr lang="en-US" altLang="ko-KR" sz="800" dirty="0">
              <a:solidFill>
                <a:srgbClr val="8064A2"/>
              </a:solidFill>
              <a:latin typeface="KoPub돋움체 Bold"/>
              <a:ea typeface="KoPub돋움체 Bold"/>
              <a:cs typeface="+mn-cs"/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4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/1~4/4</a:t>
            </a:r>
          </a:p>
        </p:txBody>
      </p:sp>
      <p:cxnSp>
        <p:nvCxnSpPr>
          <p:cNvPr id="60" name="직선 연결선 33">
            <a:extLst>
              <a:ext uri="{FF2B5EF4-FFF2-40B4-BE49-F238E27FC236}">
                <a16:creationId xmlns:a16="http://schemas.microsoft.com/office/drawing/2014/main" id="{5976C60D-D685-4E50-B714-CC4DB8726652}"/>
              </a:ext>
            </a:extLst>
          </p:cNvPr>
          <p:cNvCxnSpPr/>
          <p:nvPr/>
        </p:nvCxnSpPr>
        <p:spPr>
          <a:xfrm>
            <a:off x="2025314" y="3119290"/>
            <a:ext cx="1128422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직선 연결선 33">
            <a:extLst>
              <a:ext uri="{FF2B5EF4-FFF2-40B4-BE49-F238E27FC236}">
                <a16:creationId xmlns:a16="http://schemas.microsoft.com/office/drawing/2014/main" id="{741AC65A-E26A-4788-B588-0E4AC7C774C3}"/>
              </a:ext>
            </a:extLst>
          </p:cNvPr>
          <p:cNvCxnSpPr/>
          <p:nvPr/>
        </p:nvCxnSpPr>
        <p:spPr>
          <a:xfrm>
            <a:off x="3159011" y="3340227"/>
            <a:ext cx="1120096" cy="0"/>
          </a:xfrm>
          <a:prstGeom prst="line">
            <a:avLst/>
          </a:prstGeom>
          <a:noFill/>
          <a:ln w="31750" algn="ctr">
            <a:solidFill>
              <a:schemeClr val="accent4"/>
            </a:solidFill>
            <a:prstDash val="solid"/>
            <a:round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4" name="Rectangle 631"/>
          <p:cNvSpPr>
            <a:spLocks noChangeArrowheads="1"/>
          </p:cNvSpPr>
          <p:nvPr/>
        </p:nvSpPr>
        <p:spPr>
          <a:xfrm>
            <a:off x="4248150" y="3912436"/>
            <a:ext cx="116205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시스템 설계 및 구현 </a:t>
            </a:r>
            <a:endParaRPr lang="en-US" altLang="ko-KR" sz="800" dirty="0">
              <a:solidFill>
                <a:srgbClr val="8064A2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기초 환경 구축</a:t>
            </a:r>
            <a:endParaRPr lang="en-US" altLang="ko-KR" sz="800" dirty="0">
              <a:solidFill>
                <a:srgbClr val="8064A2"/>
              </a:solidFill>
              <a:latin typeface="KoPub돋움체 Bold"/>
              <a:ea typeface="KoPub돋움체 Bold"/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3/28 ~ 3/31</a:t>
            </a:r>
          </a:p>
        </p:txBody>
      </p:sp>
      <p:sp>
        <p:nvSpPr>
          <p:cNvPr id="87" name="Rectangle 631"/>
          <p:cNvSpPr>
            <a:spLocks noChangeArrowheads="1"/>
          </p:cNvSpPr>
          <p:nvPr/>
        </p:nvSpPr>
        <p:spPr>
          <a:xfrm>
            <a:off x="9991726" y="3973990"/>
            <a:ext cx="809625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피드백 및 활동정리</a:t>
            </a:r>
          </a:p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4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/20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~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4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  <a:cs typeface="+mn-cs"/>
              </a:rPr>
              <a:t>/21</a:t>
            </a:r>
          </a:p>
        </p:txBody>
      </p:sp>
      <p:sp>
        <p:nvSpPr>
          <p:cNvPr id="46" name="Rectangle 631"/>
          <p:cNvSpPr>
            <a:spLocks noChangeArrowheads="1"/>
          </p:cNvSpPr>
          <p:nvPr/>
        </p:nvSpPr>
        <p:spPr>
          <a:xfrm>
            <a:off x="2164880" y="2863544"/>
            <a:ext cx="918521" cy="24622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요수사항  정의서 작성</a:t>
            </a:r>
            <a:b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</a:b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및 </a:t>
            </a: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WBS </a:t>
            </a:r>
            <a:r>
              <a:rPr lang="ko-KR" altLang="en-US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계획</a:t>
            </a:r>
            <a:endParaRPr lang="en-US" altLang="ko-KR" sz="800" dirty="0">
              <a:solidFill>
                <a:srgbClr val="8064A2"/>
              </a:solidFill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0" name="타원 44"/>
          <p:cNvSpPr/>
          <p:nvPr/>
        </p:nvSpPr>
        <p:spPr>
          <a:xfrm>
            <a:off x="10946457" y="1489045"/>
            <a:ext cx="104400" cy="104792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600"/>
          </a:p>
        </p:txBody>
      </p:sp>
      <p:sp>
        <p:nvSpPr>
          <p:cNvPr id="65" name="Rectangle 631"/>
          <p:cNvSpPr>
            <a:spLocks noChangeArrowheads="1"/>
          </p:cNvSpPr>
          <p:nvPr/>
        </p:nvSpPr>
        <p:spPr>
          <a:xfrm>
            <a:off x="3131893" y="3138844"/>
            <a:ext cx="1166446" cy="12311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rgbClr val="8064A2"/>
                </a:solidFill>
                <a:latin typeface="KoPub돋움체 Bold"/>
                <a:ea typeface="KoPub돋움체 Bold"/>
              </a:rPr>
              <a:t>Use Case </a:t>
            </a:r>
          </a:p>
        </p:txBody>
      </p:sp>
    </p:spTree>
    <p:extLst>
      <p:ext uri="{BB962C8B-B14F-4D97-AF65-F5344CB8AC3E}">
        <p14:creationId xmlns:p14="http://schemas.microsoft.com/office/powerpoint/2010/main" val="35569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맑은 고딕</vt:lpstr>
      <vt:lpstr>Arial</vt:lpstr>
      <vt:lpstr>Wingdings 2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신</dc:creator>
  <cp:lastModifiedBy>bernice 777</cp:lastModifiedBy>
  <cp:revision>22</cp:revision>
  <dcterms:created xsi:type="dcterms:W3CDTF">2024-04-07T12:28:39Z</dcterms:created>
  <dcterms:modified xsi:type="dcterms:W3CDTF">2025-04-23T20:45:30Z</dcterms:modified>
  <cp:version/>
</cp:coreProperties>
</file>