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8F78A-8E73-4AA3-A8A0-76D51423EDF6}" type="datetimeFigureOut">
              <a:rPr lang="en-US" smtClean="0"/>
              <a:t>9/23/2021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FFE86-2BE0-4DC6-A120-EA33FC59FFB0}" type="slidenum">
              <a:rPr lang="en-US" smtClean="0"/>
              <a:t>‹#›</a:t>
            </a:fld>
            <a:endParaRPr lang="en-US"/>
          </a:p>
        </p:txBody>
      </p:sp>
    </p:spTree>
    <p:extLst>
      <p:ext uri="{BB962C8B-B14F-4D97-AF65-F5344CB8AC3E}">
        <p14:creationId xmlns:p14="http://schemas.microsoft.com/office/powerpoint/2010/main" val="114434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93771524-4455-49D7-834E-DE807F0E1609}" type="datetime1">
              <a:rPr lang="en-US" smtClean="0"/>
              <a:t>9/23/2021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09A10A22-A809-4684-A3FD-E7CE7AF3303D}"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DFEADAF-A028-496D-ADF3-841B2ED1D04C}" type="datetime1">
              <a:rPr lang="en-US" smtClean="0"/>
              <a:t>9/23/2021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6AACB37-9B02-48B3-A46A-BE6621952240}" type="datetime1">
              <a:rPr lang="en-US" smtClean="0"/>
              <a:t>9/23/2021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450771C-D8C2-4931-A697-9554B63FF901}" type="datetime1">
              <a:rPr lang="en-US" smtClean="0"/>
              <a:t>9/23/2021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C29944A-F385-47B4-BCEE-2F3636890FF7}" type="datetime1">
              <a:rPr lang="en-US" smtClean="0"/>
              <a:t>9/23/2021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346BB90-A2D0-4929-9D4F-5F620306BF6D}" type="datetime1">
              <a:rPr lang="en-US" smtClean="0"/>
              <a:t>9/23/2021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6D5F9C5-4887-4EDE-9DCC-1586F319B154}" type="datetime1">
              <a:rPr lang="en-US" smtClean="0"/>
              <a:t>9/23/2021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892D9A2B-57F5-47AA-A0A9-9F80D2E902E4}" type="datetime1">
              <a:rPr lang="en-US" smtClean="0"/>
              <a:t>9/23/2021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7C63927-3244-4267-9E32-7BE532D67993}" type="datetime1">
              <a:rPr lang="en-US" smtClean="0"/>
              <a:t>9/23/2021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7FB9818-8416-465D-95C6-BF9E051B83C7}" type="datetime1">
              <a:rPr lang="en-US" smtClean="0"/>
              <a:t>9/23/2021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0FC9969-1CAA-4C1C-BEFB-4C7A5B4C111D}" type="datetime1">
              <a:rPr lang="en-US" smtClean="0"/>
              <a:t>9/23/2021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E9CF643-1D38-417C-BB74-715D434C65B6}" type="datetime1">
              <a:rPr lang="en-US" smtClean="0"/>
              <a:t>9/23/2021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10A22-A809-4684-A3FD-E7CE7AF3303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4875781-1E07-4ECD-8911-0FD7CEAA3B9B}" type="datetime1">
              <a:rPr lang="en-US" smtClean="0"/>
              <a:t>9/23/2021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9A10A22-A809-4684-A3FD-E7CE7AF3303D}"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mailto:lmn@asd.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09A10A22-A809-4684-A3FD-E7CE7AF3303D}" type="slidenum">
              <a:rPr lang="en-US" smtClean="0"/>
              <a:t>1</a:t>
            </a:fld>
            <a:endParaRPr lang="en-US"/>
          </a:p>
        </p:txBody>
      </p:sp>
    </p:spTree>
    <p:extLst>
      <p:ext uri="{BB962C8B-B14F-4D97-AF65-F5344CB8AC3E}">
        <p14:creationId xmlns:p14="http://schemas.microsoft.com/office/powerpoint/2010/main" val="398289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and block-level elements</a:t>
            </a:r>
          </a:p>
        </p:txBody>
      </p:sp>
      <p:sp>
        <p:nvSpPr>
          <p:cNvPr id="3" name="Content Placeholder 2"/>
          <p:cNvSpPr>
            <a:spLocks noGrp="1"/>
          </p:cNvSpPr>
          <p:nvPr>
            <p:ph idx="1"/>
          </p:nvPr>
        </p:nvSpPr>
        <p:spPr/>
        <p:txBody>
          <a:bodyPr/>
          <a:lstStyle/>
          <a:p>
            <a:r>
              <a:rPr lang="en-US" sz="2600" dirty="0"/>
              <a:t>Block-level elements are those that will render on new lines in blocks by default, instead of rendering within the line itself like inline elements do. </a:t>
            </a:r>
          </a:p>
          <a:p>
            <a:r>
              <a:rPr lang="en-US" sz="2600" dirty="0"/>
              <a:t>One example of a block element is &lt;div&gt;, and a common inline element is &lt;span&gt;</a:t>
            </a:r>
          </a:p>
        </p:txBody>
      </p:sp>
      <p:sp>
        <p:nvSpPr>
          <p:cNvPr id="4" name="Slide Number Placeholder 3"/>
          <p:cNvSpPr>
            <a:spLocks noGrp="1"/>
          </p:cNvSpPr>
          <p:nvPr>
            <p:ph type="sldNum" sz="quarter" idx="12"/>
          </p:nvPr>
        </p:nvSpPr>
        <p:spPr/>
        <p:txBody>
          <a:bodyPr/>
          <a:lstStyle/>
          <a:p>
            <a:fld id="{09A10A22-A809-4684-A3FD-E7CE7AF3303D}" type="slidenum">
              <a:rPr lang="en-US" smtClean="0"/>
              <a:t>10</a:t>
            </a:fld>
            <a:endParaRPr lang="en-US"/>
          </a:p>
        </p:txBody>
      </p:sp>
    </p:spTree>
    <p:extLst>
      <p:ext uri="{BB962C8B-B14F-4D97-AF65-F5344CB8AC3E}">
        <p14:creationId xmlns:p14="http://schemas.microsoft.com/office/powerpoint/2010/main" val="173224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HTML elements</a:t>
            </a:r>
          </a:p>
        </p:txBody>
      </p:sp>
      <p:sp>
        <p:nvSpPr>
          <p:cNvPr id="3" name="Content Placeholder 2"/>
          <p:cNvSpPr>
            <a:spLocks noGrp="1"/>
          </p:cNvSpPr>
          <p:nvPr>
            <p:ph idx="1"/>
          </p:nvPr>
        </p:nvSpPr>
        <p:spPr/>
        <p:txBody>
          <a:bodyPr/>
          <a:lstStyle/>
          <a:p>
            <a:r>
              <a:rPr lang="en-US" sz="2100" dirty="0"/>
              <a:t>&lt;div&gt; - defines a "division of the page" </a:t>
            </a:r>
          </a:p>
          <a:p>
            <a:r>
              <a:rPr lang="en-US" sz="2100" dirty="0"/>
              <a:t>&lt;p&gt; - defines a paragraph </a:t>
            </a:r>
          </a:p>
          <a:p>
            <a:r>
              <a:rPr lang="en-US" sz="2100" dirty="0"/>
              <a:t>&lt;span&gt; - an inline tag for grouping text or elements </a:t>
            </a:r>
          </a:p>
          <a:p>
            <a:r>
              <a:rPr lang="en-US" sz="2100" dirty="0"/>
              <a:t>&lt;b&gt; - bold text </a:t>
            </a:r>
          </a:p>
          <a:p>
            <a:r>
              <a:rPr lang="en-US" sz="2100" dirty="0"/>
              <a:t>&lt;i&gt; - italicized text </a:t>
            </a:r>
          </a:p>
          <a:p>
            <a:r>
              <a:rPr lang="en-US" sz="2100" dirty="0"/>
              <a:t>&lt;h1&gt;, &lt;h2&gt;, ... &lt;h6&gt; - these are headings, h1 is largest and h6 is smallest </a:t>
            </a:r>
          </a:p>
          <a:p>
            <a:r>
              <a:rPr lang="en-US" sz="2100" dirty="0"/>
              <a:t>&lt;</a:t>
            </a:r>
            <a:r>
              <a:rPr lang="en-US" sz="2100" dirty="0" err="1"/>
              <a:t>br</a:t>
            </a:r>
            <a:r>
              <a:rPr lang="en-US" sz="2100" dirty="0"/>
              <a:t>&gt; - line break </a:t>
            </a:r>
          </a:p>
          <a:p>
            <a:r>
              <a:rPr lang="en-US" sz="2100" dirty="0"/>
              <a:t>&lt;table&gt; - defines a table </a:t>
            </a:r>
          </a:p>
          <a:p>
            <a:r>
              <a:rPr lang="en-US" sz="2100" dirty="0"/>
              <a:t>&lt;</a:t>
            </a:r>
            <a:r>
              <a:rPr lang="en-US" sz="2100" dirty="0" err="1"/>
              <a:t>img</a:t>
            </a:r>
            <a:r>
              <a:rPr lang="en-US" sz="2100" dirty="0"/>
              <a:t> </a:t>
            </a:r>
            <a:r>
              <a:rPr lang="en-US" sz="2100" dirty="0" err="1"/>
              <a:t>src</a:t>
            </a:r>
            <a:r>
              <a:rPr lang="en-US" sz="2100" dirty="0"/>
              <a:t>="URL"&gt; </a:t>
            </a:r>
          </a:p>
          <a:p>
            <a:r>
              <a:rPr lang="en-US" sz="2100" dirty="0"/>
              <a:t>&lt;</a:t>
            </a:r>
            <a:r>
              <a:rPr lang="en-US" sz="2100" dirty="0" err="1"/>
              <a:t>ol</a:t>
            </a:r>
            <a:r>
              <a:rPr lang="en-US" sz="2100" dirty="0"/>
              <a:t>&gt; - an ordered list </a:t>
            </a:r>
          </a:p>
          <a:p>
            <a:r>
              <a:rPr lang="en-US" sz="2100" dirty="0"/>
              <a:t>&lt;</a:t>
            </a:r>
            <a:r>
              <a:rPr lang="en-US" sz="2100" dirty="0" err="1"/>
              <a:t>ul</a:t>
            </a:r>
            <a:r>
              <a:rPr lang="en-US" sz="2100" dirty="0"/>
              <a:t>&gt; - an unordered list </a:t>
            </a:r>
          </a:p>
          <a:p>
            <a:r>
              <a:rPr lang="en-US" sz="2100" dirty="0"/>
              <a:t>&lt;a </a:t>
            </a:r>
            <a:r>
              <a:rPr lang="en-US" sz="2100" dirty="0" err="1"/>
              <a:t>href</a:t>
            </a:r>
            <a:r>
              <a:rPr lang="en-US" sz="2100" dirty="0"/>
              <a:t>=""&gt; - makes a hyperlink</a:t>
            </a:r>
          </a:p>
        </p:txBody>
      </p:sp>
      <p:sp>
        <p:nvSpPr>
          <p:cNvPr id="4" name="Slide Number Placeholder 3"/>
          <p:cNvSpPr>
            <a:spLocks noGrp="1"/>
          </p:cNvSpPr>
          <p:nvPr>
            <p:ph type="sldNum" sz="quarter" idx="12"/>
          </p:nvPr>
        </p:nvSpPr>
        <p:spPr/>
        <p:txBody>
          <a:bodyPr/>
          <a:lstStyle/>
          <a:p>
            <a:fld id="{09A10A22-A809-4684-A3FD-E7CE7AF3303D}" type="slidenum">
              <a:rPr lang="en-US" smtClean="0"/>
              <a:t>11</a:t>
            </a:fld>
            <a:endParaRPr lang="en-US"/>
          </a:p>
        </p:txBody>
      </p:sp>
    </p:spTree>
    <p:extLst>
      <p:ext uri="{BB962C8B-B14F-4D97-AF65-F5344CB8AC3E}">
        <p14:creationId xmlns:p14="http://schemas.microsoft.com/office/powerpoint/2010/main" val="231972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HTML Forms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09A10A22-A809-4684-A3FD-E7CE7AF3303D}" type="slidenum">
              <a:rPr lang="en-US" smtClean="0"/>
              <a:t>12</a:t>
            </a:fld>
            <a:endParaRPr lang="en-US"/>
          </a:p>
        </p:txBody>
      </p:sp>
    </p:spTree>
    <p:extLst>
      <p:ext uri="{BB962C8B-B14F-4D97-AF65-F5344CB8AC3E}">
        <p14:creationId xmlns:p14="http://schemas.microsoft.com/office/powerpoint/2010/main" val="218478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idx="1"/>
          </p:nvPr>
        </p:nvSpPr>
        <p:spPr/>
        <p:txBody>
          <a:bodyPr/>
          <a:lstStyle/>
          <a:p>
            <a:r>
              <a:rPr lang="en-US" sz="2400" dirty="0"/>
              <a:t>An </a:t>
            </a:r>
            <a:r>
              <a:rPr lang="en-US" sz="2400" b="1" dirty="0"/>
              <a:t>HTML form</a:t>
            </a:r>
            <a:r>
              <a:rPr lang="en-US" sz="2400" dirty="0"/>
              <a:t> is </a:t>
            </a:r>
            <a:r>
              <a:rPr lang="en-US" sz="2400" i="1" dirty="0"/>
              <a:t>a section of a document</a:t>
            </a:r>
            <a:r>
              <a:rPr lang="en-US" sz="2400" dirty="0"/>
              <a:t> that contains controls such as text fields, password fields, checkboxes, radio buttons, submit button, menus, etc. </a:t>
            </a:r>
          </a:p>
          <a:p>
            <a:r>
              <a:rPr lang="en-US" sz="2400" dirty="0"/>
              <a:t>Using these elements the page can collect information from a user which is typically submitted to a web server. </a:t>
            </a:r>
          </a:p>
          <a:p>
            <a:r>
              <a:rPr lang="en-US" sz="2400" dirty="0"/>
              <a:t>To create a form, you would use the &lt;form&gt; tag.</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13</a:t>
            </a:fld>
            <a:endParaRPr lang="en-US"/>
          </a:p>
        </p:txBody>
      </p:sp>
    </p:spTree>
    <p:extLst>
      <p:ext uri="{BB962C8B-B14F-4D97-AF65-F5344CB8AC3E}">
        <p14:creationId xmlns:p14="http://schemas.microsoft.com/office/powerpoint/2010/main" val="427227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i="1" dirty="0"/>
              <a:t>Why use an HTML Form?</a:t>
            </a:r>
            <a:endParaRPr lang="en-US" dirty="0"/>
          </a:p>
        </p:txBody>
      </p:sp>
      <p:sp>
        <p:nvSpPr>
          <p:cNvPr id="3" name="Content Placeholder 2"/>
          <p:cNvSpPr>
            <a:spLocks noGrp="1"/>
          </p:cNvSpPr>
          <p:nvPr>
            <p:ph idx="1"/>
          </p:nvPr>
        </p:nvSpPr>
        <p:spPr/>
        <p:txBody>
          <a:bodyPr/>
          <a:lstStyle/>
          <a:p>
            <a:r>
              <a:rPr lang="en-US" sz="2400" dirty="0"/>
              <a:t>We use forms to collect some information/data form the user. </a:t>
            </a:r>
          </a:p>
          <a:p>
            <a:pPr lvl="1"/>
            <a:r>
              <a:rPr lang="en-US" sz="2400" dirty="0"/>
              <a:t>For example: If a user wants to purchase some items on the internet, he or she must fill out the form which will collect information such as the shipping address and payment details so that the item can be sent to the given address.</a:t>
            </a:r>
          </a:p>
          <a:p>
            <a:endParaRPr lang="en-US" dirty="0"/>
          </a:p>
        </p:txBody>
      </p:sp>
      <p:sp>
        <p:nvSpPr>
          <p:cNvPr id="4" name="Slide Number Placeholder 3"/>
          <p:cNvSpPr>
            <a:spLocks noGrp="1"/>
          </p:cNvSpPr>
          <p:nvPr>
            <p:ph type="sldNum" sz="quarter" idx="12"/>
          </p:nvPr>
        </p:nvSpPr>
        <p:spPr/>
        <p:txBody>
          <a:bodyPr/>
          <a:lstStyle/>
          <a:p>
            <a:fld id="{09A10A22-A809-4684-A3FD-E7CE7AF3303D}" type="slidenum">
              <a:rPr lang="en-US" smtClean="0"/>
              <a:t>14</a:t>
            </a:fld>
            <a:endParaRPr lang="en-US"/>
          </a:p>
        </p:txBody>
      </p:sp>
    </p:spTree>
    <p:extLst>
      <p:ext uri="{BB962C8B-B14F-4D97-AF65-F5344CB8AC3E}">
        <p14:creationId xmlns:p14="http://schemas.microsoft.com/office/powerpoint/2010/main" val="295167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Element in HTML Forms</a:t>
            </a:r>
          </a:p>
        </p:txBody>
      </p:sp>
      <p:sp>
        <p:nvSpPr>
          <p:cNvPr id="3" name="Content Placeholder 2"/>
          <p:cNvSpPr>
            <a:spLocks noGrp="1"/>
          </p:cNvSpPr>
          <p:nvPr>
            <p:ph idx="1"/>
          </p:nvPr>
        </p:nvSpPr>
        <p:spPr/>
        <p:txBody>
          <a:bodyPr/>
          <a:lstStyle/>
          <a:p>
            <a:r>
              <a:rPr lang="en-US" sz="2600" dirty="0"/>
              <a:t>An HTML form collects information from elements. </a:t>
            </a:r>
          </a:p>
          <a:p>
            <a:r>
              <a:rPr lang="en-US" sz="2600" dirty="0"/>
              <a:t>You will specify an addition </a:t>
            </a:r>
            <a:r>
              <a:rPr lang="en-US" sz="2600" b="1" dirty="0"/>
              <a:t>type</a:t>
            </a:r>
            <a:r>
              <a:rPr lang="en-US" sz="2600" dirty="0"/>
              <a:t> attribute to indicate which field to display. </a:t>
            </a:r>
          </a:p>
          <a:p>
            <a:r>
              <a:rPr lang="en-US" sz="2600" dirty="0"/>
              <a:t>Various fields can be created such as a text field, checkbox, password field, or radio button.</a:t>
            </a:r>
          </a:p>
        </p:txBody>
      </p:sp>
      <p:sp>
        <p:nvSpPr>
          <p:cNvPr id="4" name="Slide Number Placeholder 3"/>
          <p:cNvSpPr>
            <a:spLocks noGrp="1"/>
          </p:cNvSpPr>
          <p:nvPr>
            <p:ph type="sldNum" sz="quarter" idx="12"/>
          </p:nvPr>
        </p:nvSpPr>
        <p:spPr/>
        <p:txBody>
          <a:bodyPr/>
          <a:lstStyle/>
          <a:p>
            <a:fld id="{09A10A22-A809-4684-A3FD-E7CE7AF3303D}" type="slidenum">
              <a:rPr lang="en-US" smtClean="0"/>
              <a:t>15</a:t>
            </a:fld>
            <a:endParaRPr lang="en-US"/>
          </a:p>
        </p:txBody>
      </p:sp>
    </p:spTree>
    <p:extLst>
      <p:ext uri="{BB962C8B-B14F-4D97-AF65-F5344CB8AC3E}">
        <p14:creationId xmlns:p14="http://schemas.microsoft.com/office/powerpoint/2010/main" val="414592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Field</a:t>
            </a:r>
          </a:p>
        </p:txBody>
      </p:sp>
      <p:sp>
        <p:nvSpPr>
          <p:cNvPr id="3" name="Content Placeholder 2"/>
          <p:cNvSpPr>
            <a:spLocks noGrp="1"/>
          </p:cNvSpPr>
          <p:nvPr>
            <p:ph idx="1"/>
          </p:nvPr>
        </p:nvSpPr>
        <p:spPr/>
        <p:txBody>
          <a:bodyPr/>
          <a:lstStyle/>
          <a:p>
            <a:r>
              <a:rPr lang="en-US" sz="2400" dirty="0"/>
              <a:t>A text field is a one-line input field that allows the user to input a line of text. </a:t>
            </a:r>
          </a:p>
          <a:p>
            <a:r>
              <a:rPr lang="en-US" sz="2400" dirty="0"/>
              <a:t>Text Fields are created by specifying the type attribute value as "text".</a:t>
            </a:r>
          </a:p>
          <a:p>
            <a:r>
              <a:rPr lang="en-US" sz="2400" dirty="0"/>
              <a:t>The below example will display a text field with the label </a:t>
            </a:r>
            <a:r>
              <a:rPr lang="en-US" sz="2400" i="1" dirty="0"/>
              <a:t>Email Id:</a:t>
            </a:r>
            <a:endParaRPr lang="en-US" sz="2400" dirty="0"/>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4343400"/>
            <a:ext cx="5810250" cy="139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15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Field</a:t>
            </a:r>
          </a:p>
        </p:txBody>
      </p:sp>
      <p:sp>
        <p:nvSpPr>
          <p:cNvPr id="3" name="Content Placeholder 2"/>
          <p:cNvSpPr>
            <a:spLocks noGrp="1"/>
          </p:cNvSpPr>
          <p:nvPr>
            <p:ph idx="1"/>
          </p:nvPr>
        </p:nvSpPr>
        <p:spPr/>
        <p:txBody>
          <a:bodyPr/>
          <a:lstStyle/>
          <a:p>
            <a:r>
              <a:rPr lang="en-US" sz="2400" dirty="0"/>
              <a:t>Password fields are a type of text field in which the text entered is masked using asterisk or dots. </a:t>
            </a:r>
          </a:p>
          <a:p>
            <a:r>
              <a:rPr lang="en-US" sz="2400" dirty="0"/>
              <a:t>This prevents others form viewing the screen to see what is typed in. </a:t>
            </a:r>
          </a:p>
          <a:p>
            <a:r>
              <a:rPr lang="en-US" sz="2400" dirty="0"/>
              <a:t>Also, its created by specifying the type attribute value as "password".</a:t>
            </a:r>
          </a:p>
          <a:p>
            <a:endParaRPr lang="en-US" sz="2400" dirty="0"/>
          </a:p>
          <a:p>
            <a:endParaRPr lang="en-US" sz="2400" dirty="0"/>
          </a:p>
          <a:p>
            <a:r>
              <a:rPr lang="en-US" sz="2400" dirty="0"/>
              <a:t>Although a password field is masked, it is NOT encrypted. </a:t>
            </a:r>
          </a:p>
          <a:p>
            <a:r>
              <a:rPr lang="en-US" sz="2400" dirty="0"/>
              <a:t>You will have to use other measures such as HTTPS to encrypt data once the HTML form is submitted.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771900"/>
            <a:ext cx="579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9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Buttons</a:t>
            </a:r>
          </a:p>
        </p:txBody>
      </p:sp>
      <p:sp>
        <p:nvSpPr>
          <p:cNvPr id="3" name="Content Placeholder 2"/>
          <p:cNvSpPr>
            <a:spLocks noGrp="1"/>
          </p:cNvSpPr>
          <p:nvPr>
            <p:ph idx="1"/>
          </p:nvPr>
        </p:nvSpPr>
        <p:spPr>
          <a:xfrm>
            <a:off x="228600" y="1719263"/>
            <a:ext cx="8686800" cy="4411662"/>
          </a:xfrm>
        </p:spPr>
        <p:txBody>
          <a:bodyPr/>
          <a:lstStyle/>
          <a:p>
            <a:r>
              <a:rPr lang="en-US" sz="2400" dirty="0"/>
              <a:t>Radio Buttons are used to let the user select exactly one value from a list of predefined options. </a:t>
            </a:r>
          </a:p>
          <a:p>
            <a:r>
              <a:rPr lang="en-US" sz="2400" dirty="0"/>
              <a:t>It is created by specifying the type attribute value as "radio".</a:t>
            </a:r>
          </a:p>
          <a:p>
            <a:endParaRPr lang="en-US" sz="2400" dirty="0"/>
          </a:p>
          <a:p>
            <a:endParaRPr lang="en-US" sz="2400" dirty="0"/>
          </a:p>
          <a:p>
            <a:endParaRPr lang="en-US" sz="2400" dirty="0"/>
          </a:p>
          <a:p>
            <a:endParaRPr lang="en-US" sz="2400" dirty="0"/>
          </a:p>
          <a:p>
            <a:r>
              <a:rPr lang="en-US" sz="2400" dirty="0"/>
              <a:t>A form may have multiple sets of radio buttons. In order to make sure the user only selects one option from a given set, each radio element must have matching name attributes. </a:t>
            </a:r>
          </a:p>
          <a:p>
            <a:r>
              <a:rPr lang="en-US" sz="2400" dirty="0"/>
              <a:t>In the example above, both buttons have a name attribute value as </a:t>
            </a:r>
            <a:r>
              <a:rPr lang="en-US" sz="2400" b="1" dirty="0"/>
              <a:t>gender</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18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0"/>
            <a:ext cx="5257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72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Checkboxes</a:t>
            </a:r>
          </a:p>
        </p:txBody>
      </p:sp>
      <p:sp>
        <p:nvSpPr>
          <p:cNvPr id="3" name="Content Placeholder 2"/>
          <p:cNvSpPr>
            <a:spLocks noGrp="1"/>
          </p:cNvSpPr>
          <p:nvPr>
            <p:ph idx="1"/>
          </p:nvPr>
        </p:nvSpPr>
        <p:spPr>
          <a:xfrm>
            <a:off x="152400" y="1719263"/>
            <a:ext cx="8839200" cy="4411662"/>
          </a:xfrm>
        </p:spPr>
        <p:txBody>
          <a:bodyPr/>
          <a:lstStyle/>
          <a:p>
            <a:r>
              <a:rPr lang="en-US" sz="2100" dirty="0"/>
              <a:t>Checkboxes are used to let the user select one or more values from a pre-defined set of options. </a:t>
            </a:r>
          </a:p>
          <a:p>
            <a:r>
              <a:rPr lang="en-US" sz="2100" dirty="0"/>
              <a:t>The type attribute value for checkboxes input control is "checkbox".</a:t>
            </a:r>
          </a:p>
          <a:p>
            <a:endParaRPr lang="en-US" sz="2100" dirty="0"/>
          </a:p>
          <a:p>
            <a:endParaRPr lang="en-US" sz="2100" dirty="0"/>
          </a:p>
          <a:p>
            <a:endParaRPr lang="en-US" sz="2100" dirty="0"/>
          </a:p>
          <a:p>
            <a:endParaRPr lang="en-US" sz="2100" dirty="0"/>
          </a:p>
          <a:p>
            <a:endParaRPr lang="en-US" sz="2100" dirty="0"/>
          </a:p>
          <a:p>
            <a:r>
              <a:rPr lang="en-US" sz="2100" dirty="0"/>
              <a:t>Just like radio buttons, a form may have multiple sets of checkboxes. In order to make sure the user selects options related to a given set, each checkbox element must have matching name attributes. </a:t>
            </a:r>
          </a:p>
          <a:p>
            <a:r>
              <a:rPr lang="en-US" sz="2100" dirty="0"/>
              <a:t>In the example above, each checkbox has a name attribute value as </a:t>
            </a:r>
            <a:r>
              <a:rPr lang="en-US" sz="2100" b="1" dirty="0"/>
              <a:t>subject</a:t>
            </a:r>
            <a:r>
              <a:rPr lang="en-US" sz="2100" dirty="0"/>
              <a:t>.</a:t>
            </a:r>
          </a:p>
          <a:p>
            <a:endParaRPr lang="en-US" sz="2100" dirty="0"/>
          </a:p>
        </p:txBody>
      </p:sp>
      <p:sp>
        <p:nvSpPr>
          <p:cNvPr id="4" name="Slide Number Placeholder 3"/>
          <p:cNvSpPr>
            <a:spLocks noGrp="1"/>
          </p:cNvSpPr>
          <p:nvPr>
            <p:ph type="sldNum" sz="quarter" idx="12"/>
          </p:nvPr>
        </p:nvSpPr>
        <p:spPr/>
        <p:txBody>
          <a:bodyPr/>
          <a:lstStyle/>
          <a:p>
            <a:fld id="{09A10A22-A809-4684-A3FD-E7CE7AF3303D}" type="slidenum">
              <a:rPr lang="en-US" smtClean="0"/>
              <a:t>19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48958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94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p>
        </p:txBody>
      </p:sp>
      <p:sp>
        <p:nvSpPr>
          <p:cNvPr id="3" name="Content Placeholder 2"/>
          <p:cNvSpPr>
            <a:spLocks noGrp="1"/>
          </p:cNvSpPr>
          <p:nvPr>
            <p:ph idx="1"/>
          </p:nvPr>
        </p:nvSpPr>
        <p:spPr/>
        <p:txBody>
          <a:bodyPr/>
          <a:lstStyle/>
          <a:p>
            <a:r>
              <a:rPr lang="en-US" sz="2400" dirty="0"/>
              <a:t>HTML stands for Hypertext Markup Language.</a:t>
            </a:r>
          </a:p>
          <a:p>
            <a:r>
              <a:rPr lang="en-US" sz="2400" dirty="0"/>
              <a:t>It is a markup language for creating web pages and applications. </a:t>
            </a:r>
          </a:p>
          <a:p>
            <a:r>
              <a:rPr lang="en-US" sz="2400" dirty="0"/>
              <a:t>HTML contains a particular syntax - namely </a:t>
            </a:r>
            <a:r>
              <a:rPr lang="en-US" sz="2400" b="1" dirty="0"/>
              <a:t>elements</a:t>
            </a:r>
            <a:r>
              <a:rPr lang="en-US" sz="2400" dirty="0"/>
              <a:t> and </a:t>
            </a:r>
            <a:r>
              <a:rPr lang="en-US" sz="2400" b="1" dirty="0"/>
              <a:t>attributes</a:t>
            </a:r>
            <a:r>
              <a:rPr lang="en-US" sz="2400" dirty="0"/>
              <a:t> - that web browsers parse in order to render the content of the webpage. </a:t>
            </a:r>
          </a:p>
          <a:p>
            <a:r>
              <a:rPr lang="en-US" sz="2400" dirty="0"/>
              <a:t>With HTML, the structure and content of a webpage is defined. </a:t>
            </a:r>
          </a:p>
          <a:p>
            <a:r>
              <a:rPr lang="en-US" sz="2400" dirty="0"/>
              <a:t>Styling and dynamic behavior are introduced with CSS and JavaScript, respectively.</a:t>
            </a:r>
          </a:p>
        </p:txBody>
      </p:sp>
      <p:sp>
        <p:nvSpPr>
          <p:cNvPr id="4" name="Slide Number Placeholder 3"/>
          <p:cNvSpPr>
            <a:spLocks noGrp="1"/>
          </p:cNvSpPr>
          <p:nvPr>
            <p:ph type="sldNum" sz="quarter" idx="12"/>
          </p:nvPr>
        </p:nvSpPr>
        <p:spPr/>
        <p:txBody>
          <a:bodyPr/>
          <a:lstStyle/>
          <a:p>
            <a:fld id="{09A10A22-A809-4684-A3FD-E7CE7AF3303D}" type="slidenum">
              <a:rPr lang="en-US" smtClean="0"/>
              <a:t>2</a:t>
            </a:fld>
            <a:endParaRPr lang="en-US"/>
          </a:p>
        </p:txBody>
      </p:sp>
    </p:spTree>
    <p:extLst>
      <p:ext uri="{BB962C8B-B14F-4D97-AF65-F5344CB8AC3E}">
        <p14:creationId xmlns:p14="http://schemas.microsoft.com/office/powerpoint/2010/main" val="397015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select boxes</a:t>
            </a:r>
          </a:p>
        </p:txBody>
      </p:sp>
      <p:sp>
        <p:nvSpPr>
          <p:cNvPr id="3" name="Content Placeholder 2"/>
          <p:cNvSpPr>
            <a:spLocks noGrp="1"/>
          </p:cNvSpPr>
          <p:nvPr>
            <p:ph idx="1"/>
          </p:nvPr>
        </p:nvSpPr>
        <p:spPr>
          <a:xfrm>
            <a:off x="152400" y="1719263"/>
            <a:ext cx="8839200" cy="4411662"/>
          </a:xfrm>
        </p:spPr>
        <p:txBody>
          <a:bodyPr/>
          <a:lstStyle/>
          <a:p>
            <a:r>
              <a:rPr lang="en-US" sz="2400" dirty="0"/>
              <a:t>File select boxes are used to allow the user to select a local file on their computer and send it as an attachment to the webserver. </a:t>
            </a:r>
          </a:p>
          <a:p>
            <a:r>
              <a:rPr lang="en-US" sz="2400" dirty="0"/>
              <a:t>It is similar to a text box with a button that allows the user to browse for a file. </a:t>
            </a:r>
          </a:p>
          <a:p>
            <a:r>
              <a:rPr lang="en-US" sz="2400" dirty="0"/>
              <a:t>Instead of browsing for the file, the path and the name of the file can also be written. </a:t>
            </a:r>
          </a:p>
          <a:p>
            <a:r>
              <a:rPr lang="en-US" sz="2400" dirty="0"/>
              <a:t>They are created by specifying a type attribute value as "file".</a:t>
            </a:r>
          </a:p>
        </p:txBody>
      </p:sp>
      <p:sp>
        <p:nvSpPr>
          <p:cNvPr id="4" name="Slide Number Placeholder 3"/>
          <p:cNvSpPr>
            <a:spLocks noGrp="1"/>
          </p:cNvSpPr>
          <p:nvPr>
            <p:ph type="sldNum" sz="quarter" idx="12"/>
          </p:nvPr>
        </p:nvSpPr>
        <p:spPr/>
        <p:txBody>
          <a:bodyPr/>
          <a:lstStyle/>
          <a:p>
            <a:fld id="{09A10A22-A809-4684-A3FD-E7CE7AF3303D}" type="slidenum">
              <a:rPr lang="en-US" smtClean="0"/>
              <a:t>20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247968"/>
            <a:ext cx="4876800" cy="129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31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area</a:t>
            </a:r>
          </a:p>
        </p:txBody>
      </p:sp>
      <p:sp>
        <p:nvSpPr>
          <p:cNvPr id="3" name="Content Placeholder 2"/>
          <p:cNvSpPr>
            <a:spLocks noGrp="1"/>
          </p:cNvSpPr>
          <p:nvPr>
            <p:ph idx="1"/>
          </p:nvPr>
        </p:nvSpPr>
        <p:spPr/>
        <p:txBody>
          <a:bodyPr/>
          <a:lstStyle/>
          <a:p>
            <a:r>
              <a:rPr lang="en-US" sz="2200" dirty="0"/>
              <a:t>A text area is a multi-line text input control which allows users to provide a paragraph or multiple lines of text. </a:t>
            </a:r>
          </a:p>
          <a:p>
            <a:r>
              <a:rPr lang="en-US" sz="2200" dirty="0"/>
              <a:t>It is created by using the "</a:t>
            </a:r>
            <a:r>
              <a:rPr lang="en-US" sz="2200" dirty="0" err="1"/>
              <a:t>textarea</a:t>
            </a:r>
            <a:r>
              <a:rPr lang="en-US" sz="2200" dirty="0"/>
              <a:t>" element.</a:t>
            </a:r>
          </a:p>
          <a:p>
            <a:r>
              <a:rPr lang="en-US" sz="2200" dirty="0"/>
              <a:t>This is one of the few input controls that DO NOT use the &lt;input&gt; element.</a:t>
            </a:r>
          </a:p>
          <a:p>
            <a:r>
              <a:rPr lang="en-US" sz="2200" dirty="0"/>
              <a:t>You can control the size of a text area by adding attributes "rows" and "cols" to specify the number of rows and columns of text it supports. </a:t>
            </a:r>
          </a:p>
          <a:p>
            <a:r>
              <a:rPr lang="en-US" sz="2200" dirty="0"/>
              <a:t>Most often text area elements are resizable, but the default size is managed by those two attributes.</a:t>
            </a:r>
          </a:p>
          <a:p>
            <a:endParaRPr lang="en-US" sz="2200" dirty="0"/>
          </a:p>
        </p:txBody>
      </p:sp>
      <p:sp>
        <p:nvSpPr>
          <p:cNvPr id="4" name="Slide Number Placeholder 3"/>
          <p:cNvSpPr>
            <a:spLocks noGrp="1"/>
          </p:cNvSpPr>
          <p:nvPr>
            <p:ph type="sldNum" sz="quarter" idx="12"/>
          </p:nvPr>
        </p:nvSpPr>
        <p:spPr/>
        <p:txBody>
          <a:bodyPr/>
          <a:lstStyle/>
          <a:p>
            <a:fld id="{09A10A22-A809-4684-A3FD-E7CE7AF3303D}" type="slidenum">
              <a:rPr lang="en-US" smtClean="0"/>
              <a:t>21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486400"/>
            <a:ext cx="37814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66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Boxes (Drop-downs)</a:t>
            </a:r>
          </a:p>
        </p:txBody>
      </p:sp>
      <p:sp>
        <p:nvSpPr>
          <p:cNvPr id="3" name="Content Placeholder 2"/>
          <p:cNvSpPr>
            <a:spLocks noGrp="1"/>
          </p:cNvSpPr>
          <p:nvPr>
            <p:ph idx="1"/>
          </p:nvPr>
        </p:nvSpPr>
        <p:spPr/>
        <p:txBody>
          <a:bodyPr/>
          <a:lstStyle/>
          <a:p>
            <a:r>
              <a:rPr lang="en-US" sz="2400" dirty="0"/>
              <a:t>Select boxes are used to allow users to select one or more options from a drop-down list. </a:t>
            </a:r>
          </a:p>
          <a:p>
            <a:r>
              <a:rPr lang="en-US" sz="2400" dirty="0"/>
              <a:t>Select boxes are created by using two elements: &lt;select&gt; and &lt;option&gt;. </a:t>
            </a:r>
          </a:p>
          <a:p>
            <a:r>
              <a:rPr lang="en-US" sz="2400" dirty="0"/>
              <a:t>The &lt;select&gt; element defines a drop-down while list items are defined within the select element using &lt;option&gt; elements.</a:t>
            </a:r>
          </a:p>
        </p:txBody>
      </p:sp>
      <p:sp>
        <p:nvSpPr>
          <p:cNvPr id="4" name="Slide Number Placeholder 3"/>
          <p:cNvSpPr>
            <a:spLocks noGrp="1"/>
          </p:cNvSpPr>
          <p:nvPr>
            <p:ph type="sldNum" sz="quarter" idx="12"/>
          </p:nvPr>
        </p:nvSpPr>
        <p:spPr/>
        <p:txBody>
          <a:bodyPr/>
          <a:lstStyle/>
          <a:p>
            <a:fld id="{09A10A22-A809-4684-A3FD-E7CE7AF3303D}" type="slidenum">
              <a:rPr lang="en-US" smtClean="0"/>
              <a:t>22</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572000"/>
            <a:ext cx="43338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763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 &lt;select&gt; multiple Attribute</a:t>
            </a:r>
            <a:endParaRPr lang="en-US" dirty="0"/>
          </a:p>
        </p:txBody>
      </p:sp>
      <p:sp>
        <p:nvSpPr>
          <p:cNvPr id="3" name="Content Placeholder 2"/>
          <p:cNvSpPr>
            <a:spLocks noGrp="1"/>
          </p:cNvSpPr>
          <p:nvPr>
            <p:ph idx="1"/>
          </p:nvPr>
        </p:nvSpPr>
        <p:spPr>
          <a:xfrm>
            <a:off x="457200" y="1719263"/>
            <a:ext cx="8458200" cy="4411662"/>
          </a:xfrm>
        </p:spPr>
        <p:txBody>
          <a:bodyPr/>
          <a:lstStyle/>
          <a:p>
            <a:r>
              <a:rPr lang="en-US" sz="2200" dirty="0"/>
              <a:t>The multiple attribute is a </a:t>
            </a:r>
            <a:r>
              <a:rPr lang="en-US" sz="2200" dirty="0" err="1"/>
              <a:t>boolean</a:t>
            </a:r>
            <a:r>
              <a:rPr lang="en-US" sz="2200" dirty="0"/>
              <a:t> attribute.</a:t>
            </a:r>
          </a:p>
          <a:p>
            <a:r>
              <a:rPr lang="en-US" sz="2200" dirty="0"/>
              <a:t>When present, it specifies that multiple options can be selected at once.</a:t>
            </a:r>
          </a:p>
          <a:p>
            <a:r>
              <a:rPr lang="en-US" sz="2200" dirty="0"/>
              <a:t>Selecting multiple options vary in different operating systems and browsers:</a:t>
            </a:r>
          </a:p>
          <a:p>
            <a:pPr lvl="1"/>
            <a:r>
              <a:rPr lang="en-US" sz="1800" dirty="0"/>
              <a:t>For windows: Hold down the control (ctrl) button to select multiple options</a:t>
            </a:r>
          </a:p>
          <a:p>
            <a:pPr lvl="1"/>
            <a:r>
              <a:rPr lang="en-US" sz="1800" dirty="0"/>
              <a:t>For Mac: Hold down the command button to select multiple options</a:t>
            </a:r>
          </a:p>
          <a:p>
            <a:r>
              <a:rPr lang="en-US" sz="2200" dirty="0"/>
              <a:t>Because of the different ways of doing this, and because you have to inform the user that multiple selection is available</a:t>
            </a:r>
          </a:p>
          <a:p>
            <a:endParaRPr lang="en-US" sz="2200" dirty="0"/>
          </a:p>
        </p:txBody>
      </p:sp>
      <p:sp>
        <p:nvSpPr>
          <p:cNvPr id="4" name="Slide Number Placeholder 3"/>
          <p:cNvSpPr>
            <a:spLocks noGrp="1"/>
          </p:cNvSpPr>
          <p:nvPr>
            <p:ph type="sldNum" sz="quarter" idx="12"/>
          </p:nvPr>
        </p:nvSpPr>
        <p:spPr/>
        <p:txBody>
          <a:bodyPr/>
          <a:lstStyle/>
          <a:p>
            <a:fld id="{09A10A22-A809-4684-A3FD-E7CE7AF3303D}" type="slidenum">
              <a:rPr lang="en-US" smtClean="0"/>
              <a:t>23</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29200"/>
            <a:ext cx="344805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5257800"/>
            <a:ext cx="15430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5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And Submit Buttons</a:t>
            </a:r>
          </a:p>
        </p:txBody>
      </p:sp>
      <p:sp>
        <p:nvSpPr>
          <p:cNvPr id="3" name="Content Placeholder 2"/>
          <p:cNvSpPr>
            <a:spLocks noGrp="1"/>
          </p:cNvSpPr>
          <p:nvPr>
            <p:ph idx="1"/>
          </p:nvPr>
        </p:nvSpPr>
        <p:spPr/>
        <p:txBody>
          <a:bodyPr/>
          <a:lstStyle/>
          <a:p>
            <a:r>
              <a:rPr lang="en-US" sz="2400" dirty="0"/>
              <a:t>The </a:t>
            </a:r>
            <a:r>
              <a:rPr lang="en-US" sz="2400" b="1" dirty="0"/>
              <a:t>submit</a:t>
            </a:r>
            <a:r>
              <a:rPr lang="en-US" sz="2400" dirty="0"/>
              <a:t> button allows the user to send the form data to the web server. You can define a submit button by specifying the type attribute as "submit".</a:t>
            </a:r>
          </a:p>
          <a:p>
            <a:r>
              <a:rPr lang="en-US" sz="2400" dirty="0"/>
              <a:t>The </a:t>
            </a:r>
            <a:r>
              <a:rPr lang="en-US" sz="2400" b="1" dirty="0"/>
              <a:t>reset</a:t>
            </a:r>
            <a:r>
              <a:rPr lang="en-US" sz="2400" dirty="0"/>
              <a:t> button is used to reset the form data and will display any default values. You can define a reset button by specifying the type attribute as "reset".</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24</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328651"/>
            <a:ext cx="6477000" cy="192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335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Used in HTML Forms</a:t>
            </a:r>
          </a:p>
        </p:txBody>
      </p:sp>
      <p:sp>
        <p:nvSpPr>
          <p:cNvPr id="3" name="Content Placeholder 2"/>
          <p:cNvSpPr>
            <a:spLocks noGrp="1"/>
          </p:cNvSpPr>
          <p:nvPr>
            <p:ph idx="1"/>
          </p:nvPr>
        </p:nvSpPr>
        <p:spPr/>
        <p:txBody>
          <a:bodyPr/>
          <a:lstStyle/>
          <a:p>
            <a:r>
              <a:rPr lang="en-US" sz="2400" dirty="0"/>
              <a:t>There are several attributes that you can use on the &lt;form&gt; tag and on &lt;input&gt; elements</a:t>
            </a:r>
          </a:p>
          <a:p>
            <a:r>
              <a:rPr lang="en-US" sz="2400" dirty="0"/>
              <a:t>action</a:t>
            </a:r>
          </a:p>
          <a:p>
            <a:r>
              <a:rPr lang="en-US" sz="2400" dirty="0"/>
              <a:t>target</a:t>
            </a:r>
          </a:p>
          <a:p>
            <a:r>
              <a:rPr lang="en-US" sz="2400" dirty="0"/>
              <a:t>name</a:t>
            </a:r>
          </a:p>
          <a:p>
            <a:r>
              <a:rPr lang="en-US" sz="2400" dirty="0"/>
              <a:t>method</a:t>
            </a:r>
          </a:p>
          <a:p>
            <a:r>
              <a:rPr lang="en-US" sz="2400" dirty="0"/>
              <a:t>value</a:t>
            </a:r>
          </a:p>
          <a:p>
            <a:r>
              <a:rPr lang="en-US" sz="2400" dirty="0"/>
              <a:t>placeholder</a:t>
            </a:r>
          </a:p>
          <a:p>
            <a:r>
              <a:rPr lang="en-US" sz="2400" dirty="0"/>
              <a:t>required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25</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665" y="2743200"/>
            <a:ext cx="5619135" cy="344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30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Action Attribute</a:t>
            </a:r>
          </a:p>
        </p:txBody>
      </p:sp>
      <p:sp>
        <p:nvSpPr>
          <p:cNvPr id="3" name="Content Placeholder 2"/>
          <p:cNvSpPr>
            <a:spLocks noGrp="1"/>
          </p:cNvSpPr>
          <p:nvPr>
            <p:ph idx="1"/>
          </p:nvPr>
        </p:nvSpPr>
        <p:spPr/>
        <p:txBody>
          <a:bodyPr/>
          <a:lstStyle/>
          <a:p>
            <a:r>
              <a:rPr lang="en-US" sz="2400" dirty="0"/>
              <a:t>The action attribute indicates where the form data will be processed. </a:t>
            </a:r>
          </a:p>
          <a:p>
            <a:r>
              <a:rPr lang="en-US" sz="2400" dirty="0"/>
              <a:t>Typically the value is a URL of a server. </a:t>
            </a:r>
          </a:p>
          <a:p>
            <a:r>
              <a:rPr lang="en-US" sz="2400" dirty="0"/>
              <a:t>Generally, the form data is sent to a webpage on the webserver after the user clicks on the submit button.</a:t>
            </a:r>
          </a:p>
          <a:p>
            <a:r>
              <a:rPr lang="en-US" sz="2400" dirty="0"/>
              <a:t>In the above code, after clicking on the </a:t>
            </a:r>
            <a:r>
              <a:rPr lang="en-US" sz="2400" i="1" dirty="0"/>
              <a:t>submit</a:t>
            </a:r>
            <a:r>
              <a:rPr lang="en-US" sz="2400" dirty="0"/>
              <a:t> button, the form data would be sent to a page called </a:t>
            </a:r>
            <a:r>
              <a:rPr lang="en-US" sz="2400" i="1" dirty="0" err="1"/>
              <a:t>test.php</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26</a:t>
            </a:fld>
            <a:endParaRPr lang="en-US"/>
          </a:p>
        </p:txBody>
      </p:sp>
    </p:spTree>
    <p:extLst>
      <p:ext uri="{BB962C8B-B14F-4D97-AF65-F5344CB8AC3E}">
        <p14:creationId xmlns:p14="http://schemas.microsoft.com/office/powerpoint/2010/main" val="104797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Target Attribute</a:t>
            </a:r>
          </a:p>
        </p:txBody>
      </p:sp>
      <p:sp>
        <p:nvSpPr>
          <p:cNvPr id="3" name="Content Placeholder 2"/>
          <p:cNvSpPr>
            <a:spLocks noGrp="1"/>
          </p:cNvSpPr>
          <p:nvPr>
            <p:ph idx="1"/>
          </p:nvPr>
        </p:nvSpPr>
        <p:spPr/>
        <p:txBody>
          <a:bodyPr/>
          <a:lstStyle/>
          <a:p>
            <a:r>
              <a:rPr lang="en-US" sz="2400" dirty="0"/>
              <a:t>The Target attribute is used to specify whether the submitted result will open in the current window, a new tab or on a new frame. </a:t>
            </a:r>
          </a:p>
          <a:p>
            <a:r>
              <a:rPr lang="en-US" sz="2400" dirty="0"/>
              <a:t>The default value used is "self" which results in the form submission in the same window. </a:t>
            </a:r>
          </a:p>
          <a:p>
            <a:r>
              <a:rPr lang="en-US" sz="2400" dirty="0"/>
              <a:t>To make the result display in a new browser tab, the value should be set to "blank".</a:t>
            </a:r>
          </a:p>
          <a:p>
            <a:r>
              <a:rPr lang="en-US" sz="2400" dirty="0"/>
              <a:t>In the above code, after clicking on the </a:t>
            </a:r>
            <a:r>
              <a:rPr lang="en-US" sz="2400" i="1" dirty="0"/>
              <a:t>submit</a:t>
            </a:r>
            <a:r>
              <a:rPr lang="en-US" sz="2400" dirty="0"/>
              <a:t> button, the result will open in a new browser tab. </a:t>
            </a:r>
          </a:p>
          <a:p>
            <a:r>
              <a:rPr lang="en-US" sz="2400" dirty="0"/>
              <a:t>Most often this attribute is not present and the default value of "self" is used.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27</a:t>
            </a:fld>
            <a:endParaRPr lang="en-US"/>
          </a:p>
        </p:txBody>
      </p:sp>
    </p:spTree>
    <p:extLst>
      <p:ext uri="{BB962C8B-B14F-4D97-AF65-F5344CB8AC3E}">
        <p14:creationId xmlns:p14="http://schemas.microsoft.com/office/powerpoint/2010/main" val="58138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Attribute</a:t>
            </a:r>
          </a:p>
        </p:txBody>
      </p:sp>
      <p:sp>
        <p:nvSpPr>
          <p:cNvPr id="3" name="Content Placeholder 2"/>
          <p:cNvSpPr>
            <a:spLocks noGrp="1"/>
          </p:cNvSpPr>
          <p:nvPr>
            <p:ph idx="1"/>
          </p:nvPr>
        </p:nvSpPr>
        <p:spPr/>
        <p:txBody>
          <a:bodyPr/>
          <a:lstStyle/>
          <a:p>
            <a:r>
              <a:rPr lang="en-US" sz="2400" dirty="0"/>
              <a:t>The name attribute should be provided for each input element. </a:t>
            </a:r>
          </a:p>
          <a:p>
            <a:r>
              <a:rPr lang="en-US" sz="2400" dirty="0"/>
              <a:t>It is not required, but the value provides a label for the data once the form is submitted. </a:t>
            </a:r>
          </a:p>
          <a:p>
            <a:r>
              <a:rPr lang="en-US" sz="2400" dirty="0"/>
              <a:t>If the name attribute is not specified in an input field then the data of that field will not be sent.</a:t>
            </a:r>
          </a:p>
          <a:p>
            <a:r>
              <a:rPr lang="en-US" sz="2400" dirty="0"/>
              <a:t>In the above code, after clicking the </a:t>
            </a:r>
            <a:r>
              <a:rPr lang="en-US" sz="2400" i="1" dirty="0"/>
              <a:t>submit</a:t>
            </a:r>
            <a:r>
              <a:rPr lang="en-US" sz="2400" dirty="0"/>
              <a:t> button, the form data will be sent to a page called </a:t>
            </a:r>
            <a:r>
              <a:rPr lang="en-US" sz="2400" i="1" dirty="0"/>
              <a:t>/</a:t>
            </a:r>
            <a:r>
              <a:rPr lang="en-US" sz="2400" i="1" dirty="0" err="1"/>
              <a:t>test.php</a:t>
            </a:r>
            <a:r>
              <a:rPr lang="en-US" sz="2400" dirty="0"/>
              <a:t>. </a:t>
            </a:r>
          </a:p>
          <a:p>
            <a:r>
              <a:rPr lang="en-US" sz="2400" dirty="0"/>
              <a:t>The data sent will include the </a:t>
            </a:r>
            <a:r>
              <a:rPr lang="en-US" sz="2400" i="1" dirty="0"/>
              <a:t>username</a:t>
            </a:r>
            <a:r>
              <a:rPr lang="en-US" sz="2400" dirty="0"/>
              <a:t> and </a:t>
            </a:r>
            <a:r>
              <a:rPr lang="en-US" sz="2400" i="1" dirty="0"/>
              <a:t>password</a:t>
            </a:r>
            <a:r>
              <a:rPr lang="en-US" sz="2400" dirty="0"/>
              <a:t> fields.</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28</a:t>
            </a:fld>
            <a:endParaRPr lang="en-US"/>
          </a:p>
        </p:txBody>
      </p:sp>
    </p:spTree>
    <p:extLst>
      <p:ext uri="{BB962C8B-B14F-4D97-AF65-F5344CB8AC3E}">
        <p14:creationId xmlns:p14="http://schemas.microsoft.com/office/powerpoint/2010/main" val="23082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Method Attribute</a:t>
            </a:r>
          </a:p>
        </p:txBody>
      </p:sp>
      <p:sp>
        <p:nvSpPr>
          <p:cNvPr id="3" name="Content Placeholder 2"/>
          <p:cNvSpPr>
            <a:spLocks noGrp="1"/>
          </p:cNvSpPr>
          <p:nvPr>
            <p:ph idx="1"/>
          </p:nvPr>
        </p:nvSpPr>
        <p:spPr/>
        <p:txBody>
          <a:bodyPr/>
          <a:lstStyle/>
          <a:p>
            <a:r>
              <a:rPr lang="en-US" sz="2400" dirty="0"/>
              <a:t>The method attribute is used to specify the HTTP method used to send data while submitting the form. </a:t>
            </a:r>
          </a:p>
          <a:p>
            <a:r>
              <a:rPr lang="en-US" sz="2400" dirty="0"/>
              <a:t>There are only two options available: GET and POST.</a:t>
            </a:r>
          </a:p>
          <a:p>
            <a:r>
              <a:rPr lang="en-US" sz="2400" b="1" dirty="0"/>
              <a:t>GET</a:t>
            </a:r>
            <a:r>
              <a:rPr lang="en-US" sz="2400" dirty="0"/>
              <a:t> - When using the GET method, after the submission of the form, the form values will be visible in the address bar of the browser.</a:t>
            </a:r>
          </a:p>
          <a:p>
            <a:r>
              <a:rPr lang="en-US" sz="2400" b="1" dirty="0"/>
              <a:t>POST</a:t>
            </a:r>
            <a:r>
              <a:rPr lang="en-US" sz="2400" dirty="0"/>
              <a:t> – When using the POST method, after the submission of the form, the form values will NOT be visible in the address bar of the browser.</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29</a:t>
            </a:fld>
            <a:endParaRPr lang="en-US"/>
          </a:p>
        </p:txBody>
      </p:sp>
    </p:spTree>
    <p:extLst>
      <p:ext uri="{BB962C8B-B14F-4D97-AF65-F5344CB8AC3E}">
        <p14:creationId xmlns:p14="http://schemas.microsoft.com/office/powerpoint/2010/main" val="349130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a:xfrm>
            <a:off x="457200" y="1719263"/>
            <a:ext cx="8458200" cy="4411662"/>
          </a:xfrm>
        </p:spPr>
        <p:txBody>
          <a:bodyPr/>
          <a:lstStyle/>
          <a:p>
            <a:r>
              <a:rPr lang="en-US" sz="2400" dirty="0"/>
              <a:t>HTML is composed of many different </a:t>
            </a:r>
            <a:r>
              <a:rPr lang="en-US" sz="2400" b="1" dirty="0"/>
              <a:t>elements</a:t>
            </a:r>
            <a:r>
              <a:rPr lang="en-US" sz="2400" dirty="0"/>
              <a:t> – </a:t>
            </a:r>
            <a:br>
              <a:rPr lang="en-US" sz="2400" dirty="0"/>
            </a:br>
            <a:r>
              <a:rPr lang="en-US" sz="2400" dirty="0"/>
              <a:t>these provide the structure of the document. </a:t>
            </a:r>
          </a:p>
          <a:p>
            <a:r>
              <a:rPr lang="en-US" sz="2400" dirty="0"/>
              <a:t>Elements are defined within HTML files using </a:t>
            </a:r>
            <a:r>
              <a:rPr lang="en-US" sz="2400" b="1" dirty="0"/>
              <a:t>tags</a:t>
            </a:r>
          </a:p>
          <a:p>
            <a:pPr lvl="1"/>
            <a:r>
              <a:rPr lang="en-US" sz="2000" dirty="0"/>
              <a:t>for example, one very common tag is the &lt;div&gt; tag. </a:t>
            </a:r>
          </a:p>
          <a:p>
            <a:r>
              <a:rPr lang="en-US" sz="2400" dirty="0"/>
              <a:t>The tag is enclosed within angle brackets. </a:t>
            </a:r>
          </a:p>
          <a:p>
            <a:r>
              <a:rPr lang="en-US" sz="2400" dirty="0"/>
              <a:t>Most elements have a closing tag which define the end of the element, using </a:t>
            </a:r>
            <a:r>
              <a:rPr lang="en-US" sz="2400"/>
              <a:t>the backslash </a:t>
            </a:r>
            <a:r>
              <a:rPr lang="en-US" sz="2400" dirty="0"/>
              <a:t>notation – </a:t>
            </a:r>
          </a:p>
          <a:p>
            <a:pPr lvl="1"/>
            <a:r>
              <a:rPr lang="en-US" sz="2000" dirty="0"/>
              <a:t>for example, a closing "div" tag would be &lt;/div&gt;. </a:t>
            </a:r>
          </a:p>
          <a:p>
            <a:r>
              <a:rPr lang="en-US" sz="2400" dirty="0"/>
              <a:t>HTML elements may be </a:t>
            </a:r>
            <a:r>
              <a:rPr lang="en-US" sz="2400" i="1" dirty="0"/>
              <a:t>nested</a:t>
            </a:r>
            <a:r>
              <a:rPr lang="en-US" sz="2400" dirty="0"/>
              <a:t> within other elements</a:t>
            </a:r>
          </a:p>
          <a:p>
            <a:r>
              <a:rPr lang="en-US" sz="2400" dirty="0"/>
              <a:t>Not all elements have closing tags, some are self-closing. </a:t>
            </a:r>
          </a:p>
          <a:p>
            <a:pPr lvl="1"/>
            <a:r>
              <a:rPr lang="en-US" sz="2000" dirty="0"/>
              <a:t>For example, the &lt;</a:t>
            </a:r>
            <a:r>
              <a:rPr lang="en-US" sz="2000" dirty="0" err="1"/>
              <a:t>img</a:t>
            </a:r>
            <a:r>
              <a:rPr lang="en-US" sz="2000" dirty="0"/>
              <a:t> /&gt; tag, which defines an image.</a:t>
            </a:r>
          </a:p>
        </p:txBody>
      </p:sp>
      <p:sp>
        <p:nvSpPr>
          <p:cNvPr id="4" name="Slide Number Placeholder 3"/>
          <p:cNvSpPr>
            <a:spLocks noGrp="1"/>
          </p:cNvSpPr>
          <p:nvPr>
            <p:ph type="sldNum" sz="quarter" idx="12"/>
          </p:nvPr>
        </p:nvSpPr>
        <p:spPr/>
        <p:txBody>
          <a:bodyPr/>
          <a:lstStyle/>
          <a:p>
            <a:fld id="{09A10A22-A809-4684-A3FD-E7CE7AF3303D}" type="slidenum">
              <a:rPr lang="en-US" smtClean="0"/>
              <a:t>3</a:t>
            </a:fld>
            <a:endParaRPr lang="en-US"/>
          </a:p>
        </p:txBody>
      </p:sp>
    </p:spTree>
    <p:extLst>
      <p:ext uri="{BB962C8B-B14F-4D97-AF65-F5344CB8AC3E}">
        <p14:creationId xmlns:p14="http://schemas.microsoft.com/office/powerpoint/2010/main" val="1321956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Attribute</a:t>
            </a:r>
          </a:p>
        </p:txBody>
      </p:sp>
      <p:sp>
        <p:nvSpPr>
          <p:cNvPr id="3" name="Content Placeholder 2"/>
          <p:cNvSpPr>
            <a:spLocks noGrp="1"/>
          </p:cNvSpPr>
          <p:nvPr>
            <p:ph idx="1"/>
          </p:nvPr>
        </p:nvSpPr>
        <p:spPr/>
        <p:txBody>
          <a:bodyPr/>
          <a:lstStyle/>
          <a:p>
            <a:r>
              <a:rPr lang="en-US" sz="2400" dirty="0"/>
              <a:t>The value attribute specifies an initial value for an </a:t>
            </a:r>
            <a:br>
              <a:rPr lang="en-US" sz="2400" dirty="0"/>
            </a:br>
            <a:r>
              <a:rPr lang="en-US" sz="2400" dirty="0"/>
              <a:t>input field. </a:t>
            </a:r>
          </a:p>
          <a:p>
            <a:r>
              <a:rPr lang="en-US" sz="2400" dirty="0"/>
              <a:t>It also serves as the attribute to use when providing a button label for submit and reset input elements.</a:t>
            </a:r>
          </a:p>
          <a:p>
            <a:r>
              <a:rPr lang="en-US" sz="2400" dirty="0"/>
              <a:t>In the above example, there are no default values.</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30</a:t>
            </a:fld>
            <a:endParaRPr lang="en-US"/>
          </a:p>
        </p:txBody>
      </p:sp>
    </p:spTree>
    <p:extLst>
      <p:ext uri="{BB962C8B-B14F-4D97-AF65-F5344CB8AC3E}">
        <p14:creationId xmlns:p14="http://schemas.microsoft.com/office/powerpoint/2010/main" val="256872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placeholder Attribute</a:t>
            </a:r>
          </a:p>
        </p:txBody>
      </p:sp>
      <p:sp>
        <p:nvSpPr>
          <p:cNvPr id="3" name="Content Placeholder 2"/>
          <p:cNvSpPr>
            <a:spLocks noGrp="1"/>
          </p:cNvSpPr>
          <p:nvPr>
            <p:ph idx="1"/>
          </p:nvPr>
        </p:nvSpPr>
        <p:spPr/>
        <p:txBody>
          <a:bodyPr/>
          <a:lstStyle/>
          <a:p>
            <a:r>
              <a:rPr lang="en-US" sz="2400" dirty="0"/>
              <a:t>The placeholder attribute specifies a hint that describes the expected value of the input field (a sample value or a short description of the expected format). </a:t>
            </a:r>
          </a:p>
          <a:p>
            <a:r>
              <a:rPr lang="en-US" sz="2400" dirty="0"/>
              <a:t>The short hint is displayed in the input field before the user enters a value. </a:t>
            </a:r>
          </a:p>
          <a:p>
            <a:r>
              <a:rPr lang="en-US" sz="2400" dirty="0"/>
              <a:t>The placeholder attribute works with the following input types: text, search, </a:t>
            </a:r>
            <a:r>
              <a:rPr lang="en-US" sz="2400" dirty="0" err="1"/>
              <a:t>url</a:t>
            </a:r>
            <a:r>
              <a:rPr lang="en-US" sz="2400" dirty="0"/>
              <a:t>, </a:t>
            </a:r>
            <a:r>
              <a:rPr lang="en-US" sz="2400" dirty="0" err="1"/>
              <a:t>tel</a:t>
            </a:r>
            <a:r>
              <a:rPr lang="en-US" sz="2400" dirty="0"/>
              <a:t>, email, and password.</a:t>
            </a:r>
          </a:p>
          <a:p>
            <a:r>
              <a:rPr lang="en-US" sz="2400" dirty="0"/>
              <a:t>In the above example, the text field has a placeholder of "Username".</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31</a:t>
            </a:fld>
            <a:endParaRPr lang="en-US"/>
          </a:p>
        </p:txBody>
      </p:sp>
    </p:spTree>
    <p:extLst>
      <p:ext uri="{BB962C8B-B14F-4D97-AF65-F5344CB8AC3E}">
        <p14:creationId xmlns:p14="http://schemas.microsoft.com/office/powerpoint/2010/main" val="370038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required Attribute</a:t>
            </a:r>
          </a:p>
        </p:txBody>
      </p:sp>
      <p:sp>
        <p:nvSpPr>
          <p:cNvPr id="3" name="Content Placeholder 2"/>
          <p:cNvSpPr>
            <a:spLocks noGrp="1"/>
          </p:cNvSpPr>
          <p:nvPr>
            <p:ph idx="1"/>
          </p:nvPr>
        </p:nvSpPr>
        <p:spPr/>
        <p:txBody>
          <a:bodyPr/>
          <a:lstStyle/>
          <a:p>
            <a:r>
              <a:rPr lang="en-US" sz="2400" dirty="0"/>
              <a:t>The required attribute indicates an input field that must be filled out before submitting the form. </a:t>
            </a:r>
          </a:p>
          <a:p>
            <a:r>
              <a:rPr lang="en-US" sz="2400" dirty="0"/>
              <a:t>In most modern browsers, it will prevent the user from submitting the form until an acceptable value is entered. </a:t>
            </a:r>
          </a:p>
          <a:p>
            <a:r>
              <a:rPr lang="en-US" sz="2400" dirty="0"/>
              <a:t>The required attribute works with the following input types: text, search, </a:t>
            </a:r>
            <a:r>
              <a:rPr lang="en-US" sz="2400" dirty="0" err="1"/>
              <a:t>url</a:t>
            </a:r>
            <a:r>
              <a:rPr lang="en-US" sz="2400" dirty="0"/>
              <a:t>, </a:t>
            </a:r>
            <a:r>
              <a:rPr lang="en-US" sz="2400" dirty="0" err="1"/>
              <a:t>tel</a:t>
            </a:r>
            <a:r>
              <a:rPr lang="en-US" sz="2400" dirty="0"/>
              <a:t>, email, password, date pickers, number, checkbox, radio, and file.</a:t>
            </a:r>
          </a:p>
          <a:p>
            <a:r>
              <a:rPr lang="en-US" sz="2400" dirty="0"/>
              <a:t>In the above example, only the text field is required.</a:t>
            </a:r>
          </a:p>
          <a:p>
            <a:r>
              <a:rPr lang="en-US" sz="2400" dirty="0"/>
              <a:t>The required attribute doesn't have a value portion. You only need to specify the word 'required'.</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32</a:t>
            </a:fld>
            <a:endParaRPr lang="en-US"/>
          </a:p>
        </p:txBody>
      </p:sp>
    </p:spTree>
    <p:extLst>
      <p:ext uri="{BB962C8B-B14F-4D97-AF65-F5344CB8AC3E}">
        <p14:creationId xmlns:p14="http://schemas.microsoft.com/office/powerpoint/2010/main" val="202427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min and max Attributes</a:t>
            </a:r>
          </a:p>
        </p:txBody>
      </p:sp>
      <p:sp>
        <p:nvSpPr>
          <p:cNvPr id="3" name="Content Placeholder 2"/>
          <p:cNvSpPr>
            <a:spLocks noGrp="1"/>
          </p:cNvSpPr>
          <p:nvPr>
            <p:ph idx="1"/>
          </p:nvPr>
        </p:nvSpPr>
        <p:spPr/>
        <p:txBody>
          <a:bodyPr/>
          <a:lstStyle/>
          <a:p>
            <a:r>
              <a:rPr lang="en-US" sz="2400" dirty="0"/>
              <a:t>The min and max attributes specify the minimum and maximum values for an input field. </a:t>
            </a:r>
          </a:p>
          <a:p>
            <a:r>
              <a:rPr lang="en-US" sz="2400" dirty="0"/>
              <a:t>The min and max attributes work with the following input types: number, range, date, </a:t>
            </a:r>
            <a:r>
              <a:rPr lang="en-US" sz="2400" dirty="0" err="1"/>
              <a:t>datetime</a:t>
            </a:r>
            <a:r>
              <a:rPr lang="en-US" sz="2400" dirty="0"/>
              <a:t>-local, month, time and week.</a:t>
            </a:r>
          </a:p>
          <a:p>
            <a:r>
              <a:rPr lang="en-US" sz="2400" b="1" dirty="0"/>
              <a:t>Tip</a:t>
            </a:r>
            <a:r>
              <a:rPr lang="en-US" sz="2400" dirty="0"/>
              <a:t>: Use the max and min attributes together to create a range of legal values. (For example: Set a maximum date or a minimum date)</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33</a:t>
            </a:fld>
            <a:endParaRPr lang="en-US"/>
          </a:p>
        </p:txBody>
      </p:sp>
    </p:spTree>
    <p:extLst>
      <p:ext uri="{BB962C8B-B14F-4D97-AF65-F5344CB8AC3E}">
        <p14:creationId xmlns:p14="http://schemas.microsoft.com/office/powerpoint/2010/main" val="1172609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9A10A22-A809-4684-A3FD-E7CE7AF3303D}" type="slidenum">
              <a:rPr lang="en-US" smtClean="0"/>
              <a:t>34</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828800"/>
            <a:ext cx="835122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745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HTML5</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09A10A22-A809-4684-A3FD-E7CE7AF3303D}" type="slidenum">
              <a:rPr lang="en-US" smtClean="0"/>
              <a:t>35</a:t>
            </a:fld>
            <a:endParaRPr lang="en-US"/>
          </a:p>
        </p:txBody>
      </p:sp>
    </p:spTree>
    <p:extLst>
      <p:ext uri="{BB962C8B-B14F-4D97-AF65-F5344CB8AC3E}">
        <p14:creationId xmlns:p14="http://schemas.microsoft.com/office/powerpoint/2010/main" val="3640955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sp>
        <p:nvSpPr>
          <p:cNvPr id="3" name="Content Placeholder 2"/>
          <p:cNvSpPr>
            <a:spLocks noGrp="1"/>
          </p:cNvSpPr>
          <p:nvPr>
            <p:ph idx="1"/>
          </p:nvPr>
        </p:nvSpPr>
        <p:spPr/>
        <p:txBody>
          <a:bodyPr/>
          <a:lstStyle/>
          <a:p>
            <a:r>
              <a:rPr lang="en-US" sz="2100" dirty="0"/>
              <a:t>HTML5 introduced a new </a:t>
            </a:r>
            <a:r>
              <a:rPr lang="en-US" sz="2100" b="1" dirty="0"/>
              <a:t>DOCTYPE</a:t>
            </a:r>
            <a:r>
              <a:rPr lang="en-US" sz="2100" dirty="0"/>
              <a:t> declaration </a:t>
            </a:r>
            <a:br>
              <a:rPr lang="en-US" sz="2100" dirty="0"/>
            </a:br>
            <a:r>
              <a:rPr lang="en-US" sz="2100" dirty="0"/>
              <a:t>&lt;!DOCTYPE html&gt; and the character encoding (charset) declaration &lt;meta charset="UTF-8"&gt;. </a:t>
            </a:r>
          </a:p>
          <a:p>
            <a:r>
              <a:rPr lang="en-US" sz="2100" dirty="0"/>
              <a:t>The &lt;DOCTYPE&gt; declaration is used to inform the browser about the version of HTML used in the document. </a:t>
            </a:r>
          </a:p>
          <a:p>
            <a:r>
              <a:rPr lang="en-US" sz="2100" dirty="0"/>
              <a:t>It is known as the Document Type Declaration (DTD). </a:t>
            </a:r>
          </a:p>
          <a:p>
            <a:r>
              <a:rPr lang="en-US" sz="2100" dirty="0"/>
              <a:t>It just instructs the browser about the document type. </a:t>
            </a:r>
          </a:p>
          <a:p>
            <a:r>
              <a:rPr lang="en-US" sz="2100" dirty="0"/>
              <a:t>A </a:t>
            </a:r>
            <a:r>
              <a:rPr lang="en-US" sz="2100" b="1" dirty="0"/>
              <a:t>character encoding</a:t>
            </a:r>
            <a:r>
              <a:rPr lang="en-US" sz="2100" dirty="0"/>
              <a:t> is an approach of converting bytes into characters. </a:t>
            </a:r>
          </a:p>
          <a:p>
            <a:r>
              <a:rPr lang="en-US" sz="2100" dirty="0"/>
              <a:t>For validating the HTML document, a program must choose a character encoding.</a:t>
            </a:r>
          </a:p>
          <a:p>
            <a:r>
              <a:rPr lang="en-US" sz="2100" dirty="0"/>
              <a:t>HTML5 also introduced features to allow us to embed audio and video files on the web page and provides the support to run JavaScript in the background.</a:t>
            </a:r>
          </a:p>
          <a:p>
            <a:endParaRPr lang="en-US" sz="2100" dirty="0"/>
          </a:p>
        </p:txBody>
      </p:sp>
      <p:sp>
        <p:nvSpPr>
          <p:cNvPr id="4" name="Slide Number Placeholder 3"/>
          <p:cNvSpPr>
            <a:spLocks noGrp="1"/>
          </p:cNvSpPr>
          <p:nvPr>
            <p:ph type="sldNum" sz="quarter" idx="12"/>
          </p:nvPr>
        </p:nvSpPr>
        <p:spPr/>
        <p:txBody>
          <a:bodyPr/>
          <a:lstStyle/>
          <a:p>
            <a:fld id="{09A10A22-A809-4684-A3FD-E7CE7AF3303D}" type="slidenum">
              <a:rPr lang="en-US" smtClean="0"/>
              <a:t>36</a:t>
            </a:fld>
            <a:endParaRPr lang="en-US"/>
          </a:p>
        </p:txBody>
      </p:sp>
    </p:spTree>
    <p:extLst>
      <p:ext uri="{BB962C8B-B14F-4D97-AF65-F5344CB8AC3E}">
        <p14:creationId xmlns:p14="http://schemas.microsoft.com/office/powerpoint/2010/main" val="253656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Semantic Elements</a:t>
            </a:r>
          </a:p>
        </p:txBody>
      </p:sp>
      <p:sp>
        <p:nvSpPr>
          <p:cNvPr id="3" name="Content Placeholder 2"/>
          <p:cNvSpPr>
            <a:spLocks noGrp="1"/>
          </p:cNvSpPr>
          <p:nvPr>
            <p:ph idx="1"/>
          </p:nvPr>
        </p:nvSpPr>
        <p:spPr/>
        <p:txBody>
          <a:bodyPr/>
          <a:lstStyle/>
          <a:p>
            <a:r>
              <a:rPr lang="en-US" sz="2400" dirty="0"/>
              <a:t>Semantic Elements defines the meaning for the web page rather than just presentation.</a:t>
            </a:r>
          </a:p>
          <a:p>
            <a:r>
              <a:rPr lang="en-US" sz="2400" dirty="0"/>
              <a:t>The HTML elements like &lt;div&gt; and &lt;span&gt; are not related to the content on the web page. This kind of elements are called as non semantic elements.</a:t>
            </a:r>
          </a:p>
          <a:p>
            <a:r>
              <a:rPr lang="en-US" sz="2400" dirty="0"/>
              <a:t>The HTML elements like &lt;form&gt;, &lt;table&gt;, and &lt;article&gt; are used to define the content and on the webpage. This kind of elements are called as semantic elements.</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37</a:t>
            </a:fld>
            <a:endParaRPr lang="en-US"/>
          </a:p>
        </p:txBody>
      </p:sp>
    </p:spTree>
    <p:extLst>
      <p:ext uri="{BB962C8B-B14F-4D97-AF65-F5344CB8AC3E}">
        <p14:creationId xmlns:p14="http://schemas.microsoft.com/office/powerpoint/2010/main" val="1851573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Semantic Elements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09A10A22-A809-4684-A3FD-E7CE7AF3303D}" type="slidenum">
              <a:rPr lang="en-US" smtClean="0"/>
              <a:t>38</a:t>
            </a:fld>
            <a:endParaRPr lang="en-US"/>
          </a:p>
        </p:txBody>
      </p:sp>
    </p:spTree>
    <p:extLst>
      <p:ext uri="{BB962C8B-B14F-4D97-AF65-F5344CB8AC3E}">
        <p14:creationId xmlns:p14="http://schemas.microsoft.com/office/powerpoint/2010/main" val="1811052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a:t>
            </a:r>
          </a:p>
        </p:txBody>
      </p:sp>
      <p:sp>
        <p:nvSpPr>
          <p:cNvPr id="3" name="Content Placeholder 2"/>
          <p:cNvSpPr>
            <a:spLocks noGrp="1"/>
          </p:cNvSpPr>
          <p:nvPr>
            <p:ph idx="1"/>
          </p:nvPr>
        </p:nvSpPr>
        <p:spPr/>
        <p:txBody>
          <a:bodyPr/>
          <a:lstStyle/>
          <a:p>
            <a:r>
              <a:rPr lang="en-US" sz="2600" dirty="0"/>
              <a:t>The HTML5 &lt;section&gt; tag defines a thematic grouping of content. </a:t>
            </a:r>
          </a:p>
          <a:p>
            <a:r>
              <a:rPr lang="en-US" sz="2600" dirty="0"/>
              <a:t>In a document, we have sections like chapters, headers, footers, introduction, content, contact information, etc.</a:t>
            </a:r>
          </a:p>
          <a:p>
            <a:endParaRPr lang="en-US" sz="2600" dirty="0"/>
          </a:p>
        </p:txBody>
      </p:sp>
      <p:sp>
        <p:nvSpPr>
          <p:cNvPr id="4" name="Slide Number Placeholder 3"/>
          <p:cNvSpPr>
            <a:spLocks noGrp="1"/>
          </p:cNvSpPr>
          <p:nvPr>
            <p:ph type="sldNum" sz="quarter" idx="12"/>
          </p:nvPr>
        </p:nvSpPr>
        <p:spPr/>
        <p:txBody>
          <a:bodyPr/>
          <a:lstStyle/>
          <a:p>
            <a:fld id="{09A10A22-A809-4684-A3FD-E7CE7AF3303D}" type="slidenum">
              <a:rPr lang="en-US" smtClean="0"/>
              <a:t>39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75247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27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endParaRPr lang="en-US" sz="2400" dirty="0"/>
          </a:p>
          <a:p>
            <a:endParaRPr lang="en-US" sz="2400" dirty="0"/>
          </a:p>
          <a:p>
            <a:r>
              <a:rPr lang="en-US" sz="2400" dirty="0"/>
              <a:t>In order for HTML to be </a:t>
            </a:r>
            <a:r>
              <a:rPr lang="en-US" sz="2400" b="1" dirty="0"/>
              <a:t>valid</a:t>
            </a:r>
            <a:r>
              <a:rPr lang="en-US" sz="2400" dirty="0"/>
              <a:t>, tags must be properly nested - an outer tag cannot be closed before an inner one. </a:t>
            </a:r>
          </a:p>
          <a:p>
            <a:pPr lvl="1"/>
            <a:r>
              <a:rPr lang="en-US" sz="2000" dirty="0"/>
              <a:t>For example, the following markup would not be considered valid:</a:t>
            </a:r>
          </a:p>
        </p:txBody>
      </p:sp>
      <p:sp>
        <p:nvSpPr>
          <p:cNvPr id="4" name="Slide Number Placeholder 3"/>
          <p:cNvSpPr>
            <a:spLocks noGrp="1"/>
          </p:cNvSpPr>
          <p:nvPr>
            <p:ph type="sldNum" sz="quarter" idx="12"/>
          </p:nvPr>
        </p:nvSpPr>
        <p:spPr/>
        <p:txBody>
          <a:bodyPr/>
          <a:lstStyle/>
          <a:p>
            <a:fld id="{09A10A22-A809-4684-A3FD-E7CE7AF3303D}" type="slidenum">
              <a:rPr lang="en-US" smtClean="0"/>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6019800" cy="105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4724400"/>
            <a:ext cx="47672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788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a:t>
            </a:r>
          </a:p>
        </p:txBody>
      </p:sp>
      <p:sp>
        <p:nvSpPr>
          <p:cNvPr id="3" name="Content Placeholder 2"/>
          <p:cNvSpPr>
            <a:spLocks noGrp="1"/>
          </p:cNvSpPr>
          <p:nvPr>
            <p:ph idx="1"/>
          </p:nvPr>
        </p:nvSpPr>
        <p:spPr/>
        <p:txBody>
          <a:bodyPr/>
          <a:lstStyle/>
          <a:p>
            <a:r>
              <a:rPr lang="en-US" dirty="0"/>
              <a:t>The &lt;article&gt; element represents a section of content that forms an independent part of a document or site such as Forum post, Blog post, Newspaper article, etc.,</a:t>
            </a:r>
          </a:p>
          <a:p>
            <a:endParaRPr lang="en-US" dirty="0"/>
          </a:p>
        </p:txBody>
      </p:sp>
      <p:sp>
        <p:nvSpPr>
          <p:cNvPr id="4" name="Slide Number Placeholder 3"/>
          <p:cNvSpPr>
            <a:spLocks noGrp="1"/>
          </p:cNvSpPr>
          <p:nvPr>
            <p:ph type="sldNum" sz="quarter" idx="12"/>
          </p:nvPr>
        </p:nvSpPr>
        <p:spPr/>
        <p:txBody>
          <a:bodyPr/>
          <a:lstStyle/>
          <a:p>
            <a:fld id="{09A10A22-A809-4684-A3FD-E7CE7AF3303D}" type="slidenum">
              <a:rPr lang="en-US" smtClean="0"/>
              <a:t>40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95" y="4038600"/>
            <a:ext cx="781520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567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a:t>
            </a:r>
          </a:p>
        </p:txBody>
      </p:sp>
      <p:sp>
        <p:nvSpPr>
          <p:cNvPr id="3" name="Content Placeholder 2"/>
          <p:cNvSpPr>
            <a:spLocks noGrp="1"/>
          </p:cNvSpPr>
          <p:nvPr>
            <p:ph idx="1"/>
          </p:nvPr>
        </p:nvSpPr>
        <p:spPr/>
        <p:txBody>
          <a:bodyPr/>
          <a:lstStyle/>
          <a:p>
            <a:r>
              <a:rPr lang="en-US" dirty="0"/>
              <a:t>The &lt;header&gt; element specifies a header for a document or section.</a:t>
            </a:r>
          </a:p>
          <a:p>
            <a:endParaRPr lang="en-US" dirty="0"/>
          </a:p>
        </p:txBody>
      </p:sp>
      <p:sp>
        <p:nvSpPr>
          <p:cNvPr id="4" name="Slide Number Placeholder 3"/>
          <p:cNvSpPr>
            <a:spLocks noGrp="1"/>
          </p:cNvSpPr>
          <p:nvPr>
            <p:ph type="sldNum" sz="quarter" idx="12"/>
          </p:nvPr>
        </p:nvSpPr>
        <p:spPr/>
        <p:txBody>
          <a:bodyPr/>
          <a:lstStyle/>
          <a:p>
            <a:fld id="{09A10A22-A809-4684-A3FD-E7CE7AF3303D}" type="slidenum">
              <a:rPr lang="en-US" smtClean="0"/>
              <a:t>41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62769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455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Footer</a:t>
            </a:r>
          </a:p>
        </p:txBody>
      </p:sp>
      <p:sp>
        <p:nvSpPr>
          <p:cNvPr id="3" name="Content Placeholder 2"/>
          <p:cNvSpPr>
            <a:spLocks noGrp="1"/>
          </p:cNvSpPr>
          <p:nvPr>
            <p:ph idx="1"/>
          </p:nvPr>
        </p:nvSpPr>
        <p:spPr/>
        <p:txBody>
          <a:bodyPr/>
          <a:lstStyle/>
          <a:p>
            <a:r>
              <a:rPr lang="en-US" sz="2400" dirty="0"/>
              <a:t>The &lt;footer&gt; element used to define the footer for a document or section. </a:t>
            </a:r>
          </a:p>
          <a:p>
            <a:r>
              <a:rPr lang="en-US" sz="2400" dirty="0"/>
              <a:t>It contains information about the author of the document, copyright information, links to terms of use, contact information, etc.</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42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19538"/>
            <a:ext cx="6172200" cy="135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082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t>
            </a:r>
          </a:p>
        </p:txBody>
      </p:sp>
      <p:sp>
        <p:nvSpPr>
          <p:cNvPr id="3" name="Content Placeholder 2"/>
          <p:cNvSpPr>
            <a:spLocks noGrp="1"/>
          </p:cNvSpPr>
          <p:nvPr>
            <p:ph idx="1"/>
          </p:nvPr>
        </p:nvSpPr>
        <p:spPr/>
        <p:txBody>
          <a:bodyPr/>
          <a:lstStyle/>
          <a:p>
            <a:r>
              <a:rPr lang="en-US" dirty="0"/>
              <a:t>The &lt;</a:t>
            </a:r>
            <a:r>
              <a:rPr lang="en-US" dirty="0" err="1"/>
              <a:t>nav</a:t>
            </a:r>
            <a:r>
              <a:rPr lang="en-US" dirty="0"/>
              <a:t>&gt; element is for major navigation blocks that specify a set of navigation links.</a:t>
            </a:r>
          </a:p>
          <a:p>
            <a:endParaRPr lang="en-US" dirty="0"/>
          </a:p>
        </p:txBody>
      </p:sp>
      <p:sp>
        <p:nvSpPr>
          <p:cNvPr id="4" name="Slide Number Placeholder 3"/>
          <p:cNvSpPr>
            <a:spLocks noGrp="1"/>
          </p:cNvSpPr>
          <p:nvPr>
            <p:ph type="sldNum" sz="quarter" idx="12"/>
          </p:nvPr>
        </p:nvSpPr>
        <p:spPr/>
        <p:txBody>
          <a:bodyPr/>
          <a:lstStyle/>
          <a:p>
            <a:fld id="{09A10A22-A809-4684-A3FD-E7CE7AF3303D}" type="slidenum">
              <a:rPr lang="en-US" smtClean="0"/>
              <a:t>43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053" y="3124200"/>
            <a:ext cx="4973894" cy="235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9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a:t>
            </a:r>
          </a:p>
        </p:txBody>
      </p:sp>
      <p:sp>
        <p:nvSpPr>
          <p:cNvPr id="3" name="Content Placeholder 2"/>
          <p:cNvSpPr>
            <a:spLocks noGrp="1"/>
          </p:cNvSpPr>
          <p:nvPr>
            <p:ph idx="1"/>
          </p:nvPr>
        </p:nvSpPr>
        <p:spPr/>
        <p:txBody>
          <a:bodyPr/>
          <a:lstStyle/>
          <a:p>
            <a:r>
              <a:rPr lang="en-US" sz="2400" dirty="0"/>
              <a:t>The &lt;aside&gt; element is used to identify content that is related to the primary content of the web page. </a:t>
            </a:r>
          </a:p>
          <a:p>
            <a:r>
              <a:rPr lang="en-US" sz="2400" dirty="0"/>
              <a:t>The content inside the &lt;aside&gt; element does not constitute the primary content of the page. </a:t>
            </a:r>
          </a:p>
          <a:p>
            <a:r>
              <a:rPr lang="en-US" sz="2400" dirty="0"/>
              <a:t>For example, we can have author information, related links, related content, and advertisements.</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44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19" y="4343400"/>
            <a:ext cx="7624762"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46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figure and </a:t>
            </a:r>
            <a:r>
              <a:rPr lang="en-US" dirty="0" err="1"/>
              <a:t>figcaption</a:t>
            </a:r>
            <a:r>
              <a:rPr lang="en-US" dirty="0"/>
              <a:t> Elements</a:t>
            </a:r>
          </a:p>
        </p:txBody>
      </p:sp>
      <p:sp>
        <p:nvSpPr>
          <p:cNvPr id="3" name="Content Placeholder 2"/>
          <p:cNvSpPr>
            <a:spLocks noGrp="1"/>
          </p:cNvSpPr>
          <p:nvPr>
            <p:ph idx="1"/>
          </p:nvPr>
        </p:nvSpPr>
        <p:spPr/>
        <p:txBody>
          <a:bodyPr/>
          <a:lstStyle/>
          <a:p>
            <a:r>
              <a:rPr lang="en-US" sz="2000" dirty="0"/>
              <a:t>The &lt;figure&gt; element describes some flow content, optionally with a caption, that is self-contained and referenced as a single unit from the main flow of the document. </a:t>
            </a:r>
          </a:p>
          <a:p>
            <a:r>
              <a:rPr lang="en-US" sz="2000" dirty="0"/>
              <a:t>The &lt;</a:t>
            </a:r>
            <a:r>
              <a:rPr lang="en-US" sz="2000" dirty="0" err="1"/>
              <a:t>img</a:t>
            </a:r>
            <a:r>
              <a:rPr lang="en-US" sz="2000" dirty="0"/>
              <a:t>&gt; and &lt;</a:t>
            </a:r>
            <a:r>
              <a:rPr lang="en-US" sz="2000" dirty="0" err="1"/>
              <a:t>figcaption</a:t>
            </a:r>
            <a:r>
              <a:rPr lang="en-US" sz="2000" dirty="0"/>
              <a:t>&gt; elements are grouped in a &lt;figure&gt; element. </a:t>
            </a:r>
          </a:p>
          <a:p>
            <a:r>
              <a:rPr lang="en-US" sz="2000" dirty="0"/>
              <a:t>We use the &lt;</a:t>
            </a:r>
            <a:r>
              <a:rPr lang="en-US" sz="2000" dirty="0" err="1"/>
              <a:t>img</a:t>
            </a:r>
            <a:r>
              <a:rPr lang="en-US" sz="2000" dirty="0"/>
              <a:t>&gt; element to insert an image on the web page. </a:t>
            </a:r>
          </a:p>
          <a:p>
            <a:r>
              <a:rPr lang="en-US" sz="2000" dirty="0"/>
              <a:t>To add the visual explanation of the image, we need a caption for that image. </a:t>
            </a:r>
          </a:p>
          <a:p>
            <a:r>
              <a:rPr lang="en-US" sz="2000" dirty="0"/>
              <a:t>This can be achieved in the HTML5 by using &lt;</a:t>
            </a:r>
            <a:r>
              <a:rPr lang="en-US" sz="2000" dirty="0" err="1"/>
              <a:t>figcaption</a:t>
            </a:r>
            <a:r>
              <a:rPr lang="en-US" sz="2000" dirty="0"/>
              <a:t>&gt; element.</a:t>
            </a:r>
          </a:p>
          <a:p>
            <a:endParaRPr lang="en-US" sz="2000" dirty="0"/>
          </a:p>
        </p:txBody>
      </p:sp>
      <p:sp>
        <p:nvSpPr>
          <p:cNvPr id="4" name="Slide Number Placeholder 3"/>
          <p:cNvSpPr>
            <a:spLocks noGrp="1"/>
          </p:cNvSpPr>
          <p:nvPr>
            <p:ph type="sldNum" sz="quarter" idx="12"/>
          </p:nvPr>
        </p:nvSpPr>
        <p:spPr/>
        <p:txBody>
          <a:bodyPr/>
          <a:lstStyle/>
          <a:p>
            <a:fld id="{09A10A22-A809-4684-A3FD-E7CE7AF3303D}" type="slidenum">
              <a:rPr lang="en-US" smtClean="0"/>
              <a:t>45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029199"/>
            <a:ext cx="5419725" cy="135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844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Audio tag</a:t>
            </a:r>
          </a:p>
        </p:txBody>
      </p:sp>
      <p:sp>
        <p:nvSpPr>
          <p:cNvPr id="3" name="Content Placeholder 2"/>
          <p:cNvSpPr>
            <a:spLocks noGrp="1"/>
          </p:cNvSpPr>
          <p:nvPr>
            <p:ph idx="1"/>
          </p:nvPr>
        </p:nvSpPr>
        <p:spPr/>
        <p:txBody>
          <a:bodyPr/>
          <a:lstStyle/>
          <a:p>
            <a:r>
              <a:rPr lang="en-US" sz="2000" dirty="0"/>
              <a:t>The HTML5 &lt;audio&gt; element used to embed audio in a web page.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&lt;audio&gt; element defines sound content and it has a </a:t>
            </a:r>
            <a:r>
              <a:rPr lang="en-US" sz="2000" i="1" dirty="0"/>
              <a:t>controls</a:t>
            </a:r>
            <a:r>
              <a:rPr lang="en-US" sz="2000" dirty="0"/>
              <a:t> attribute that adds audio controls, like play, pause, and volume. Any text within the &lt;audio&gt; and &lt;/audio&gt; displayed on the browser only if the audio was not supported by the browser.</a:t>
            </a:r>
          </a:p>
          <a:p>
            <a:r>
              <a:rPr lang="en-US" sz="2000" dirty="0"/>
              <a:t>The &lt;source&gt; element defines the media resources for the audio files and it has attributes such as </a:t>
            </a:r>
            <a:r>
              <a:rPr lang="en-US" sz="2000" i="1" dirty="0" err="1"/>
              <a:t>src</a:t>
            </a:r>
            <a:r>
              <a:rPr lang="en-US" sz="2000" dirty="0"/>
              <a:t> and </a:t>
            </a:r>
            <a:r>
              <a:rPr lang="en-US" sz="2000" i="1" dirty="0"/>
              <a:t>type</a:t>
            </a:r>
            <a:r>
              <a:rPr lang="en-US" sz="2000" dirty="0"/>
              <a:t>. The </a:t>
            </a:r>
            <a:r>
              <a:rPr lang="en-US" sz="2000" i="1" dirty="0" err="1"/>
              <a:t>src</a:t>
            </a:r>
            <a:r>
              <a:rPr lang="en-US" sz="2000" dirty="0"/>
              <a:t> is used to specify the file format of the audio content and </a:t>
            </a:r>
            <a:r>
              <a:rPr lang="en-US" sz="2000" i="1" dirty="0"/>
              <a:t>type</a:t>
            </a:r>
            <a:r>
              <a:rPr lang="en-US" sz="2000" dirty="0"/>
              <a:t> specifies the media types that &lt;audio&gt; element supports.</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09A10A22-A809-4684-A3FD-E7CE7AF3303D}" type="slidenum">
              <a:rPr lang="en-US" smtClean="0"/>
              <a:t>46</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32099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38375"/>
            <a:ext cx="22383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440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Video tag</a:t>
            </a:r>
          </a:p>
        </p:txBody>
      </p:sp>
      <p:sp>
        <p:nvSpPr>
          <p:cNvPr id="3" name="Content Placeholder 2"/>
          <p:cNvSpPr>
            <a:spLocks noGrp="1"/>
          </p:cNvSpPr>
          <p:nvPr>
            <p:ph idx="1"/>
          </p:nvPr>
        </p:nvSpPr>
        <p:spPr/>
        <p:txBody>
          <a:bodyPr/>
          <a:lstStyle/>
          <a:p>
            <a:r>
              <a:rPr lang="en-US" sz="2400" dirty="0"/>
              <a:t>The &lt;video&gt; element used to embed a video on a web page, such as a movie clip or other video streams.</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47</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308" y="2667000"/>
            <a:ext cx="33432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68" y="4467225"/>
            <a:ext cx="57435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539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a:t>
            </a:r>
          </a:p>
        </p:txBody>
      </p:sp>
      <p:sp>
        <p:nvSpPr>
          <p:cNvPr id="3" name="Content Placeholder 2"/>
          <p:cNvSpPr>
            <a:spLocks noGrp="1"/>
          </p:cNvSpPr>
          <p:nvPr>
            <p:ph idx="1"/>
          </p:nvPr>
        </p:nvSpPr>
        <p:spPr>
          <a:xfrm>
            <a:off x="457200" y="1719263"/>
            <a:ext cx="8458200" cy="4411662"/>
          </a:xfrm>
        </p:spPr>
        <p:txBody>
          <a:bodyPr/>
          <a:lstStyle/>
          <a:p>
            <a:r>
              <a:rPr lang="en-US" sz="2200" dirty="0"/>
              <a:t>When we submit a form, the data in the form will be sent to the server, before that we need to make sure that all the required details are filled out also in the correct format. </a:t>
            </a:r>
          </a:p>
          <a:p>
            <a:r>
              <a:rPr lang="en-US" sz="2200" dirty="0"/>
              <a:t>The process of ensuring or validating the data before submitting to the server is called Client-side form validation.</a:t>
            </a:r>
          </a:p>
          <a:p>
            <a:r>
              <a:rPr lang="en-US" sz="2200" dirty="0"/>
              <a:t>"This field is required" (it can't be blank). </a:t>
            </a:r>
          </a:p>
          <a:p>
            <a:r>
              <a:rPr lang="en-US" sz="2200" dirty="0"/>
              <a:t>"Please enter the valid phone number" (it should contain the only number). </a:t>
            </a:r>
          </a:p>
          <a:p>
            <a:r>
              <a:rPr lang="en-US" sz="2200" dirty="0"/>
              <a:t>"Invalid email address" (it should be in "</a:t>
            </a:r>
            <a:r>
              <a:rPr lang="en-US" sz="2200" dirty="0">
                <a:hlinkClick r:id="rId2"/>
              </a:rPr>
              <a:t>lmn@asd.com</a:t>
            </a:r>
            <a:r>
              <a:rPr lang="en-US" sz="2200" dirty="0"/>
              <a:t>" format). </a:t>
            </a:r>
          </a:p>
          <a:p>
            <a:r>
              <a:rPr lang="en-US" sz="2200" dirty="0"/>
              <a:t>"Your password must include one number, one uppercase letter, one lowercase letter, and one special character".</a:t>
            </a:r>
          </a:p>
        </p:txBody>
      </p:sp>
      <p:sp>
        <p:nvSpPr>
          <p:cNvPr id="4" name="Slide Number Placeholder 3"/>
          <p:cNvSpPr>
            <a:spLocks noGrp="1"/>
          </p:cNvSpPr>
          <p:nvPr>
            <p:ph type="sldNum" sz="quarter" idx="12"/>
          </p:nvPr>
        </p:nvSpPr>
        <p:spPr/>
        <p:txBody>
          <a:bodyPr/>
          <a:lstStyle/>
          <a:p>
            <a:fld id="{09A10A22-A809-4684-A3FD-E7CE7AF3303D}" type="slidenum">
              <a:rPr lang="en-US" smtClean="0"/>
              <a:t>48</a:t>
            </a:fld>
            <a:endParaRPr lang="en-US"/>
          </a:p>
        </p:txBody>
      </p:sp>
    </p:spTree>
    <p:extLst>
      <p:ext uri="{BB962C8B-B14F-4D97-AF65-F5344CB8AC3E}">
        <p14:creationId xmlns:p14="http://schemas.microsoft.com/office/powerpoint/2010/main" val="542645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a:t>
            </a:r>
          </a:p>
        </p:txBody>
      </p:sp>
      <p:sp>
        <p:nvSpPr>
          <p:cNvPr id="3" name="Content Placeholder 2"/>
          <p:cNvSpPr>
            <a:spLocks noGrp="1"/>
          </p:cNvSpPr>
          <p:nvPr>
            <p:ph idx="1"/>
          </p:nvPr>
        </p:nvSpPr>
        <p:spPr/>
        <p:txBody>
          <a:bodyPr/>
          <a:lstStyle/>
          <a:p>
            <a:r>
              <a:rPr lang="en-US" sz="2200" dirty="0"/>
              <a:t>The browser displays the above messages by validating the data entered the registration form. </a:t>
            </a:r>
          </a:p>
          <a:p>
            <a:r>
              <a:rPr lang="en-US" sz="2200" dirty="0"/>
              <a:t>It checks whether the data is in the correct format and satisfies the constraints set by the application or not. </a:t>
            </a:r>
          </a:p>
          <a:p>
            <a:r>
              <a:rPr lang="en-US" sz="2200" dirty="0"/>
              <a:t>If the browser validates the data, then it is called as </a:t>
            </a:r>
            <a:r>
              <a:rPr lang="en-US" sz="2200" i="1" dirty="0"/>
              <a:t>client-side validation</a:t>
            </a:r>
            <a:r>
              <a:rPr lang="en-US" sz="2200" dirty="0"/>
              <a:t>. </a:t>
            </a:r>
          </a:p>
          <a:p>
            <a:r>
              <a:rPr lang="en-US" sz="2200" dirty="0"/>
              <a:t>Validation done by the server is called as </a:t>
            </a:r>
            <a:r>
              <a:rPr lang="en-US" sz="2200" i="1" dirty="0"/>
              <a:t>server-side validation</a:t>
            </a:r>
            <a:r>
              <a:rPr lang="en-US" sz="2200" dirty="0"/>
              <a:t>.</a:t>
            </a:r>
          </a:p>
          <a:p>
            <a:r>
              <a:rPr lang="en-US" sz="2200" dirty="0"/>
              <a:t>There are two different types of client-side validation.</a:t>
            </a:r>
          </a:p>
          <a:p>
            <a:r>
              <a:rPr lang="en-US" sz="2200" b="1" dirty="0"/>
              <a:t>Built-in form validation</a:t>
            </a:r>
            <a:r>
              <a:rPr lang="en-US" sz="2200" dirty="0"/>
              <a:t> - It uses HTML5 form validation features.</a:t>
            </a:r>
          </a:p>
          <a:p>
            <a:r>
              <a:rPr lang="en-US" sz="2200" b="1" dirty="0"/>
              <a:t>JavaScript validation</a:t>
            </a:r>
            <a:r>
              <a:rPr lang="en-US" sz="2200" dirty="0"/>
              <a:t> - It is coded using JavaScript. This validation is completely customizable.</a:t>
            </a:r>
          </a:p>
          <a:p>
            <a:endParaRPr lang="en-US" sz="2200" dirty="0"/>
          </a:p>
        </p:txBody>
      </p:sp>
      <p:sp>
        <p:nvSpPr>
          <p:cNvPr id="4" name="Slide Number Placeholder 3"/>
          <p:cNvSpPr>
            <a:spLocks noGrp="1"/>
          </p:cNvSpPr>
          <p:nvPr>
            <p:ph type="sldNum" sz="quarter" idx="12"/>
          </p:nvPr>
        </p:nvSpPr>
        <p:spPr/>
        <p:txBody>
          <a:bodyPr/>
          <a:lstStyle/>
          <a:p>
            <a:fld id="{09A10A22-A809-4684-A3FD-E7CE7AF3303D}" type="slidenum">
              <a:rPr lang="en-US" smtClean="0"/>
              <a:t>49</a:t>
            </a:fld>
            <a:endParaRPr lang="en-US"/>
          </a:p>
        </p:txBody>
      </p:sp>
    </p:spTree>
    <p:extLst>
      <p:ext uri="{BB962C8B-B14F-4D97-AF65-F5344CB8AC3E}">
        <p14:creationId xmlns:p14="http://schemas.microsoft.com/office/powerpoint/2010/main" val="288650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lstStyle/>
          <a:p>
            <a:r>
              <a:rPr lang="en-US" sz="2400" dirty="0"/>
              <a:t>HTML elements can also have </a:t>
            </a:r>
            <a:r>
              <a:rPr lang="en-US" sz="2400" b="1" dirty="0"/>
              <a:t>attributes</a:t>
            </a:r>
            <a:r>
              <a:rPr lang="en-US" sz="2400" dirty="0"/>
              <a:t> defined within the tag - these are key/value pairs that give metadata about the tag that are important for the browser to know. </a:t>
            </a:r>
          </a:p>
          <a:p>
            <a:pPr lvl="1"/>
            <a:r>
              <a:rPr lang="en-US" sz="2000" dirty="0"/>
              <a:t>For example, image elements must have a URL which the browser can call to retrieve the image file to display on the page </a:t>
            </a:r>
          </a:p>
          <a:p>
            <a:pPr lvl="1"/>
            <a:r>
              <a:rPr lang="en-US" sz="2000" dirty="0"/>
              <a:t>we use the </a:t>
            </a:r>
            <a:r>
              <a:rPr lang="en-US" sz="2000" dirty="0" err="1"/>
              <a:t>src</a:t>
            </a:r>
            <a:r>
              <a:rPr lang="en-US" sz="2000" dirty="0"/>
              <a:t> attribute to do this: </a:t>
            </a:r>
          </a:p>
          <a:p>
            <a:pPr lvl="1"/>
            <a:r>
              <a:rPr lang="en-US" sz="2000" dirty="0"/>
              <a:t>&lt;</a:t>
            </a:r>
            <a:r>
              <a:rPr lang="en-US" sz="2000" dirty="0" err="1"/>
              <a:t>img</a:t>
            </a:r>
            <a:r>
              <a:rPr lang="en-US" sz="2000" dirty="0"/>
              <a:t> </a:t>
            </a:r>
            <a:r>
              <a:rPr lang="en-US" sz="2000" dirty="0" err="1"/>
              <a:t>src</a:t>
            </a:r>
            <a:r>
              <a:rPr lang="en-US" sz="2000" dirty="0"/>
              <a:t>="/URL/to/get/cat.png" alt="cool cat!" /&gt;.</a:t>
            </a:r>
          </a:p>
          <a:p>
            <a:r>
              <a:rPr lang="en-US" sz="2400" dirty="0"/>
              <a:t> As you may have guessed, the alt attribute specifies an alternative text to show when the image cannot be displayed.</a:t>
            </a:r>
          </a:p>
        </p:txBody>
      </p:sp>
      <p:sp>
        <p:nvSpPr>
          <p:cNvPr id="4" name="Slide Number Placeholder 3"/>
          <p:cNvSpPr>
            <a:spLocks noGrp="1"/>
          </p:cNvSpPr>
          <p:nvPr>
            <p:ph type="sldNum" sz="quarter" idx="12"/>
          </p:nvPr>
        </p:nvSpPr>
        <p:spPr/>
        <p:txBody>
          <a:bodyPr/>
          <a:lstStyle/>
          <a:p>
            <a:fld id="{09A10A22-A809-4684-A3FD-E7CE7AF3303D}" type="slidenum">
              <a:rPr lang="en-US" smtClean="0"/>
              <a:t>5</a:t>
            </a:fld>
            <a:endParaRPr lang="en-US"/>
          </a:p>
        </p:txBody>
      </p:sp>
    </p:spTree>
    <p:extLst>
      <p:ext uri="{BB962C8B-B14F-4D97-AF65-F5344CB8AC3E}">
        <p14:creationId xmlns:p14="http://schemas.microsoft.com/office/powerpoint/2010/main" val="3638675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form validation</a:t>
            </a:r>
          </a:p>
        </p:txBody>
      </p:sp>
      <p:sp>
        <p:nvSpPr>
          <p:cNvPr id="3" name="Content Placeholder 2"/>
          <p:cNvSpPr>
            <a:spLocks noGrp="1"/>
          </p:cNvSpPr>
          <p:nvPr>
            <p:ph idx="1"/>
          </p:nvPr>
        </p:nvSpPr>
        <p:spPr/>
        <p:txBody>
          <a:bodyPr/>
          <a:lstStyle/>
          <a:p>
            <a:r>
              <a:rPr lang="en-US" sz="2200" dirty="0"/>
              <a:t>We have attributes that can be used with the form elements for validation. Some of the attributes are listed below:</a:t>
            </a:r>
          </a:p>
          <a:p>
            <a:r>
              <a:rPr lang="en-US" sz="2200" b="1" dirty="0"/>
              <a:t>required</a:t>
            </a:r>
            <a:r>
              <a:rPr lang="en-US" sz="2200" dirty="0"/>
              <a:t>: Used when the user must fill the field before submitting the form.</a:t>
            </a:r>
          </a:p>
          <a:p>
            <a:r>
              <a:rPr lang="en-US" sz="2200" b="1" dirty="0" err="1"/>
              <a:t>minlength</a:t>
            </a:r>
            <a:r>
              <a:rPr lang="en-US" sz="2200" b="1" dirty="0"/>
              <a:t> and </a:t>
            </a:r>
            <a:r>
              <a:rPr lang="en-US" sz="2200" b="1" dirty="0" err="1"/>
              <a:t>maxlength</a:t>
            </a:r>
            <a:r>
              <a:rPr lang="en-US" sz="2200" dirty="0"/>
              <a:t>: Used to specify the minimum and maximum length of the text.</a:t>
            </a:r>
          </a:p>
          <a:p>
            <a:r>
              <a:rPr lang="en-US" sz="2200" b="1" dirty="0"/>
              <a:t>min and max</a:t>
            </a:r>
            <a:r>
              <a:rPr lang="en-US" sz="2200" dirty="0"/>
              <a:t>: Used to specify the min and max values for the numerical fields.</a:t>
            </a:r>
          </a:p>
          <a:p>
            <a:r>
              <a:rPr lang="en-US" sz="2200" b="1" dirty="0"/>
              <a:t>type</a:t>
            </a:r>
            <a:r>
              <a:rPr lang="en-US" sz="2200" dirty="0"/>
              <a:t>: Defines the data should be a number or an email address or other predefined type.</a:t>
            </a:r>
          </a:p>
          <a:p>
            <a:r>
              <a:rPr lang="en-US" sz="2200" b="1" dirty="0"/>
              <a:t>pattern</a:t>
            </a:r>
            <a:r>
              <a:rPr lang="en-US" sz="2200" dirty="0"/>
              <a:t>: Defines a pattern (regular expression) the entered data needs to follow.</a:t>
            </a:r>
          </a:p>
          <a:p>
            <a:endParaRPr lang="en-US" sz="2200" dirty="0"/>
          </a:p>
        </p:txBody>
      </p:sp>
      <p:sp>
        <p:nvSpPr>
          <p:cNvPr id="4" name="Slide Number Placeholder 3"/>
          <p:cNvSpPr>
            <a:spLocks noGrp="1"/>
          </p:cNvSpPr>
          <p:nvPr>
            <p:ph type="sldNum" sz="quarter" idx="12"/>
          </p:nvPr>
        </p:nvSpPr>
        <p:spPr/>
        <p:txBody>
          <a:bodyPr/>
          <a:lstStyle/>
          <a:p>
            <a:fld id="{09A10A22-A809-4684-A3FD-E7CE7AF3303D}" type="slidenum">
              <a:rPr lang="en-US" smtClean="0"/>
              <a:t>50</a:t>
            </a:fld>
            <a:endParaRPr lang="en-US"/>
          </a:p>
        </p:txBody>
      </p:sp>
    </p:spTree>
    <p:extLst>
      <p:ext uri="{BB962C8B-B14F-4D97-AF65-F5344CB8AC3E}">
        <p14:creationId xmlns:p14="http://schemas.microsoft.com/office/powerpoint/2010/main" val="4144143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form validation</a:t>
            </a:r>
          </a:p>
        </p:txBody>
      </p:sp>
      <p:sp>
        <p:nvSpPr>
          <p:cNvPr id="3" name="Content Placeholder 2"/>
          <p:cNvSpPr>
            <a:spLocks noGrp="1"/>
          </p:cNvSpPr>
          <p:nvPr>
            <p:ph idx="1"/>
          </p:nvPr>
        </p:nvSpPr>
        <p:spPr/>
        <p:txBody>
          <a:bodyPr/>
          <a:lstStyle/>
          <a:p>
            <a:r>
              <a:rPr lang="en-US" sz="2400" dirty="0"/>
              <a:t>If the data entered in a form satisfies the constraints are considered </a:t>
            </a:r>
            <a:r>
              <a:rPr lang="en-US" sz="2400" b="1" dirty="0"/>
              <a:t>valid</a:t>
            </a:r>
            <a:r>
              <a:rPr lang="en-US" sz="2400" dirty="0"/>
              <a:t>. </a:t>
            </a:r>
          </a:p>
          <a:p>
            <a:r>
              <a:rPr lang="en-US" sz="2400" dirty="0"/>
              <a:t>If not, it is considered </a:t>
            </a:r>
            <a:r>
              <a:rPr lang="en-US" sz="2400" b="1" dirty="0"/>
              <a:t>invalid</a:t>
            </a:r>
            <a:r>
              <a:rPr lang="en-US" sz="2400" dirty="0"/>
              <a:t>. </a:t>
            </a:r>
          </a:p>
          <a:p>
            <a:r>
              <a:rPr lang="en-US" sz="2400" dirty="0"/>
              <a:t>We use : valid and : invalid CSS pseudo-class to differentiate between valid and invalid input fields. </a:t>
            </a:r>
          </a:p>
          <a:p>
            <a:r>
              <a:rPr lang="en-US" sz="2400" dirty="0" err="1"/>
              <a:t>The:invalid</a:t>
            </a:r>
            <a:r>
              <a:rPr lang="en-US" sz="2400" dirty="0"/>
              <a:t> CSS pseudo-class used to select and style form &lt;input&gt; elements whose value is </a:t>
            </a:r>
            <a:r>
              <a:rPr lang="en-US" sz="2400" i="1" dirty="0"/>
              <a:t>invalid</a:t>
            </a:r>
            <a:r>
              <a:rPr lang="en-US" sz="2400" dirty="0"/>
              <a:t> according to the validation attributes specified in the &lt;input&gt; element. </a:t>
            </a:r>
          </a:p>
          <a:p>
            <a:r>
              <a:rPr lang="en-US" sz="2400" dirty="0"/>
              <a:t>Similarly, the :valid CSS pseudo-class selects and styles the </a:t>
            </a:r>
            <a:r>
              <a:rPr lang="en-US" sz="2400" dirty="0" err="1"/>
              <a:t>vaild</a:t>
            </a:r>
            <a:r>
              <a:rPr lang="en-US" sz="2400" dirty="0"/>
              <a:t> form input elements.</a:t>
            </a:r>
          </a:p>
        </p:txBody>
      </p:sp>
      <p:sp>
        <p:nvSpPr>
          <p:cNvPr id="4" name="Slide Number Placeholder 3"/>
          <p:cNvSpPr>
            <a:spLocks noGrp="1"/>
          </p:cNvSpPr>
          <p:nvPr>
            <p:ph type="sldNum" sz="quarter" idx="12"/>
          </p:nvPr>
        </p:nvSpPr>
        <p:spPr/>
        <p:txBody>
          <a:bodyPr/>
          <a:lstStyle/>
          <a:p>
            <a:fld id="{09A10A22-A809-4684-A3FD-E7CE7AF3303D}" type="slidenum">
              <a:rPr lang="en-US" smtClean="0"/>
              <a:t>51</a:t>
            </a:fld>
            <a:endParaRPr lang="en-US"/>
          </a:p>
        </p:txBody>
      </p:sp>
    </p:spTree>
    <p:extLst>
      <p:ext uri="{BB962C8B-B14F-4D97-AF65-F5344CB8AC3E}">
        <p14:creationId xmlns:p14="http://schemas.microsoft.com/office/powerpoint/2010/main" val="3609744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form validation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9A10A22-A809-4684-A3FD-E7CE7AF3303D}" type="slidenum">
              <a:rPr lang="en-US" smtClean="0"/>
              <a:t>52</a:t>
            </a:fld>
            <a:endParaRPr lang="en-US"/>
          </a:p>
        </p:txBody>
      </p:sp>
    </p:spTree>
    <p:extLst>
      <p:ext uri="{BB962C8B-B14F-4D97-AF65-F5344CB8AC3E}">
        <p14:creationId xmlns:p14="http://schemas.microsoft.com/office/powerpoint/2010/main" val="76167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Attributes</a:t>
            </a:r>
          </a:p>
        </p:txBody>
      </p:sp>
      <p:sp>
        <p:nvSpPr>
          <p:cNvPr id="3" name="Content Placeholder 2"/>
          <p:cNvSpPr>
            <a:spLocks noGrp="1"/>
          </p:cNvSpPr>
          <p:nvPr>
            <p:ph idx="1"/>
          </p:nvPr>
        </p:nvSpPr>
        <p:spPr>
          <a:xfrm>
            <a:off x="304800" y="1719263"/>
            <a:ext cx="8610600" cy="4411662"/>
          </a:xfrm>
        </p:spPr>
        <p:txBody>
          <a:bodyPr/>
          <a:lstStyle/>
          <a:p>
            <a:r>
              <a:rPr lang="en-US" sz="2400" b="1" dirty="0"/>
              <a:t>Global</a:t>
            </a:r>
            <a:r>
              <a:rPr lang="en-US" sz="2400" dirty="0"/>
              <a:t> attributes are those that can be applied to any element on the page. Some important global attributes are:</a:t>
            </a:r>
          </a:p>
          <a:p>
            <a:pPr lvl="1"/>
            <a:r>
              <a:rPr lang="en-US" sz="2200" dirty="0"/>
              <a:t>class</a:t>
            </a:r>
          </a:p>
          <a:p>
            <a:pPr lvl="1"/>
            <a:r>
              <a:rPr lang="en-US" sz="2200" dirty="0"/>
              <a:t>id</a:t>
            </a:r>
          </a:p>
          <a:p>
            <a:pPr lvl="1"/>
            <a:r>
              <a:rPr lang="en-US" sz="2200" dirty="0"/>
              <a:t>hidden</a:t>
            </a:r>
          </a:p>
          <a:p>
            <a:pPr lvl="1"/>
            <a:r>
              <a:rPr lang="en-US" sz="2200" dirty="0" err="1"/>
              <a:t>lang</a:t>
            </a:r>
            <a:endParaRPr lang="en-US" sz="2200" dirty="0"/>
          </a:p>
          <a:p>
            <a:pPr lvl="1"/>
            <a:r>
              <a:rPr lang="en-US" sz="2200" dirty="0"/>
              <a:t>style</a:t>
            </a:r>
          </a:p>
          <a:p>
            <a:pPr lvl="1"/>
            <a:r>
              <a:rPr lang="en-US" sz="2200" dirty="0" err="1"/>
              <a:t>tabindex</a:t>
            </a:r>
            <a:endParaRPr lang="en-US" sz="2200" dirty="0"/>
          </a:p>
          <a:p>
            <a:pPr lvl="1"/>
            <a:r>
              <a:rPr lang="en-US" sz="2200" dirty="0"/>
              <a:t>title</a:t>
            </a:r>
          </a:p>
          <a:p>
            <a:r>
              <a:rPr lang="en-US" sz="2400" dirty="0"/>
              <a:t>There are also many attributes that should be applied to only certain elements, including the </a:t>
            </a:r>
            <a:r>
              <a:rPr lang="en-US" sz="2400" dirty="0" err="1"/>
              <a:t>src</a:t>
            </a:r>
            <a:r>
              <a:rPr lang="en-US" sz="2400" dirty="0"/>
              <a:t> and alt attributes shown above. </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6</a:t>
            </a:fld>
            <a:endParaRPr lang="en-US"/>
          </a:p>
        </p:txBody>
      </p:sp>
    </p:spTree>
    <p:extLst>
      <p:ext uri="{BB962C8B-B14F-4D97-AF65-F5344CB8AC3E}">
        <p14:creationId xmlns:p14="http://schemas.microsoft.com/office/powerpoint/2010/main" val="319018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HTML Documents</a:t>
            </a:r>
          </a:p>
        </p:txBody>
      </p:sp>
      <p:sp>
        <p:nvSpPr>
          <p:cNvPr id="3" name="Content Placeholder 2"/>
          <p:cNvSpPr>
            <a:spLocks noGrp="1"/>
          </p:cNvSpPr>
          <p:nvPr>
            <p:ph idx="1"/>
          </p:nvPr>
        </p:nvSpPr>
        <p:spPr/>
        <p:txBody>
          <a:bodyPr/>
          <a:lstStyle/>
          <a:p>
            <a:r>
              <a:rPr lang="en-US" sz="2400" dirty="0"/>
              <a:t>Every HTML document (ending with .html extension) should begin with a special tag known as the DOCTYPE declaration </a:t>
            </a:r>
          </a:p>
          <a:p>
            <a:r>
              <a:rPr lang="en-US" sz="2400" dirty="0"/>
              <a:t>This lets browsers know what kind of document it is using (HTML, in our case) as well as which version of the markup language is being used. </a:t>
            </a:r>
          </a:p>
          <a:p>
            <a:r>
              <a:rPr lang="en-US" sz="2400" dirty="0"/>
              <a:t>For HTML5, the newest version and the one which we'll be using, the DOCTYPE syntax is:</a:t>
            </a:r>
          </a:p>
          <a:p>
            <a:endParaRPr lang="en-US" sz="2400" dirty="0"/>
          </a:p>
          <a:p>
            <a:r>
              <a:rPr lang="en-US" sz="2400" dirty="0"/>
              <a:t>The </a:t>
            </a:r>
            <a:r>
              <a:rPr lang="en-US" sz="2400" dirty="0" err="1"/>
              <a:t>doctype</a:t>
            </a:r>
            <a:r>
              <a:rPr lang="en-US" sz="2400" dirty="0"/>
              <a:t> declaration tag does not have a closing tag and it is not self-closing either.</a:t>
            </a:r>
          </a:p>
        </p:txBody>
      </p:sp>
      <p:sp>
        <p:nvSpPr>
          <p:cNvPr id="4" name="Slide Number Placeholder 3"/>
          <p:cNvSpPr>
            <a:spLocks noGrp="1"/>
          </p:cNvSpPr>
          <p:nvPr>
            <p:ph type="sldNum" sz="quarter" idx="12"/>
          </p:nvPr>
        </p:nvSpPr>
        <p:spPr/>
        <p:txBody>
          <a:bodyPr/>
          <a:lstStyle/>
          <a:p>
            <a:fld id="{09A10A22-A809-4684-A3FD-E7CE7AF3303D}" type="slidenum">
              <a:rPr lang="en-US" smtClean="0"/>
              <a:t>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869180"/>
            <a:ext cx="2209800" cy="4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44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HTML Documents</a:t>
            </a:r>
          </a:p>
        </p:txBody>
      </p:sp>
      <p:sp>
        <p:nvSpPr>
          <p:cNvPr id="3" name="Content Placeholder 2"/>
          <p:cNvSpPr>
            <a:spLocks noGrp="1"/>
          </p:cNvSpPr>
          <p:nvPr>
            <p:ph idx="1"/>
          </p:nvPr>
        </p:nvSpPr>
        <p:spPr/>
        <p:txBody>
          <a:bodyPr/>
          <a:lstStyle/>
          <a:p>
            <a:r>
              <a:rPr lang="en-US" sz="2400" dirty="0"/>
              <a:t>The tag which begins the root of our HTML document is the &lt;html&gt; tag. </a:t>
            </a:r>
          </a:p>
          <a:p>
            <a:r>
              <a:rPr lang="en-US" sz="2400" dirty="0"/>
              <a:t>Everything about our webpage will be nested within this tag.</a:t>
            </a:r>
          </a:p>
          <a:p>
            <a:r>
              <a:rPr lang="en-US" sz="2400" dirty="0"/>
              <a:t>Within the html element we have two important tags – </a:t>
            </a:r>
          </a:p>
          <a:p>
            <a:r>
              <a:rPr lang="en-US" sz="2400" dirty="0"/>
              <a:t>The &lt;head&gt; and the &lt;body&gt; tags. </a:t>
            </a:r>
          </a:p>
          <a:p>
            <a:r>
              <a:rPr lang="en-US" sz="2400" dirty="0"/>
              <a:t>The head element will contain all the metadata associated with this page, including the title, character encoding, and references to external </a:t>
            </a:r>
            <a:r>
              <a:rPr lang="en-US" sz="2400" dirty="0" err="1"/>
              <a:t>stylesheets</a:t>
            </a:r>
            <a:r>
              <a:rPr lang="en-US" sz="2400" dirty="0"/>
              <a:t>. </a:t>
            </a:r>
          </a:p>
          <a:p>
            <a:r>
              <a:rPr lang="en-US" sz="2400" dirty="0"/>
              <a:t>The body element contains the actual content of our page that will be rendered on the screen by the browser.</a:t>
            </a:r>
          </a:p>
          <a:p>
            <a:endParaRPr lang="en-US" sz="2400" dirty="0"/>
          </a:p>
        </p:txBody>
      </p:sp>
      <p:sp>
        <p:nvSpPr>
          <p:cNvPr id="4" name="Slide Number Placeholder 3"/>
          <p:cNvSpPr>
            <a:spLocks noGrp="1"/>
          </p:cNvSpPr>
          <p:nvPr>
            <p:ph type="sldNum" sz="quarter" idx="12"/>
          </p:nvPr>
        </p:nvSpPr>
        <p:spPr/>
        <p:txBody>
          <a:bodyPr/>
          <a:lstStyle/>
          <a:p>
            <a:fld id="{09A10A22-A809-4684-A3FD-E7CE7AF3303D}" type="slidenum">
              <a:rPr lang="en-US" smtClean="0"/>
              <a:t>8</a:t>
            </a:fld>
            <a:endParaRPr lang="en-US"/>
          </a:p>
        </p:txBody>
      </p:sp>
    </p:spTree>
    <p:extLst>
      <p:ext uri="{BB962C8B-B14F-4D97-AF65-F5344CB8AC3E}">
        <p14:creationId xmlns:p14="http://schemas.microsoft.com/office/powerpoint/2010/main" val="145196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Example</a:t>
            </a:r>
          </a:p>
        </p:txBody>
      </p:sp>
      <p:sp>
        <p:nvSpPr>
          <p:cNvPr id="3" name="Content Placeholder 2"/>
          <p:cNvSpPr>
            <a:spLocks noGrp="1"/>
          </p:cNvSpPr>
          <p:nvPr>
            <p:ph idx="1"/>
          </p:nvPr>
        </p:nvSpPr>
        <p:spPr/>
        <p:txBody>
          <a:bodyPr/>
          <a:lstStyle/>
          <a:p>
            <a:r>
              <a:rPr lang="en-US" sz="2400" dirty="0"/>
              <a:t>meta tag defines the character encoding that the file will be using. </a:t>
            </a:r>
          </a:p>
          <a:p>
            <a:r>
              <a:rPr lang="en-US" sz="2400" dirty="0"/>
              <a:t>Also, the &lt;!-- ... --&gt; syntax denotes a comment.</a:t>
            </a:r>
          </a:p>
        </p:txBody>
      </p:sp>
      <p:sp>
        <p:nvSpPr>
          <p:cNvPr id="4" name="Slide Number Placeholder 3"/>
          <p:cNvSpPr>
            <a:spLocks noGrp="1"/>
          </p:cNvSpPr>
          <p:nvPr>
            <p:ph type="sldNum" sz="quarter" idx="12"/>
          </p:nvPr>
        </p:nvSpPr>
        <p:spPr/>
        <p:txBody>
          <a:bodyPr/>
          <a:lstStyle/>
          <a:p>
            <a:fld id="{09A10A22-A809-4684-A3FD-E7CE7AF3303D}"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00400"/>
            <a:ext cx="5486400" cy="342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92373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333</TotalTime>
  <Words>3509</Words>
  <Application>Microsoft Office PowerPoint</Application>
  <PresentationFormat>On-screen Show (4:3)</PresentationFormat>
  <Paragraphs>318</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Wingdings</vt:lpstr>
      <vt:lpstr>Learner Template</vt:lpstr>
      <vt:lpstr>HTML</vt:lpstr>
      <vt:lpstr>Introduction to HTML</vt:lpstr>
      <vt:lpstr>Elements</vt:lpstr>
      <vt:lpstr>Elements</vt:lpstr>
      <vt:lpstr>Attributes</vt:lpstr>
      <vt:lpstr>Global Attributes</vt:lpstr>
      <vt:lpstr>Starting HTML Documents</vt:lpstr>
      <vt:lpstr>Starting HTML Documents</vt:lpstr>
      <vt:lpstr>Hello World Example</vt:lpstr>
      <vt:lpstr>inline and block-level elements</vt:lpstr>
      <vt:lpstr>Common HTML elements</vt:lpstr>
      <vt:lpstr>HTML Forms</vt:lpstr>
      <vt:lpstr>HTML Forms</vt:lpstr>
      <vt:lpstr>Why use an HTML Form?</vt:lpstr>
      <vt:lpstr>Input Element in HTML Forms</vt:lpstr>
      <vt:lpstr>Text Field</vt:lpstr>
      <vt:lpstr>Password Field</vt:lpstr>
      <vt:lpstr>Radio Buttons</vt:lpstr>
      <vt:lpstr>Checkboxes</vt:lpstr>
      <vt:lpstr>File select boxes</vt:lpstr>
      <vt:lpstr>Text area</vt:lpstr>
      <vt:lpstr>Select Boxes (Drop-downs)</vt:lpstr>
      <vt:lpstr>HTML &lt;select&gt; multiple Attribute</vt:lpstr>
      <vt:lpstr>Reset And Submit Buttons</vt:lpstr>
      <vt:lpstr>Attributes Used in HTML Forms</vt:lpstr>
      <vt:lpstr>The Action Attribute</vt:lpstr>
      <vt:lpstr>The Target Attribute</vt:lpstr>
      <vt:lpstr>Name Attribute</vt:lpstr>
      <vt:lpstr>The Method Attribute</vt:lpstr>
      <vt:lpstr>The value Attribute</vt:lpstr>
      <vt:lpstr>The placeholder Attribute</vt:lpstr>
      <vt:lpstr>The required Attribute</vt:lpstr>
      <vt:lpstr>The min and max Attributes</vt:lpstr>
      <vt:lpstr>Example</vt:lpstr>
      <vt:lpstr>HTML5</vt:lpstr>
      <vt:lpstr>HTML5</vt:lpstr>
      <vt:lpstr>HTML5 Semantic Elements</vt:lpstr>
      <vt:lpstr>Semantic Elements</vt:lpstr>
      <vt:lpstr>Section</vt:lpstr>
      <vt:lpstr>Article</vt:lpstr>
      <vt:lpstr>Header</vt:lpstr>
      <vt:lpstr>Footer</vt:lpstr>
      <vt:lpstr>Navigation</vt:lpstr>
      <vt:lpstr>Aside</vt:lpstr>
      <vt:lpstr>HTML figure and figcaption Elements</vt:lpstr>
      <vt:lpstr>HTML5 Audio tag</vt:lpstr>
      <vt:lpstr>HTML5 Video tag</vt:lpstr>
      <vt:lpstr>HTML5 Validation</vt:lpstr>
      <vt:lpstr>HTML5 Validation</vt:lpstr>
      <vt:lpstr>Built-in form validation</vt:lpstr>
      <vt:lpstr>Built-in form validation</vt:lpstr>
      <vt:lpstr>Built-in form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Windows User</dc:creator>
  <cp:lastModifiedBy>Jasdhir Singh</cp:lastModifiedBy>
  <cp:revision>121</cp:revision>
  <dcterms:created xsi:type="dcterms:W3CDTF">2021-04-29T19:35:55Z</dcterms:created>
  <dcterms:modified xsi:type="dcterms:W3CDTF">2021-09-23T10:46:45Z</dcterms:modified>
</cp:coreProperties>
</file>