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DABF6-3D81-45FA-B741-59EE214F8270}" type="datetimeFigureOut">
              <a:rPr lang="en-US" smtClean="0"/>
              <a:t>30-Apr-21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7000CF-2BF2-4FF6-901E-DEDDAACF45AC}" type="slidenum">
              <a:rPr lang="en-US" smtClean="0"/>
              <a:t>‹#›</a:t>
            </a:fld>
            <a:endParaRPr lang="en-US"/>
          </a:p>
        </p:txBody>
      </p:sp>
    </p:spTree>
    <p:extLst>
      <p:ext uri="{BB962C8B-B14F-4D97-AF65-F5344CB8AC3E}">
        <p14:creationId xmlns:p14="http://schemas.microsoft.com/office/powerpoint/2010/main" val="2698038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smtClean="0"/>
              <a:t>Click to edit Master title style</a:t>
            </a:r>
            <a:endParaRPr lang="en-US" altLang="en-US" noProof="0" smtClean="0"/>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smtClean="0"/>
              <a:t>Click to edit Master subtitle style</a:t>
            </a:r>
            <a:endParaRPr lang="en-US" altLang="en-US" noProof="0" smtClean="0"/>
          </a:p>
        </p:txBody>
      </p:sp>
      <p:sp>
        <p:nvSpPr>
          <p:cNvPr id="66565" name="Rectangle 5"/>
          <p:cNvSpPr>
            <a:spLocks noGrp="1" noChangeArrowheads="1"/>
          </p:cNvSpPr>
          <p:nvPr>
            <p:ph type="dt" sz="half" idx="2"/>
          </p:nvPr>
        </p:nvSpPr>
        <p:spPr/>
        <p:txBody>
          <a:bodyPr/>
          <a:lstStyle>
            <a:lvl1pPr>
              <a:defRPr/>
            </a:lvl1pPr>
          </a:lstStyle>
          <a:p>
            <a:fld id="{C0899827-A1D5-458E-91E2-078CBBE4FF89}" type="datetime1">
              <a:rPr lang="en-US" smtClean="0"/>
              <a:t>30-Apr-21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C4FE4D95-09B1-495F-B485-2D35DE588973}"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9B9177CD-B756-440B-950A-0CBA134A8015}" type="datetime1">
              <a:rPr lang="en-US" smtClean="0"/>
              <a:t>30-Apr-21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F041604A-C5F3-4D06-A89C-904239DB4E12}" type="datetime1">
              <a:rPr lang="en-US" smtClean="0"/>
              <a:t>30-Apr-21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9590A7EA-0174-44B1-A5D9-5D957D268305}" type="datetime1">
              <a:rPr lang="en-US" smtClean="0"/>
              <a:t>30-Apr-21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C4FE4D95-09B1-495F-B485-2D35DE58897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5358F499-87A1-49C9-B87D-FEF66B9C7B57}" type="datetime1">
              <a:rPr lang="en-US" smtClean="0"/>
              <a:t>30-Apr-21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7E63D46-6EA6-408E-A978-56D56F45E63A}" type="datetime1">
              <a:rPr lang="en-US" smtClean="0"/>
              <a:t>30-Apr-21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8B01DC20-5037-445E-9B76-9800EC03AFA6}" type="datetime1">
              <a:rPr lang="en-US" smtClean="0"/>
              <a:t>30-Apr-21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E7693B88-7255-40AF-981C-DF2CAF49A9CC}" type="datetime1">
              <a:rPr lang="en-US" smtClean="0"/>
              <a:t>30-Apr-21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B7B30ED-A6A5-472E-AEE2-C3E7A540C915}" type="datetime1">
              <a:rPr lang="en-US" smtClean="0"/>
              <a:t>30-Apr-21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25C1E58-F1EE-43A3-873D-797D32D1E0F3}" type="datetime1">
              <a:rPr lang="en-US" smtClean="0"/>
              <a:t>30-Apr-21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A6AFD24-2774-4E57-9C01-6E9A455EB9F2}" type="datetime1">
              <a:rPr lang="en-US" smtClean="0"/>
              <a:t>30-Apr-21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52FB913-8746-44F0-BC39-31C238CB9B9A}" type="datetime1">
              <a:rPr lang="en-US" smtClean="0"/>
              <a:t>30-Apr-21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4FE4D95-09B1-495F-B485-2D35DE58897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endParaRPr lang="en-US" altLang="en-US" smtClean="0"/>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FA1EC1D-514D-4321-95BF-B2094804AF3C}" type="datetime1">
              <a:rPr lang="en-US" smtClean="0"/>
              <a:t>30-Apr-21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C4FE4D95-09B1-495F-B485-2D35DE588973}"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a:t>
            </a:r>
            <a:br>
              <a:rPr lang="en-US" dirty="0" smtClean="0"/>
            </a:br>
            <a:r>
              <a:rPr lang="en-US" b="1" dirty="0" smtClean="0"/>
              <a:t>Cascading Style Sheets</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C4FE4D95-09B1-495F-B485-2D35DE588973}" type="slidenum">
              <a:rPr lang="en-US" smtClean="0"/>
              <a:t>1</a:t>
            </a:fld>
            <a:endParaRPr lang="en-US"/>
          </a:p>
        </p:txBody>
      </p:sp>
    </p:spTree>
    <p:extLst>
      <p:ext uri="{BB962C8B-B14F-4D97-AF65-F5344CB8AC3E}">
        <p14:creationId xmlns:p14="http://schemas.microsoft.com/office/powerpoint/2010/main" val="344957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CSS</a:t>
            </a:r>
          </a:p>
        </p:txBody>
      </p:sp>
      <p:sp>
        <p:nvSpPr>
          <p:cNvPr id="3" name="Content Placeholder 2"/>
          <p:cNvSpPr>
            <a:spLocks noGrp="1"/>
          </p:cNvSpPr>
          <p:nvPr>
            <p:ph idx="1"/>
          </p:nvPr>
        </p:nvSpPr>
        <p:spPr/>
        <p:txBody>
          <a:bodyPr/>
          <a:lstStyle/>
          <a:p>
            <a:r>
              <a:rPr lang="en-US" sz="2400" dirty="0" smtClean="0"/>
              <a:t>We </a:t>
            </a:r>
            <a:r>
              <a:rPr lang="en-US" sz="2400" dirty="0"/>
              <a:t>have HTML file that makes use of the above created external style sheet (style.css). </a:t>
            </a:r>
            <a:endParaRPr lang="en-US" sz="2400" dirty="0" smtClean="0"/>
          </a:p>
          <a:p>
            <a:r>
              <a:rPr lang="en-US" sz="2400" dirty="0" smtClean="0"/>
              <a:t>This </a:t>
            </a:r>
            <a:r>
              <a:rPr lang="en-US" sz="2400" dirty="0"/>
              <a:t>can be achieved by using &lt;link&gt; tag. </a:t>
            </a:r>
            <a:endParaRPr lang="en-US" sz="2400" dirty="0" smtClean="0"/>
          </a:p>
          <a:p>
            <a:r>
              <a:rPr lang="en-US" sz="2400" dirty="0" smtClean="0"/>
              <a:t>The </a:t>
            </a:r>
            <a:r>
              <a:rPr lang="en-US" sz="2400" dirty="0"/>
              <a:t>&lt;link&gt; element has </a:t>
            </a:r>
            <a:r>
              <a:rPr lang="en-US" sz="2400" i="1" dirty="0" err="1"/>
              <a:t>rel</a:t>
            </a:r>
            <a:r>
              <a:rPr lang="en-US" sz="2400" dirty="0"/>
              <a:t> and </a:t>
            </a:r>
            <a:r>
              <a:rPr lang="en-US" sz="2400" i="1" dirty="0" err="1"/>
              <a:t>href</a:t>
            </a:r>
            <a:r>
              <a:rPr lang="en-US" sz="2400" dirty="0"/>
              <a:t> attributes. </a:t>
            </a:r>
            <a:endParaRPr lang="en-US" sz="2400" dirty="0" smtClean="0"/>
          </a:p>
          <a:p>
            <a:r>
              <a:rPr lang="en-US" sz="2400" dirty="0" smtClean="0"/>
              <a:t>The </a:t>
            </a:r>
            <a:r>
              <a:rPr lang="en-US" sz="2400" i="1" dirty="0" err="1"/>
              <a:t>rel</a:t>
            </a:r>
            <a:r>
              <a:rPr lang="en-US" sz="2400" dirty="0"/>
              <a:t> </a:t>
            </a:r>
            <a:r>
              <a:rPr lang="en-US" sz="2400" dirty="0" err="1"/>
              <a:t>specifices</a:t>
            </a:r>
            <a:r>
              <a:rPr lang="en-US" sz="2400" dirty="0"/>
              <a:t> the relationship between the current document and the linked document. </a:t>
            </a:r>
            <a:endParaRPr lang="en-US" sz="2400" dirty="0" smtClean="0"/>
          </a:p>
          <a:p>
            <a:r>
              <a:rPr lang="en-US" sz="2400" dirty="0" smtClean="0"/>
              <a:t>In </a:t>
            </a:r>
            <a:r>
              <a:rPr lang="en-US" sz="2400" dirty="0"/>
              <a:t>this case, </a:t>
            </a:r>
            <a:r>
              <a:rPr lang="en-US" sz="2400" i="1" dirty="0" err="1"/>
              <a:t>rel</a:t>
            </a:r>
            <a:r>
              <a:rPr lang="en-US" sz="2400" dirty="0"/>
              <a:t> attribute value will be </a:t>
            </a:r>
            <a:r>
              <a:rPr lang="en-US" sz="2400" i="1" dirty="0" err="1"/>
              <a:t>stylesheet</a:t>
            </a:r>
            <a:r>
              <a:rPr lang="en-US" sz="2400" dirty="0"/>
              <a:t> because we going to add the external style sheet to the HTML document. </a:t>
            </a:r>
            <a:endParaRPr lang="en-US" sz="2400" dirty="0" smtClean="0"/>
          </a:p>
          <a:p>
            <a:r>
              <a:rPr lang="en-US" sz="2400" dirty="0" smtClean="0"/>
              <a:t>The </a:t>
            </a:r>
            <a:r>
              <a:rPr lang="en-US" sz="2400" i="1" dirty="0" err="1"/>
              <a:t>href</a:t>
            </a:r>
            <a:r>
              <a:rPr lang="en-US" sz="2400" dirty="0"/>
              <a:t> attribute is used to specify the location of the external style sheet file.</a:t>
            </a:r>
          </a:p>
        </p:txBody>
      </p:sp>
      <p:sp>
        <p:nvSpPr>
          <p:cNvPr id="4" name="Slide Number Placeholder 3"/>
          <p:cNvSpPr>
            <a:spLocks noGrp="1"/>
          </p:cNvSpPr>
          <p:nvPr>
            <p:ph type="sldNum" sz="quarter" idx="12"/>
          </p:nvPr>
        </p:nvSpPr>
        <p:spPr/>
        <p:txBody>
          <a:bodyPr/>
          <a:lstStyle/>
          <a:p>
            <a:fld id="{C4FE4D95-09B1-495F-B485-2D35DE588973}" type="slidenum">
              <a:rPr lang="en-US" smtClean="0"/>
              <a:t>10</a:t>
            </a:fld>
            <a:endParaRPr lang="en-US"/>
          </a:p>
        </p:txBody>
      </p:sp>
    </p:spTree>
    <p:extLst>
      <p:ext uri="{BB962C8B-B14F-4D97-AF65-F5344CB8AC3E}">
        <p14:creationId xmlns:p14="http://schemas.microsoft.com/office/powerpoint/2010/main" val="302234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CSS</a:t>
            </a:r>
          </a:p>
        </p:txBody>
      </p:sp>
      <p:sp>
        <p:nvSpPr>
          <p:cNvPr id="4" name="Slide Number Placeholder 3"/>
          <p:cNvSpPr>
            <a:spLocks noGrp="1"/>
          </p:cNvSpPr>
          <p:nvPr>
            <p:ph type="sldNum" sz="quarter" idx="12"/>
          </p:nvPr>
        </p:nvSpPr>
        <p:spPr/>
        <p:txBody>
          <a:bodyPr/>
          <a:lstStyle/>
          <a:p>
            <a:fld id="{C4FE4D95-09B1-495F-B485-2D35DE588973}" type="slidenum">
              <a:rPr lang="en-US" smtClean="0"/>
              <a:t>11</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27755" y="1676400"/>
            <a:ext cx="423524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1676400"/>
            <a:ext cx="4191001"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33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a:t>
            </a:r>
          </a:p>
        </p:txBody>
      </p:sp>
      <p:sp>
        <p:nvSpPr>
          <p:cNvPr id="3" name="Content Placeholder 2"/>
          <p:cNvSpPr>
            <a:spLocks noGrp="1"/>
          </p:cNvSpPr>
          <p:nvPr>
            <p:ph idx="1"/>
          </p:nvPr>
        </p:nvSpPr>
        <p:spPr/>
        <p:txBody>
          <a:bodyPr/>
          <a:lstStyle/>
          <a:p>
            <a:r>
              <a:rPr lang="en-US" sz="2400" dirty="0"/>
              <a:t>There are a number of CSS properties that you can use to style our webpage. </a:t>
            </a:r>
            <a:endParaRPr lang="en-US" sz="2400" dirty="0" smtClean="0"/>
          </a:p>
          <a:p>
            <a:r>
              <a:rPr lang="en-US" sz="2400" dirty="0" smtClean="0"/>
              <a:t>Here </a:t>
            </a:r>
            <a:r>
              <a:rPr lang="en-US" sz="2400" dirty="0"/>
              <a:t>we'll discuss some of the CSS properties such as Border, Padding, Margin, display, position, </a:t>
            </a:r>
            <a:r>
              <a:rPr lang="en-US" sz="2400" dirty="0" err="1"/>
              <a:t>color,and</a:t>
            </a:r>
            <a:r>
              <a:rPr lang="en-US" sz="2400" dirty="0"/>
              <a:t> text-align.</a:t>
            </a:r>
          </a:p>
        </p:txBody>
      </p:sp>
      <p:sp>
        <p:nvSpPr>
          <p:cNvPr id="4" name="Slide Number Placeholder 3"/>
          <p:cNvSpPr>
            <a:spLocks noGrp="1"/>
          </p:cNvSpPr>
          <p:nvPr>
            <p:ph type="sldNum" sz="quarter" idx="12"/>
          </p:nvPr>
        </p:nvSpPr>
        <p:spPr/>
        <p:txBody>
          <a:bodyPr/>
          <a:lstStyle/>
          <a:p>
            <a:fld id="{C4FE4D95-09B1-495F-B485-2D35DE588973}" type="slidenum">
              <a:rPr lang="en-US" smtClean="0"/>
              <a:t>12</a:t>
            </a:fld>
            <a:endParaRPr lang="en-US"/>
          </a:p>
        </p:txBody>
      </p:sp>
    </p:spTree>
    <p:extLst>
      <p:ext uri="{BB962C8B-B14F-4D97-AF65-F5344CB8AC3E}">
        <p14:creationId xmlns:p14="http://schemas.microsoft.com/office/powerpoint/2010/main" val="18339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 Property</a:t>
            </a:r>
          </a:p>
        </p:txBody>
      </p:sp>
      <p:sp>
        <p:nvSpPr>
          <p:cNvPr id="3" name="Content Placeholder 2"/>
          <p:cNvSpPr>
            <a:spLocks noGrp="1"/>
          </p:cNvSpPr>
          <p:nvPr>
            <p:ph idx="1"/>
          </p:nvPr>
        </p:nvSpPr>
        <p:spPr>
          <a:xfrm>
            <a:off x="228600" y="1719263"/>
            <a:ext cx="8686800" cy="4411662"/>
          </a:xfrm>
        </p:spPr>
        <p:txBody>
          <a:bodyPr/>
          <a:lstStyle/>
          <a:p>
            <a:r>
              <a:rPr lang="en-US" sz="2200" dirty="0"/>
              <a:t>The CSS border property allows to style the border area of a box.</a:t>
            </a:r>
          </a:p>
        </p:txBody>
      </p:sp>
      <p:sp>
        <p:nvSpPr>
          <p:cNvPr id="4" name="Slide Number Placeholder 3"/>
          <p:cNvSpPr>
            <a:spLocks noGrp="1"/>
          </p:cNvSpPr>
          <p:nvPr>
            <p:ph type="sldNum" sz="quarter" idx="12"/>
          </p:nvPr>
        </p:nvSpPr>
        <p:spPr/>
        <p:txBody>
          <a:bodyPr/>
          <a:lstStyle/>
          <a:p>
            <a:fld id="{C4FE4D95-09B1-495F-B485-2D35DE588973}"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73607008"/>
              </p:ext>
            </p:extLst>
          </p:nvPr>
        </p:nvGraphicFramePr>
        <p:xfrm>
          <a:off x="381000" y="2514600"/>
          <a:ext cx="8534400" cy="3388360"/>
        </p:xfrm>
        <a:graphic>
          <a:graphicData uri="http://schemas.openxmlformats.org/drawingml/2006/table">
            <a:tbl>
              <a:tblPr firstRow="1" bandRow="1">
                <a:tableStyleId>{5C22544A-7EE6-4342-B048-85BDC9FD1C3A}</a:tableStyleId>
              </a:tblPr>
              <a:tblGrid>
                <a:gridCol w="1676400"/>
                <a:gridCol w="2590800"/>
                <a:gridCol w="2133600"/>
                <a:gridCol w="2133600"/>
              </a:tblGrid>
              <a:tr h="370840">
                <a:tc>
                  <a:txBody>
                    <a:bodyPr/>
                    <a:lstStyle/>
                    <a:p>
                      <a:pPr algn="ctr"/>
                      <a:r>
                        <a:rPr lang="en-US" dirty="0"/>
                        <a:t>Property</a:t>
                      </a:r>
                    </a:p>
                  </a:txBody>
                  <a:tcPr anchor="ctr"/>
                </a:tc>
                <a:tc>
                  <a:txBody>
                    <a:bodyPr/>
                    <a:lstStyle/>
                    <a:p>
                      <a:pPr algn="ctr"/>
                      <a:r>
                        <a:rPr lang="en-US"/>
                        <a:t>values</a:t>
                      </a:r>
                    </a:p>
                  </a:txBody>
                  <a:tcPr anchor="ctr"/>
                </a:tc>
                <a:tc>
                  <a:txBody>
                    <a:bodyPr/>
                    <a:lstStyle/>
                    <a:p>
                      <a:pPr algn="ctr"/>
                      <a:r>
                        <a:rPr lang="en-US"/>
                        <a:t>Usage</a:t>
                      </a:r>
                    </a:p>
                  </a:txBody>
                  <a:tcPr anchor="ctr"/>
                </a:tc>
                <a:tc>
                  <a:txBody>
                    <a:bodyPr/>
                    <a:lstStyle/>
                    <a:p>
                      <a:pPr algn="ctr"/>
                      <a:r>
                        <a:rPr lang="en-US" dirty="0"/>
                        <a:t>Example</a:t>
                      </a:r>
                    </a:p>
                  </a:txBody>
                  <a:tcPr anchor="ctr"/>
                </a:tc>
              </a:tr>
              <a:tr h="370840">
                <a:tc>
                  <a:txBody>
                    <a:bodyPr/>
                    <a:lstStyle/>
                    <a:p>
                      <a:r>
                        <a:rPr lang="en-US"/>
                        <a:t>border-width</a:t>
                      </a:r>
                    </a:p>
                  </a:txBody>
                  <a:tcPr anchor="ctr"/>
                </a:tc>
                <a:tc>
                  <a:txBody>
                    <a:bodyPr/>
                    <a:lstStyle/>
                    <a:p>
                      <a:r>
                        <a:rPr lang="en-US" dirty="0"/>
                        <a:t>medium, thin, thick, length</a:t>
                      </a:r>
                    </a:p>
                  </a:txBody>
                  <a:tcPr anchor="ctr"/>
                </a:tc>
                <a:tc>
                  <a:txBody>
                    <a:bodyPr/>
                    <a:lstStyle/>
                    <a:p>
                      <a:r>
                        <a:rPr lang="en-US"/>
                        <a:t>Used to define the border area of a box</a:t>
                      </a:r>
                    </a:p>
                  </a:txBody>
                  <a:tcPr anchor="ctr"/>
                </a:tc>
                <a:tc>
                  <a:txBody>
                    <a:bodyPr/>
                    <a:lstStyle/>
                    <a:p>
                      <a:r>
                        <a:rPr lang="en-US"/>
                        <a:t>div { border-width: medium 10px thick 15px; }</a:t>
                      </a:r>
                    </a:p>
                  </a:txBody>
                  <a:tcPr anchor="ctr"/>
                </a:tc>
              </a:tr>
              <a:tr h="370840">
                <a:tc>
                  <a:txBody>
                    <a:bodyPr/>
                    <a:lstStyle/>
                    <a:p>
                      <a:r>
                        <a:rPr lang="en-US"/>
                        <a:t>border-style</a:t>
                      </a:r>
                    </a:p>
                  </a:txBody>
                  <a:tcPr anchor="ctr"/>
                </a:tc>
                <a:tc>
                  <a:txBody>
                    <a:bodyPr/>
                    <a:lstStyle/>
                    <a:p>
                      <a:r>
                        <a:rPr lang="en-US" dirty="0"/>
                        <a:t>none, hidden, dashed, dotted, double, groove, inset, outset, ridge and solid</a:t>
                      </a:r>
                    </a:p>
                  </a:txBody>
                  <a:tcPr anchor="ctr"/>
                </a:tc>
                <a:tc>
                  <a:txBody>
                    <a:bodyPr/>
                    <a:lstStyle/>
                    <a:p>
                      <a:r>
                        <a:rPr lang="en-US"/>
                        <a:t>sets the style of a box's border</a:t>
                      </a:r>
                    </a:p>
                  </a:txBody>
                  <a:tcPr anchor="ctr"/>
                </a:tc>
                <a:tc>
                  <a:txBody>
                    <a:bodyPr/>
                    <a:lstStyle/>
                    <a:p>
                      <a:r>
                        <a:rPr lang="en-US"/>
                        <a:t>p { border-style: dotted; }</a:t>
                      </a:r>
                    </a:p>
                  </a:txBody>
                  <a:tcPr anchor="ctr"/>
                </a:tc>
              </a:tr>
              <a:tr h="370840">
                <a:tc>
                  <a:txBody>
                    <a:bodyPr/>
                    <a:lstStyle/>
                    <a:p>
                      <a:r>
                        <a:rPr lang="en-US"/>
                        <a:t>border-color</a:t>
                      </a:r>
                    </a:p>
                  </a:txBody>
                  <a:tcPr anchor="ctr"/>
                </a:tc>
                <a:tc>
                  <a:txBody>
                    <a:bodyPr/>
                    <a:lstStyle/>
                    <a:p>
                      <a:r>
                        <a:rPr lang="en-US"/>
                        <a:t>hex-value for colors</a:t>
                      </a:r>
                    </a:p>
                  </a:txBody>
                  <a:tcPr anchor="ctr"/>
                </a:tc>
                <a:tc>
                  <a:txBody>
                    <a:bodyPr/>
                    <a:lstStyle/>
                    <a:p>
                      <a:r>
                        <a:rPr lang="en-US" dirty="0"/>
                        <a:t>specify the color of a box's border</a:t>
                      </a:r>
                    </a:p>
                  </a:txBody>
                  <a:tcPr anchor="ctr"/>
                </a:tc>
                <a:tc>
                  <a:txBody>
                    <a:bodyPr/>
                    <a:lstStyle/>
                    <a:p>
                      <a:r>
                        <a:rPr lang="sv-SE" dirty="0"/>
                        <a:t>p { border-style: solid; border-color: #ff0000; } </a:t>
                      </a:r>
                    </a:p>
                  </a:txBody>
                  <a:tcPr anchor="ctr"/>
                </a:tc>
              </a:tr>
            </a:tbl>
          </a:graphicData>
        </a:graphic>
      </p:graphicFrame>
    </p:spTree>
    <p:extLst>
      <p:ext uri="{BB962C8B-B14F-4D97-AF65-F5344CB8AC3E}">
        <p14:creationId xmlns:p14="http://schemas.microsoft.com/office/powerpoint/2010/main" val="69048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 Property</a:t>
            </a:r>
          </a:p>
        </p:txBody>
      </p:sp>
      <p:sp>
        <p:nvSpPr>
          <p:cNvPr id="3" name="Content Placeholder 2"/>
          <p:cNvSpPr>
            <a:spLocks noGrp="1"/>
          </p:cNvSpPr>
          <p:nvPr>
            <p:ph idx="1"/>
          </p:nvPr>
        </p:nvSpPr>
        <p:spPr>
          <a:xfrm>
            <a:off x="152400" y="1719263"/>
            <a:ext cx="8763000" cy="4411662"/>
          </a:xfrm>
        </p:spPr>
        <p:txBody>
          <a:bodyPr/>
          <a:lstStyle/>
          <a:p>
            <a:r>
              <a:rPr lang="en-US" sz="2300" dirty="0"/>
              <a:t>The CSS padding property allow you to set the padding area for an element that separates its border from its content. </a:t>
            </a:r>
            <a:endParaRPr lang="en-US" sz="2300" dirty="0" smtClean="0"/>
          </a:p>
          <a:p>
            <a:r>
              <a:rPr lang="en-US" sz="2300" dirty="0" smtClean="0"/>
              <a:t>The </a:t>
            </a:r>
            <a:r>
              <a:rPr lang="en-US" sz="2300" dirty="0"/>
              <a:t>padding property can take one, two, three, or four values separated by white spaces as listed in the below table. </a:t>
            </a:r>
            <a:endParaRPr lang="en-US" sz="2300" dirty="0" smtClean="0"/>
          </a:p>
          <a:p>
            <a:r>
              <a:rPr lang="en-US" sz="2300" dirty="0" smtClean="0"/>
              <a:t>Depending </a:t>
            </a:r>
            <a:r>
              <a:rPr lang="en-US" sz="2300" dirty="0"/>
              <a:t>on the list of property values, the HTML element has the padding area on the top, bottom, </a:t>
            </a:r>
            <a:r>
              <a:rPr lang="en-US" sz="2300" dirty="0" smtClean="0"/>
              <a:t>right</a:t>
            </a:r>
            <a:r>
              <a:rPr lang="en-US" sz="2300" dirty="0"/>
              <a:t>, and left</a:t>
            </a:r>
            <a:r>
              <a:rPr lang="en-US" sz="2300" dirty="0" smtClean="0"/>
              <a:t>.</a:t>
            </a:r>
          </a:p>
          <a:p>
            <a:r>
              <a:rPr lang="en-US" sz="2300" dirty="0"/>
              <a:t>The padding property is a shorthand property for the padding-top, padding-right, padding-bottom, and padding-left properties. </a:t>
            </a:r>
          </a:p>
        </p:txBody>
      </p:sp>
      <p:sp>
        <p:nvSpPr>
          <p:cNvPr id="4" name="Slide Number Placeholder 3"/>
          <p:cNvSpPr>
            <a:spLocks noGrp="1"/>
          </p:cNvSpPr>
          <p:nvPr>
            <p:ph type="sldNum" sz="quarter" idx="12"/>
          </p:nvPr>
        </p:nvSpPr>
        <p:spPr/>
        <p:txBody>
          <a:bodyPr/>
          <a:lstStyle/>
          <a:p>
            <a:fld id="{C4FE4D95-09B1-495F-B485-2D35DE588973}" type="slidenum">
              <a:rPr lang="en-US" smtClean="0"/>
              <a:t>14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876800"/>
            <a:ext cx="2971800" cy="191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582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 Property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46916286"/>
              </p:ext>
            </p:extLst>
          </p:nvPr>
        </p:nvGraphicFramePr>
        <p:xfrm>
          <a:off x="457200" y="1719263"/>
          <a:ext cx="8229600" cy="4302760"/>
        </p:xfrm>
        <a:graphic>
          <a:graphicData uri="http://schemas.openxmlformats.org/drawingml/2006/table">
            <a:tbl>
              <a:tblPr firstRow="1" bandRow="1">
                <a:tableStyleId>{5C22544A-7EE6-4342-B048-85BDC9FD1C3A}</a:tableStyleId>
              </a:tblPr>
              <a:tblGrid>
                <a:gridCol w="3886200"/>
                <a:gridCol w="4343400"/>
              </a:tblGrid>
              <a:tr h="370840">
                <a:tc>
                  <a:txBody>
                    <a:bodyPr/>
                    <a:lstStyle/>
                    <a:p>
                      <a:pPr algn="ctr"/>
                      <a:r>
                        <a:rPr lang="en-US" dirty="0"/>
                        <a:t>Examples</a:t>
                      </a:r>
                    </a:p>
                  </a:txBody>
                  <a:tcPr anchor="ctr"/>
                </a:tc>
                <a:tc>
                  <a:txBody>
                    <a:bodyPr/>
                    <a:lstStyle/>
                    <a:p>
                      <a:pPr algn="ctr"/>
                      <a:r>
                        <a:rPr lang="en-US" dirty="0"/>
                        <a:t>Explanation</a:t>
                      </a:r>
                    </a:p>
                  </a:txBody>
                  <a:tcPr anchor="ctr"/>
                </a:tc>
              </a:tr>
              <a:tr h="370840">
                <a:tc>
                  <a:txBody>
                    <a:bodyPr/>
                    <a:lstStyle/>
                    <a:p>
                      <a:r>
                        <a:rPr lang="en-US"/>
                        <a:t>p { padding: 70px; }</a:t>
                      </a:r>
                    </a:p>
                  </a:txBody>
                  <a:tcPr anchor="ctr"/>
                </a:tc>
                <a:tc>
                  <a:txBody>
                    <a:bodyPr/>
                    <a:lstStyle/>
                    <a:p>
                      <a:r>
                        <a:rPr lang="en-US"/>
                        <a:t>Sets the padding for an &lt;p&gt; element to 70 pixels for all four sides</a:t>
                      </a:r>
                    </a:p>
                  </a:txBody>
                  <a:tcPr anchor="ctr"/>
                </a:tc>
              </a:tr>
              <a:tr h="370840">
                <a:tc>
                  <a:txBody>
                    <a:bodyPr/>
                    <a:lstStyle/>
                    <a:p>
                      <a:r>
                        <a:rPr lang="en-US" dirty="0"/>
                        <a:t>p { padding: 35px 70px; }</a:t>
                      </a:r>
                    </a:p>
                  </a:txBody>
                  <a:tcPr anchor="ctr"/>
                </a:tc>
                <a:tc>
                  <a:txBody>
                    <a:bodyPr/>
                    <a:lstStyle/>
                    <a:p>
                      <a:r>
                        <a:rPr lang="en-US"/>
                        <a:t>Sets the padding for an &lt;p&gt; element to 35 pixels for top and bottom and 70 pixels for right and left sides.</a:t>
                      </a:r>
                    </a:p>
                  </a:txBody>
                  <a:tcPr anchor="ctr"/>
                </a:tc>
              </a:tr>
              <a:tr h="370840">
                <a:tc>
                  <a:txBody>
                    <a:bodyPr/>
                    <a:lstStyle/>
                    <a:p>
                      <a:r>
                        <a:rPr lang="en-US"/>
                        <a:t>p { padding: 35px 70px 40px; }</a:t>
                      </a:r>
                    </a:p>
                  </a:txBody>
                  <a:tcPr anchor="ctr"/>
                </a:tc>
                <a:tc>
                  <a:txBody>
                    <a:bodyPr/>
                    <a:lstStyle/>
                    <a:p>
                      <a:r>
                        <a:rPr lang="en-US"/>
                        <a:t>Sets the padding for an &lt;p&gt; element to 35 pixels for the top, 70 pixels for the left and right side and 40 pixels for the bottom.</a:t>
                      </a:r>
                    </a:p>
                  </a:txBody>
                  <a:tcPr anchor="ctr"/>
                </a:tc>
              </a:tr>
              <a:tr h="370840">
                <a:tc>
                  <a:txBody>
                    <a:bodyPr/>
                    <a:lstStyle/>
                    <a:p>
                      <a:r>
                        <a:rPr lang="en-US"/>
                        <a:t>p { padding: 35px 70px 40px 80px; }</a:t>
                      </a:r>
                    </a:p>
                  </a:txBody>
                  <a:tcPr anchor="ctr"/>
                </a:tc>
                <a:tc>
                  <a:txBody>
                    <a:bodyPr/>
                    <a:lstStyle/>
                    <a:p>
                      <a:r>
                        <a:rPr lang="en-US" dirty="0"/>
                        <a:t>Sets the padding for an &lt;p&gt; element to 35 pixels for the top, 70 pixels for the right side, 40 pixels for the bottom and 80 pixels for the left side.</a:t>
                      </a:r>
                    </a:p>
                  </a:txBody>
                  <a:tcPr anchor="ctr"/>
                </a:tc>
              </a:tr>
            </a:tbl>
          </a:graphicData>
        </a:graphic>
      </p:graphicFrame>
      <p:sp>
        <p:nvSpPr>
          <p:cNvPr id="4" name="Slide Number Placeholder 3"/>
          <p:cNvSpPr>
            <a:spLocks noGrp="1"/>
          </p:cNvSpPr>
          <p:nvPr>
            <p:ph type="sldNum" sz="quarter" idx="12"/>
          </p:nvPr>
        </p:nvSpPr>
        <p:spPr/>
        <p:txBody>
          <a:bodyPr/>
          <a:lstStyle/>
          <a:p>
            <a:fld id="{C4FE4D95-09B1-495F-B485-2D35DE588973}" type="slidenum">
              <a:rPr lang="en-US" smtClean="0"/>
              <a:t>15</a:t>
            </a:fld>
            <a:endParaRPr lang="en-US"/>
          </a:p>
        </p:txBody>
      </p:sp>
    </p:spTree>
    <p:extLst>
      <p:ext uri="{BB962C8B-B14F-4D97-AF65-F5344CB8AC3E}">
        <p14:creationId xmlns:p14="http://schemas.microsoft.com/office/powerpoint/2010/main" val="3836163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 Property</a:t>
            </a:r>
          </a:p>
        </p:txBody>
      </p:sp>
      <p:sp>
        <p:nvSpPr>
          <p:cNvPr id="3" name="Content Placeholder 2"/>
          <p:cNvSpPr>
            <a:spLocks noGrp="1"/>
          </p:cNvSpPr>
          <p:nvPr>
            <p:ph idx="1"/>
          </p:nvPr>
        </p:nvSpPr>
        <p:spPr/>
        <p:txBody>
          <a:bodyPr/>
          <a:lstStyle/>
          <a:p>
            <a:r>
              <a:rPr lang="en-US" sz="2400" dirty="0"/>
              <a:t>The CSS margin property is similar to the CSS border property, but it sets the margins around the sides of an element's box instead of the border. </a:t>
            </a:r>
            <a:endParaRPr lang="en-US" sz="2400" dirty="0" smtClean="0"/>
          </a:p>
          <a:p>
            <a:r>
              <a:rPr lang="en-US" sz="2400" dirty="0" smtClean="0"/>
              <a:t>It </a:t>
            </a:r>
            <a:r>
              <a:rPr lang="en-US" sz="2400" dirty="0"/>
              <a:t>also takes one, two, three, or four values separated by white spaces. </a:t>
            </a:r>
            <a:endParaRPr lang="en-US" sz="2400" dirty="0" smtClean="0"/>
          </a:p>
          <a:p>
            <a:r>
              <a:rPr lang="en-US" sz="2400" dirty="0" smtClean="0"/>
              <a:t>The </a:t>
            </a:r>
            <a:r>
              <a:rPr lang="en-US" sz="2400" dirty="0"/>
              <a:t>shorthand properties are margin-top, margin-right, margin-bottom, and margin-left to set a margin on respective sides.</a:t>
            </a:r>
          </a:p>
        </p:txBody>
      </p:sp>
      <p:sp>
        <p:nvSpPr>
          <p:cNvPr id="4" name="Slide Number Placeholder 3"/>
          <p:cNvSpPr>
            <a:spLocks noGrp="1"/>
          </p:cNvSpPr>
          <p:nvPr>
            <p:ph type="sldNum" sz="quarter" idx="12"/>
          </p:nvPr>
        </p:nvSpPr>
        <p:spPr/>
        <p:txBody>
          <a:bodyPr/>
          <a:lstStyle/>
          <a:p>
            <a:fld id="{C4FE4D95-09B1-495F-B485-2D35DE588973}" type="slidenum">
              <a:rPr lang="en-US" smtClean="0"/>
              <a:t>16</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572000"/>
            <a:ext cx="2819400" cy="218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782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Display Property</a:t>
            </a:r>
          </a:p>
        </p:txBody>
      </p:sp>
      <p:sp>
        <p:nvSpPr>
          <p:cNvPr id="3" name="Content Placeholder 2"/>
          <p:cNvSpPr>
            <a:spLocks noGrp="1"/>
          </p:cNvSpPr>
          <p:nvPr>
            <p:ph idx="1"/>
          </p:nvPr>
        </p:nvSpPr>
        <p:spPr/>
        <p:txBody>
          <a:bodyPr/>
          <a:lstStyle/>
          <a:p>
            <a:r>
              <a:rPr lang="en-US" sz="2200" dirty="0"/>
              <a:t>The display property controls the display </a:t>
            </a:r>
            <a:r>
              <a:rPr lang="en-US" sz="2200" dirty="0" smtClean="0"/>
              <a:t>behavior </a:t>
            </a:r>
            <a:r>
              <a:rPr lang="en-US" sz="2200" dirty="0"/>
              <a:t>of an element. </a:t>
            </a:r>
            <a:endParaRPr lang="en-US" sz="2200" dirty="0" smtClean="0"/>
          </a:p>
          <a:p>
            <a:r>
              <a:rPr lang="en-US" sz="2200" dirty="0" smtClean="0"/>
              <a:t>The </a:t>
            </a:r>
            <a:r>
              <a:rPr lang="en-US" sz="2200" dirty="0"/>
              <a:t>CSS display property sets whether an element is treated as a block or inline elements and the layout used for its children, such as flow layout, flex or grid</a:t>
            </a:r>
            <a:r>
              <a:rPr lang="en-US" sz="2200" dirty="0" smtClean="0"/>
              <a:t>.</a:t>
            </a:r>
          </a:p>
          <a:p>
            <a:r>
              <a:rPr lang="en-US" sz="2200" dirty="0"/>
              <a:t>The Syntax for the display property is selector {display: value}</a:t>
            </a:r>
          </a:p>
        </p:txBody>
      </p:sp>
      <p:sp>
        <p:nvSpPr>
          <p:cNvPr id="4" name="Slide Number Placeholder 3"/>
          <p:cNvSpPr>
            <a:spLocks noGrp="1"/>
          </p:cNvSpPr>
          <p:nvPr>
            <p:ph type="sldNum" sz="quarter" idx="12"/>
          </p:nvPr>
        </p:nvSpPr>
        <p:spPr/>
        <p:txBody>
          <a:bodyPr/>
          <a:lstStyle/>
          <a:p>
            <a:fld id="{C4FE4D95-09B1-495F-B485-2D35DE588973}" type="slidenum">
              <a:rPr lang="en-US" smtClean="0"/>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14797556"/>
              </p:ext>
            </p:extLst>
          </p:nvPr>
        </p:nvGraphicFramePr>
        <p:xfrm>
          <a:off x="495300" y="4114800"/>
          <a:ext cx="8153400" cy="2021840"/>
        </p:xfrm>
        <a:graphic>
          <a:graphicData uri="http://schemas.openxmlformats.org/drawingml/2006/table">
            <a:tbl>
              <a:tblPr firstRow="1" bandRow="1">
                <a:tableStyleId>{5C22544A-7EE6-4342-B048-85BDC9FD1C3A}</a:tableStyleId>
              </a:tblPr>
              <a:tblGrid>
                <a:gridCol w="1828800"/>
                <a:gridCol w="3581400"/>
                <a:gridCol w="2743200"/>
              </a:tblGrid>
              <a:tr h="370840">
                <a:tc>
                  <a:txBody>
                    <a:bodyPr/>
                    <a:lstStyle/>
                    <a:p>
                      <a:pPr algn="ctr"/>
                      <a:r>
                        <a:rPr lang="en-US" dirty="0"/>
                        <a:t>Property value</a:t>
                      </a:r>
                    </a:p>
                  </a:txBody>
                  <a:tcPr anchor="ctr"/>
                </a:tc>
                <a:tc>
                  <a:txBody>
                    <a:bodyPr/>
                    <a:lstStyle/>
                    <a:p>
                      <a:pPr algn="ctr"/>
                      <a:r>
                        <a:rPr lang="en-US"/>
                        <a:t>Description</a:t>
                      </a:r>
                    </a:p>
                  </a:txBody>
                  <a:tcPr anchor="ctr"/>
                </a:tc>
                <a:tc>
                  <a:txBody>
                    <a:bodyPr/>
                    <a:lstStyle/>
                    <a:p>
                      <a:pPr algn="ctr"/>
                      <a:r>
                        <a:rPr lang="en-US" dirty="0"/>
                        <a:t>Example</a:t>
                      </a:r>
                    </a:p>
                  </a:txBody>
                  <a:tcPr anchor="ctr"/>
                </a:tc>
              </a:tr>
              <a:tr h="370840">
                <a:tc>
                  <a:txBody>
                    <a:bodyPr/>
                    <a:lstStyle/>
                    <a:p>
                      <a:r>
                        <a:rPr lang="en-US" dirty="0"/>
                        <a:t>block</a:t>
                      </a:r>
                    </a:p>
                  </a:txBody>
                  <a:tcPr anchor="ctr"/>
                </a:tc>
                <a:tc>
                  <a:txBody>
                    <a:bodyPr/>
                    <a:lstStyle/>
                    <a:p>
                      <a:r>
                        <a:rPr lang="en-US"/>
                        <a:t>behaves likes block-level elements</a:t>
                      </a:r>
                    </a:p>
                  </a:txBody>
                  <a:tcPr anchor="ctr"/>
                </a:tc>
                <a:tc>
                  <a:txBody>
                    <a:bodyPr/>
                    <a:lstStyle/>
                    <a:p>
                      <a:r>
                        <a:rPr lang="en-US"/>
                        <a:t>a {display: block;} </a:t>
                      </a:r>
                    </a:p>
                  </a:txBody>
                  <a:tcPr anchor="ctr"/>
                </a:tc>
              </a:tr>
              <a:tr h="370840">
                <a:tc>
                  <a:txBody>
                    <a:bodyPr/>
                    <a:lstStyle/>
                    <a:p>
                      <a:r>
                        <a:rPr lang="en-US"/>
                        <a:t>inline</a:t>
                      </a:r>
                    </a:p>
                  </a:txBody>
                  <a:tcPr anchor="ctr"/>
                </a:tc>
                <a:tc>
                  <a:txBody>
                    <a:bodyPr/>
                    <a:lstStyle/>
                    <a:p>
                      <a:r>
                        <a:rPr lang="en-US"/>
                        <a:t>behaves like inline-level elements</a:t>
                      </a:r>
                    </a:p>
                  </a:txBody>
                  <a:tcPr anchor="ctr"/>
                </a:tc>
                <a:tc>
                  <a:txBody>
                    <a:bodyPr/>
                    <a:lstStyle/>
                    <a:p>
                      <a:r>
                        <a:rPr lang="en-US"/>
                        <a:t>ul li { display: inline; }</a:t>
                      </a:r>
                    </a:p>
                  </a:txBody>
                  <a:tcPr anchor="ctr"/>
                </a:tc>
              </a:tr>
              <a:tr h="370840">
                <a:tc>
                  <a:txBody>
                    <a:bodyPr/>
                    <a:lstStyle/>
                    <a:p>
                      <a:r>
                        <a:rPr lang="en-US"/>
                        <a:t>none</a:t>
                      </a:r>
                    </a:p>
                  </a:txBody>
                  <a:tcPr anchor="ctr"/>
                </a:tc>
                <a:tc>
                  <a:txBody>
                    <a:bodyPr/>
                    <a:lstStyle/>
                    <a:p>
                      <a:r>
                        <a:rPr lang="en-US"/>
                        <a:t>elements doesn't generate boxes</a:t>
                      </a:r>
                    </a:p>
                  </a:txBody>
                  <a:tcPr anchor="ctr"/>
                </a:tc>
                <a:tc>
                  <a:txBody>
                    <a:bodyPr/>
                    <a:lstStyle/>
                    <a:p>
                      <a:r>
                        <a:rPr lang="en-US" dirty="0"/>
                        <a:t>h1 { display: none;}</a:t>
                      </a:r>
                    </a:p>
                  </a:txBody>
                  <a:tcPr anchor="ctr"/>
                </a:tc>
              </a:tr>
            </a:tbl>
          </a:graphicData>
        </a:graphic>
      </p:graphicFrame>
    </p:spTree>
    <p:extLst>
      <p:ext uri="{BB962C8B-B14F-4D97-AF65-F5344CB8AC3E}">
        <p14:creationId xmlns:p14="http://schemas.microsoft.com/office/powerpoint/2010/main" val="2051672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 Property</a:t>
            </a:r>
          </a:p>
        </p:txBody>
      </p:sp>
      <p:sp>
        <p:nvSpPr>
          <p:cNvPr id="3" name="Content Placeholder 2"/>
          <p:cNvSpPr>
            <a:spLocks noGrp="1"/>
          </p:cNvSpPr>
          <p:nvPr>
            <p:ph idx="1"/>
          </p:nvPr>
        </p:nvSpPr>
        <p:spPr/>
        <p:txBody>
          <a:bodyPr/>
          <a:lstStyle/>
          <a:p>
            <a:r>
              <a:rPr lang="en-US" sz="2400" dirty="0"/>
              <a:t>The position property defines how an element will be arranged on a page. </a:t>
            </a:r>
            <a:endParaRPr lang="en-US" sz="2400" dirty="0" smtClean="0"/>
          </a:p>
          <a:p>
            <a:r>
              <a:rPr lang="en-US" sz="2400" dirty="0" smtClean="0"/>
              <a:t>The </a:t>
            </a:r>
            <a:r>
              <a:rPr lang="en-US" sz="2400" dirty="0"/>
              <a:t>Syntax for the position property is selector {position: value}. </a:t>
            </a:r>
            <a:endParaRPr lang="en-US" sz="2400" dirty="0" smtClean="0"/>
          </a:p>
          <a:p>
            <a:r>
              <a:rPr lang="en-US" sz="2400" dirty="0" smtClean="0"/>
              <a:t>The </a:t>
            </a:r>
            <a:r>
              <a:rPr lang="en-US" sz="2400" dirty="0"/>
              <a:t>property values are </a:t>
            </a:r>
            <a:endParaRPr lang="en-US" sz="2400" dirty="0" smtClean="0"/>
          </a:p>
          <a:p>
            <a:pPr lvl="1"/>
            <a:r>
              <a:rPr lang="en-US" sz="2400" dirty="0" smtClean="0"/>
              <a:t>Static</a:t>
            </a:r>
          </a:p>
          <a:p>
            <a:pPr lvl="1"/>
            <a:r>
              <a:rPr lang="en-US" sz="2400" dirty="0" smtClean="0"/>
              <a:t>Relative</a:t>
            </a:r>
          </a:p>
          <a:p>
            <a:pPr lvl="1"/>
            <a:r>
              <a:rPr lang="en-US" sz="2400" dirty="0" smtClean="0"/>
              <a:t>Absolute</a:t>
            </a:r>
          </a:p>
          <a:p>
            <a:pPr lvl="1"/>
            <a:r>
              <a:rPr lang="en-US" sz="2400" dirty="0" smtClean="0"/>
              <a:t>Fixed</a:t>
            </a:r>
          </a:p>
          <a:p>
            <a:pPr lvl="1"/>
            <a:r>
              <a:rPr lang="en-US" sz="2400" dirty="0" smtClean="0"/>
              <a:t>inherit</a:t>
            </a:r>
            <a:r>
              <a:rPr lang="en-US" sz="2400" dirty="0"/>
              <a:t>.</a:t>
            </a:r>
          </a:p>
        </p:txBody>
      </p:sp>
      <p:sp>
        <p:nvSpPr>
          <p:cNvPr id="4" name="Slide Number Placeholder 3"/>
          <p:cNvSpPr>
            <a:spLocks noGrp="1"/>
          </p:cNvSpPr>
          <p:nvPr>
            <p:ph type="sldNum" sz="quarter" idx="12"/>
          </p:nvPr>
        </p:nvSpPr>
        <p:spPr/>
        <p:txBody>
          <a:bodyPr/>
          <a:lstStyle/>
          <a:p>
            <a:fld id="{C4FE4D95-09B1-495F-B485-2D35DE588973}" type="slidenum">
              <a:rPr lang="en-US" smtClean="0"/>
              <a:t>18</a:t>
            </a:fld>
            <a:endParaRPr lang="en-US"/>
          </a:p>
        </p:txBody>
      </p:sp>
    </p:spTree>
    <p:extLst>
      <p:ext uri="{BB962C8B-B14F-4D97-AF65-F5344CB8AC3E}">
        <p14:creationId xmlns:p14="http://schemas.microsoft.com/office/powerpoint/2010/main" val="3240097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 Property</a:t>
            </a:r>
          </a:p>
        </p:txBody>
      </p:sp>
      <p:sp>
        <p:nvSpPr>
          <p:cNvPr id="3" name="Content Placeholder 2"/>
          <p:cNvSpPr>
            <a:spLocks noGrp="1"/>
          </p:cNvSpPr>
          <p:nvPr>
            <p:ph idx="1"/>
          </p:nvPr>
        </p:nvSpPr>
        <p:spPr/>
        <p:txBody>
          <a:bodyPr/>
          <a:lstStyle/>
          <a:p>
            <a:r>
              <a:rPr lang="en-US" sz="2400" b="1" dirty="0"/>
              <a:t>static</a:t>
            </a:r>
            <a:r>
              <a:rPr lang="en-US" sz="2400" dirty="0"/>
              <a:t> - The element's box is arranged automatically consistent with the normal flow.</a:t>
            </a:r>
          </a:p>
          <a:p>
            <a:r>
              <a:rPr lang="en-US" sz="2400" b="1" dirty="0"/>
              <a:t>relative</a:t>
            </a:r>
            <a:r>
              <a:rPr lang="en-US" sz="2400" dirty="0"/>
              <a:t> - The element's box position is relative to its normal flow position. You can adjust the normal flow position by using the top, bottom, left and right properties.</a:t>
            </a:r>
          </a:p>
          <a:p>
            <a:r>
              <a:rPr lang="en-US" sz="2400" b="1" dirty="0"/>
              <a:t>absolute</a:t>
            </a:r>
            <a:r>
              <a:rPr lang="en-US" sz="2400" dirty="0"/>
              <a:t> - The element's box arranged to an absolute position with reference to its containing block. Its containing block is that the nearest ancestor element that has its position property set to relative, absolute, or fixed. The top, right, bottom, and left properties are used to set the offset of the element's box with reference to its containing block.</a:t>
            </a:r>
          </a:p>
          <a:p>
            <a:endParaRPr lang="en-US" sz="2400" dirty="0"/>
          </a:p>
        </p:txBody>
      </p:sp>
      <p:sp>
        <p:nvSpPr>
          <p:cNvPr id="4" name="Slide Number Placeholder 3"/>
          <p:cNvSpPr>
            <a:spLocks noGrp="1"/>
          </p:cNvSpPr>
          <p:nvPr>
            <p:ph type="sldNum" sz="quarter" idx="12"/>
          </p:nvPr>
        </p:nvSpPr>
        <p:spPr/>
        <p:txBody>
          <a:bodyPr/>
          <a:lstStyle/>
          <a:p>
            <a:fld id="{C4FE4D95-09B1-495F-B485-2D35DE588973}" type="slidenum">
              <a:rPr lang="en-US" smtClean="0"/>
              <a:t>19</a:t>
            </a:fld>
            <a:endParaRPr lang="en-US"/>
          </a:p>
        </p:txBody>
      </p:sp>
    </p:spTree>
    <p:extLst>
      <p:ext uri="{BB962C8B-B14F-4D97-AF65-F5344CB8AC3E}">
        <p14:creationId xmlns:p14="http://schemas.microsoft.com/office/powerpoint/2010/main" val="116817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sz="2500" dirty="0"/>
              <a:t>CSS stands for </a:t>
            </a:r>
            <a:r>
              <a:rPr lang="en-US" sz="2500" b="1" dirty="0"/>
              <a:t>Cascading Style Sheets</a:t>
            </a:r>
            <a:r>
              <a:rPr lang="en-US" sz="2500" dirty="0"/>
              <a:t> </a:t>
            </a:r>
            <a:r>
              <a:rPr lang="en-US" sz="2500" dirty="0" smtClean="0"/>
              <a:t>– </a:t>
            </a:r>
          </a:p>
          <a:p>
            <a:r>
              <a:rPr lang="en-US" sz="2500" dirty="0" smtClean="0"/>
              <a:t>It </a:t>
            </a:r>
            <a:r>
              <a:rPr lang="en-US" sz="2500" dirty="0"/>
              <a:t>is a language for styling HTML documents by specifying certain rules for layout and display in key/value pairs. </a:t>
            </a:r>
            <a:endParaRPr lang="en-US" sz="2500" dirty="0" smtClean="0"/>
          </a:p>
          <a:p>
            <a:r>
              <a:rPr lang="en-US" sz="2500" dirty="0" smtClean="0"/>
              <a:t>Style </a:t>
            </a:r>
            <a:r>
              <a:rPr lang="en-US" sz="2500" dirty="0"/>
              <a:t>Sheets are a simple and powerful method of allowing attachment of rendering information to HTML documents. </a:t>
            </a:r>
            <a:endParaRPr lang="en-US" sz="2500" dirty="0" smtClean="0"/>
          </a:p>
          <a:p>
            <a:r>
              <a:rPr lang="en-US" sz="2500" dirty="0" smtClean="0"/>
              <a:t>It </a:t>
            </a:r>
            <a:r>
              <a:rPr lang="en-US" sz="2500" dirty="0"/>
              <a:t>used to style the webpages by setting </a:t>
            </a:r>
            <a:r>
              <a:rPr lang="en-US" sz="2500" dirty="0" smtClean="0"/>
              <a:t/>
            </a:r>
            <a:br>
              <a:rPr lang="en-US" sz="2500" dirty="0" smtClean="0"/>
            </a:br>
            <a:r>
              <a:rPr lang="en-US" sz="2500" dirty="0" smtClean="0"/>
              <a:t>background-color</a:t>
            </a:r>
            <a:r>
              <a:rPr lang="en-US" sz="2500" dirty="0"/>
              <a:t>, font color, font size, font family, etc.</a:t>
            </a:r>
          </a:p>
        </p:txBody>
      </p:sp>
      <p:sp>
        <p:nvSpPr>
          <p:cNvPr id="4" name="Slide Number Placeholder 3"/>
          <p:cNvSpPr>
            <a:spLocks noGrp="1"/>
          </p:cNvSpPr>
          <p:nvPr>
            <p:ph type="sldNum" sz="quarter" idx="12"/>
          </p:nvPr>
        </p:nvSpPr>
        <p:spPr/>
        <p:txBody>
          <a:bodyPr/>
          <a:lstStyle/>
          <a:p>
            <a:fld id="{C4FE4D95-09B1-495F-B485-2D35DE588973}" type="slidenum">
              <a:rPr lang="en-US" smtClean="0"/>
              <a:t>2</a:t>
            </a:fld>
            <a:endParaRPr lang="en-US"/>
          </a:p>
        </p:txBody>
      </p:sp>
    </p:spTree>
    <p:extLst>
      <p:ext uri="{BB962C8B-B14F-4D97-AF65-F5344CB8AC3E}">
        <p14:creationId xmlns:p14="http://schemas.microsoft.com/office/powerpoint/2010/main" val="1801999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 Property</a:t>
            </a:r>
          </a:p>
        </p:txBody>
      </p:sp>
      <p:sp>
        <p:nvSpPr>
          <p:cNvPr id="3" name="Content Placeholder 2"/>
          <p:cNvSpPr>
            <a:spLocks noGrp="1"/>
          </p:cNvSpPr>
          <p:nvPr>
            <p:ph idx="1"/>
          </p:nvPr>
        </p:nvSpPr>
        <p:spPr/>
        <p:txBody>
          <a:bodyPr/>
          <a:lstStyle/>
          <a:p>
            <a:r>
              <a:rPr lang="en-US" sz="2400" b="1" dirty="0"/>
              <a:t>fixed</a:t>
            </a:r>
            <a:r>
              <a:rPr lang="en-US" sz="2400" dirty="0"/>
              <a:t> - The element's box position is offset from its browser window by using the top, right, bottom, and left properties. The element's box won't move when the browser window is scrolled.</a:t>
            </a:r>
          </a:p>
          <a:p>
            <a:r>
              <a:rPr lang="en-US" sz="2400" b="1" dirty="0"/>
              <a:t>inherit</a:t>
            </a:r>
            <a:r>
              <a:rPr lang="en-US" sz="2400" dirty="0"/>
              <a:t> - The inherit keyword is employed to specify that the value for this property should be taken from the parent element. If inherit is used with the root element, then the initial value for this property is going to be used.</a:t>
            </a:r>
          </a:p>
          <a:p>
            <a:endParaRPr lang="en-US" sz="2400" dirty="0"/>
          </a:p>
        </p:txBody>
      </p:sp>
      <p:sp>
        <p:nvSpPr>
          <p:cNvPr id="4" name="Slide Number Placeholder 3"/>
          <p:cNvSpPr>
            <a:spLocks noGrp="1"/>
          </p:cNvSpPr>
          <p:nvPr>
            <p:ph type="sldNum" sz="quarter" idx="12"/>
          </p:nvPr>
        </p:nvSpPr>
        <p:spPr/>
        <p:txBody>
          <a:bodyPr/>
          <a:lstStyle/>
          <a:p>
            <a:fld id="{C4FE4D95-09B1-495F-B485-2D35DE588973}" type="slidenum">
              <a:rPr lang="en-US" smtClean="0"/>
              <a:t>20</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876800"/>
            <a:ext cx="6019800" cy="152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10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Color property</a:t>
            </a:r>
          </a:p>
        </p:txBody>
      </p:sp>
      <p:sp>
        <p:nvSpPr>
          <p:cNvPr id="3" name="Content Placeholder 2"/>
          <p:cNvSpPr>
            <a:spLocks noGrp="1"/>
          </p:cNvSpPr>
          <p:nvPr>
            <p:ph idx="1"/>
          </p:nvPr>
        </p:nvSpPr>
        <p:spPr/>
        <p:txBody>
          <a:bodyPr/>
          <a:lstStyle/>
          <a:p>
            <a:r>
              <a:rPr lang="en-US" sz="2400" dirty="0"/>
              <a:t>The color property is used to specify the foreground color of text</a:t>
            </a:r>
            <a:r>
              <a:rPr lang="en-US" sz="2400" dirty="0" smtClean="0"/>
              <a:t>.</a:t>
            </a:r>
          </a:p>
          <a:p>
            <a:r>
              <a:rPr lang="en-US" sz="2400" dirty="0" smtClean="0"/>
              <a:t>The </a:t>
            </a:r>
            <a:r>
              <a:rPr lang="en-US" sz="2400" dirty="0"/>
              <a:t>color properties are set using 5 different color notation types </a:t>
            </a:r>
          </a:p>
        </p:txBody>
      </p:sp>
      <p:sp>
        <p:nvSpPr>
          <p:cNvPr id="4" name="Slide Number Placeholder 3"/>
          <p:cNvSpPr>
            <a:spLocks noGrp="1"/>
          </p:cNvSpPr>
          <p:nvPr>
            <p:ph type="sldNum" sz="quarter" idx="12"/>
          </p:nvPr>
        </p:nvSpPr>
        <p:spPr/>
        <p:txBody>
          <a:bodyPr/>
          <a:lstStyle/>
          <a:p>
            <a:fld id="{C4FE4D95-09B1-495F-B485-2D35DE588973}" type="slidenum">
              <a:rPr lang="en-US" smtClean="0"/>
              <a:t>21</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429000"/>
            <a:ext cx="5867400" cy="2556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200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text-align property</a:t>
            </a:r>
          </a:p>
        </p:txBody>
      </p:sp>
      <p:sp>
        <p:nvSpPr>
          <p:cNvPr id="3" name="Content Placeholder 2"/>
          <p:cNvSpPr>
            <a:spLocks noGrp="1"/>
          </p:cNvSpPr>
          <p:nvPr>
            <p:ph idx="1"/>
          </p:nvPr>
        </p:nvSpPr>
        <p:spPr/>
        <p:txBody>
          <a:bodyPr/>
          <a:lstStyle/>
          <a:p>
            <a:r>
              <a:rPr lang="en-US" sz="2400" dirty="0"/>
              <a:t>The text-align property is used to align the content inside the element. </a:t>
            </a:r>
            <a:endParaRPr lang="en-US" sz="2400" dirty="0" smtClean="0"/>
          </a:p>
          <a:p>
            <a:r>
              <a:rPr lang="en-US" sz="2400" dirty="0" smtClean="0"/>
              <a:t>The </a:t>
            </a:r>
            <a:r>
              <a:rPr lang="en-US" sz="2400" dirty="0"/>
              <a:t>text inside the element can be aligned in 4 ways - left, right, center and justify.</a:t>
            </a:r>
          </a:p>
        </p:txBody>
      </p:sp>
      <p:sp>
        <p:nvSpPr>
          <p:cNvPr id="4" name="Slide Number Placeholder 3"/>
          <p:cNvSpPr>
            <a:spLocks noGrp="1"/>
          </p:cNvSpPr>
          <p:nvPr>
            <p:ph type="sldNum" sz="quarter" idx="12"/>
          </p:nvPr>
        </p:nvSpPr>
        <p:spPr/>
        <p:txBody>
          <a:bodyPr/>
          <a:lstStyle/>
          <a:p>
            <a:fld id="{C4FE4D95-09B1-495F-B485-2D35DE588973}" type="slidenum">
              <a:rPr lang="en-US" smtClean="0"/>
              <a:t>22</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505200"/>
            <a:ext cx="5791200" cy="252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80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sz="2300" dirty="0"/>
              <a:t>A CSS consists of a </a:t>
            </a:r>
            <a:r>
              <a:rPr lang="en-US" sz="2300" i="1" dirty="0"/>
              <a:t>set of rules</a:t>
            </a:r>
            <a:r>
              <a:rPr lang="en-US" sz="2300" dirty="0"/>
              <a:t> that defines the styles for a web page. </a:t>
            </a:r>
            <a:endParaRPr lang="en-US" sz="2300" dirty="0" smtClean="0"/>
          </a:p>
          <a:p>
            <a:r>
              <a:rPr lang="en-US" sz="2300" dirty="0" smtClean="0"/>
              <a:t>A </a:t>
            </a:r>
            <a:r>
              <a:rPr lang="en-US" sz="2300" dirty="0"/>
              <a:t>CSS style rule composed of </a:t>
            </a:r>
            <a:r>
              <a:rPr lang="en-US" sz="2300" b="1" dirty="0"/>
              <a:t>selectors</a:t>
            </a:r>
            <a:r>
              <a:rPr lang="en-US" sz="2300" dirty="0"/>
              <a:t> and </a:t>
            </a:r>
            <a:r>
              <a:rPr lang="en-US" sz="2300" b="1" dirty="0"/>
              <a:t>declarations</a:t>
            </a:r>
            <a:r>
              <a:rPr lang="en-US" sz="2300" dirty="0"/>
              <a:t>. </a:t>
            </a:r>
            <a:endParaRPr lang="en-US" sz="2300" dirty="0" smtClean="0"/>
          </a:p>
          <a:p>
            <a:r>
              <a:rPr lang="en-US" sz="2300" dirty="0" smtClean="0"/>
              <a:t>The </a:t>
            </a:r>
            <a:r>
              <a:rPr lang="en-US" sz="2300" dirty="0"/>
              <a:t>selector is an HTML Element </a:t>
            </a:r>
            <a:r>
              <a:rPr lang="en-US" sz="2300" i="1" dirty="0"/>
              <a:t>like h3 used in the below example</a:t>
            </a:r>
            <a:r>
              <a:rPr lang="en-US" sz="2300" dirty="0"/>
              <a:t>. </a:t>
            </a:r>
            <a:endParaRPr lang="en-US" sz="2300" dirty="0" smtClean="0"/>
          </a:p>
          <a:p>
            <a:r>
              <a:rPr lang="en-US" sz="2300" dirty="0" smtClean="0"/>
              <a:t>The </a:t>
            </a:r>
            <a:r>
              <a:rPr lang="en-US" sz="2300" dirty="0"/>
              <a:t>declaration is comprised of a property and a value surrounded by curly braces. </a:t>
            </a:r>
            <a:endParaRPr lang="en-US" sz="2300" dirty="0" smtClean="0"/>
          </a:p>
          <a:p>
            <a:r>
              <a:rPr lang="en-US" sz="2200" dirty="0" smtClean="0"/>
              <a:t>In </a:t>
            </a:r>
            <a:r>
              <a:rPr lang="en-US" sz="2200" dirty="0"/>
              <a:t>the below example font-family, font-style and color were properties of the selector h3. Arial, italic and red were the values assigned, respectively, to the properties.</a:t>
            </a:r>
          </a:p>
        </p:txBody>
      </p:sp>
      <p:sp>
        <p:nvSpPr>
          <p:cNvPr id="4" name="Slide Number Placeholder 3"/>
          <p:cNvSpPr>
            <a:spLocks noGrp="1"/>
          </p:cNvSpPr>
          <p:nvPr>
            <p:ph type="sldNum" sz="quarter" idx="12"/>
          </p:nvPr>
        </p:nvSpPr>
        <p:spPr/>
        <p:txBody>
          <a:bodyPr/>
          <a:lstStyle/>
          <a:p>
            <a:fld id="{C4FE4D95-09B1-495F-B485-2D35DE588973}" type="slidenum">
              <a:rPr lang="en-US" smtClean="0"/>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638800"/>
            <a:ext cx="2057400" cy="1074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645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Content Placeholder 2"/>
          <p:cNvSpPr>
            <a:spLocks noGrp="1"/>
          </p:cNvSpPr>
          <p:nvPr>
            <p:ph idx="1"/>
          </p:nvPr>
        </p:nvSpPr>
        <p:spPr>
          <a:xfrm>
            <a:off x="152400" y="1719263"/>
            <a:ext cx="8839200" cy="4411662"/>
          </a:xfrm>
        </p:spPr>
        <p:txBody>
          <a:bodyPr/>
          <a:lstStyle/>
          <a:p>
            <a:r>
              <a:rPr lang="en-US" sz="2300" dirty="0"/>
              <a:t>The CSS box model used to determine how our web page is rendered by browser. </a:t>
            </a:r>
            <a:endParaRPr lang="en-US" sz="2300" dirty="0" smtClean="0"/>
          </a:p>
          <a:p>
            <a:r>
              <a:rPr lang="en-US" sz="2300" dirty="0" smtClean="0"/>
              <a:t>It </a:t>
            </a:r>
            <a:r>
              <a:rPr lang="en-US" sz="2300" dirty="0"/>
              <a:t>considers each element on the page as a box, CSS allows you to apply different properties that define where and how that element appears. </a:t>
            </a:r>
            <a:endParaRPr lang="en-US" sz="2300" dirty="0" smtClean="0"/>
          </a:p>
          <a:p>
            <a:r>
              <a:rPr lang="en-US" sz="2300" dirty="0" smtClean="0"/>
              <a:t>Web </a:t>
            </a:r>
            <a:r>
              <a:rPr lang="en-US" sz="2300" dirty="0"/>
              <a:t>pages are made up of rectangular boxes arranged and related to each other</a:t>
            </a:r>
            <a:r>
              <a:rPr lang="en-US" sz="2300" dirty="0" smtClean="0"/>
              <a:t>.</a:t>
            </a:r>
          </a:p>
          <a:p>
            <a:r>
              <a:rPr lang="en-US" sz="2300" dirty="0"/>
              <a:t>Every box has 4 parts - </a:t>
            </a:r>
            <a:r>
              <a:rPr lang="en-US" sz="2300" b="1" dirty="0"/>
              <a:t>margin</a:t>
            </a:r>
            <a:r>
              <a:rPr lang="en-US" sz="2300" dirty="0"/>
              <a:t>, </a:t>
            </a:r>
            <a:r>
              <a:rPr lang="en-US" sz="2300" b="1" dirty="0"/>
              <a:t>border</a:t>
            </a:r>
            <a:r>
              <a:rPr lang="en-US" sz="2300" dirty="0"/>
              <a:t>, </a:t>
            </a:r>
            <a:r>
              <a:rPr lang="en-US" sz="2300" b="1" dirty="0"/>
              <a:t>padding</a:t>
            </a:r>
            <a:r>
              <a:rPr lang="en-US" sz="2300" dirty="0"/>
              <a:t> and </a:t>
            </a:r>
            <a:r>
              <a:rPr lang="en-US" sz="2300" b="1" dirty="0"/>
              <a:t>content</a:t>
            </a:r>
            <a:r>
              <a:rPr lang="en-US" sz="2300" dirty="0"/>
              <a:t>. </a:t>
            </a:r>
            <a:endParaRPr lang="en-US" sz="2300" dirty="0" smtClean="0"/>
          </a:p>
          <a:p>
            <a:r>
              <a:rPr lang="en-US" sz="2300" dirty="0" smtClean="0"/>
              <a:t>The </a:t>
            </a:r>
            <a:r>
              <a:rPr lang="en-US" sz="2300" dirty="0"/>
              <a:t>margin is an outermost box, inside that the border, then padding, then the content is innermost. </a:t>
            </a:r>
            <a:endParaRPr lang="en-US" sz="2300" dirty="0" smtClean="0"/>
          </a:p>
          <a:p>
            <a:r>
              <a:rPr lang="en-US" sz="2300" dirty="0" smtClean="0"/>
              <a:t>All </a:t>
            </a:r>
            <a:r>
              <a:rPr lang="en-US" sz="2300" dirty="0"/>
              <a:t>box sizes/formatting can be styled with CSS.</a:t>
            </a:r>
          </a:p>
        </p:txBody>
      </p:sp>
      <p:sp>
        <p:nvSpPr>
          <p:cNvPr id="4" name="Slide Number Placeholder 3"/>
          <p:cNvSpPr>
            <a:spLocks noGrp="1"/>
          </p:cNvSpPr>
          <p:nvPr>
            <p:ph type="sldNum" sz="quarter" idx="12"/>
          </p:nvPr>
        </p:nvSpPr>
        <p:spPr/>
        <p:txBody>
          <a:bodyPr/>
          <a:lstStyle/>
          <a:p>
            <a:fld id="{C4FE4D95-09B1-495F-B485-2D35DE588973}" type="slidenum">
              <a:rPr lang="en-US" smtClean="0"/>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
            <a:ext cx="323373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068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Content Placeholder 2"/>
          <p:cNvSpPr>
            <a:spLocks noGrp="1"/>
          </p:cNvSpPr>
          <p:nvPr>
            <p:ph idx="1"/>
          </p:nvPr>
        </p:nvSpPr>
        <p:spPr/>
        <p:txBody>
          <a:bodyPr/>
          <a:lstStyle/>
          <a:p>
            <a:endParaRPr lang="en-US" sz="2200" b="1" dirty="0" smtClean="0"/>
          </a:p>
          <a:p>
            <a:endParaRPr lang="en-US" sz="2200" b="1" dirty="0"/>
          </a:p>
          <a:p>
            <a:r>
              <a:rPr lang="en-US" sz="2200" b="1" dirty="0" smtClean="0"/>
              <a:t>Margin</a:t>
            </a:r>
            <a:r>
              <a:rPr lang="en-US" sz="2200" dirty="0" smtClean="0"/>
              <a:t> </a:t>
            </a:r>
            <a:r>
              <a:rPr lang="en-US" sz="2200" dirty="0"/>
              <a:t>- It is a space between border and margin. It is useful to separate the element from its neighbors. The dimensions are given by the margin-box width and the margin-box height.</a:t>
            </a:r>
          </a:p>
          <a:p>
            <a:r>
              <a:rPr lang="en-US" sz="2200" b="1" dirty="0"/>
              <a:t>Border</a:t>
            </a:r>
            <a:r>
              <a:rPr lang="en-US" sz="2200" dirty="0"/>
              <a:t> - It is the area between the box’s padding and margin. Its dimensions are given by the width and height of the border.</a:t>
            </a:r>
          </a:p>
          <a:p>
            <a:r>
              <a:rPr lang="en-US" sz="2200" b="1" dirty="0"/>
              <a:t>Padding</a:t>
            </a:r>
            <a:r>
              <a:rPr lang="en-US" sz="2200" dirty="0"/>
              <a:t> - It is a space around the content area and within the border-box. Its dimensions are given by the width of the padding-box and the height of the padding-box.</a:t>
            </a:r>
          </a:p>
          <a:p>
            <a:r>
              <a:rPr lang="en-US" sz="2200" b="1" dirty="0"/>
              <a:t>Content</a:t>
            </a:r>
            <a:r>
              <a:rPr lang="en-US" sz="2200" dirty="0"/>
              <a:t> - It consists of content like text, image, or other media content. It is bounded by the content edge and its dimensions are given by content-box width and height.</a:t>
            </a:r>
          </a:p>
          <a:p>
            <a:endParaRPr lang="en-US" sz="2200" dirty="0"/>
          </a:p>
        </p:txBody>
      </p:sp>
      <p:sp>
        <p:nvSpPr>
          <p:cNvPr id="4" name="Slide Number Placeholder 3"/>
          <p:cNvSpPr>
            <a:spLocks noGrp="1"/>
          </p:cNvSpPr>
          <p:nvPr>
            <p:ph type="sldNum" sz="quarter" idx="12"/>
          </p:nvPr>
        </p:nvSpPr>
        <p:spPr/>
        <p:txBody>
          <a:bodyPr/>
          <a:lstStyle/>
          <a:p>
            <a:fld id="{C4FE4D95-09B1-495F-B485-2D35DE588973}" type="slidenum">
              <a:rPr lang="en-US" smtClean="0"/>
              <a:t>5</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0"/>
            <a:ext cx="3233737"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66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CSS</a:t>
            </a:r>
          </a:p>
        </p:txBody>
      </p:sp>
      <p:sp>
        <p:nvSpPr>
          <p:cNvPr id="3" name="Content Placeholder 2"/>
          <p:cNvSpPr>
            <a:spLocks noGrp="1"/>
          </p:cNvSpPr>
          <p:nvPr>
            <p:ph idx="1"/>
          </p:nvPr>
        </p:nvSpPr>
        <p:spPr>
          <a:xfrm>
            <a:off x="457200" y="1719263"/>
            <a:ext cx="8610600" cy="4411662"/>
          </a:xfrm>
        </p:spPr>
        <p:txBody>
          <a:bodyPr/>
          <a:lstStyle/>
          <a:p>
            <a:r>
              <a:rPr lang="en-US" sz="2600" dirty="0"/>
              <a:t>There are three types of CSS which are given below:</a:t>
            </a:r>
          </a:p>
          <a:p>
            <a:r>
              <a:rPr lang="en-US" sz="2600" dirty="0"/>
              <a:t>Inline CSS</a:t>
            </a:r>
          </a:p>
          <a:p>
            <a:r>
              <a:rPr lang="en-US" sz="2600" dirty="0"/>
              <a:t>Internal or Embedded CSS</a:t>
            </a:r>
          </a:p>
          <a:p>
            <a:r>
              <a:rPr lang="en-US" sz="2600" dirty="0"/>
              <a:t>External CSS</a:t>
            </a:r>
          </a:p>
          <a:p>
            <a:endParaRPr lang="en-US" dirty="0"/>
          </a:p>
        </p:txBody>
      </p:sp>
      <p:sp>
        <p:nvSpPr>
          <p:cNvPr id="4" name="Slide Number Placeholder 3"/>
          <p:cNvSpPr>
            <a:spLocks noGrp="1"/>
          </p:cNvSpPr>
          <p:nvPr>
            <p:ph type="sldNum" sz="quarter" idx="12"/>
          </p:nvPr>
        </p:nvSpPr>
        <p:spPr/>
        <p:txBody>
          <a:bodyPr/>
          <a:lstStyle/>
          <a:p>
            <a:fld id="{C4FE4D95-09B1-495F-B485-2D35DE588973}" type="slidenum">
              <a:rPr lang="en-US" smtClean="0"/>
              <a:t>6</a:t>
            </a:fld>
            <a:endParaRPr lang="en-US"/>
          </a:p>
        </p:txBody>
      </p:sp>
    </p:spTree>
    <p:extLst>
      <p:ext uri="{BB962C8B-B14F-4D97-AF65-F5344CB8AC3E}">
        <p14:creationId xmlns:p14="http://schemas.microsoft.com/office/powerpoint/2010/main" val="418860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CSS</a:t>
            </a:r>
          </a:p>
        </p:txBody>
      </p:sp>
      <p:sp>
        <p:nvSpPr>
          <p:cNvPr id="3" name="Content Placeholder 2"/>
          <p:cNvSpPr>
            <a:spLocks noGrp="1"/>
          </p:cNvSpPr>
          <p:nvPr>
            <p:ph idx="1"/>
          </p:nvPr>
        </p:nvSpPr>
        <p:spPr/>
        <p:txBody>
          <a:bodyPr/>
          <a:lstStyle/>
          <a:p>
            <a:r>
              <a:rPr lang="en-US" sz="2400" dirty="0"/>
              <a:t>Inline CSS contains the CSS property in the body section attached with element is known as inline CSS. </a:t>
            </a:r>
            <a:endParaRPr lang="en-US" sz="2400" dirty="0" smtClean="0"/>
          </a:p>
          <a:p>
            <a:r>
              <a:rPr lang="en-US" sz="2400" dirty="0" smtClean="0"/>
              <a:t>This </a:t>
            </a:r>
            <a:r>
              <a:rPr lang="en-US" sz="2400" dirty="0"/>
              <a:t>kind of style is specified within an </a:t>
            </a:r>
            <a:r>
              <a:rPr lang="en-US" sz="2400" b="1" dirty="0"/>
              <a:t>HTML tag using style attribute</a:t>
            </a:r>
            <a:r>
              <a:rPr lang="en-US" sz="2400" dirty="0"/>
              <a:t>.</a:t>
            </a:r>
          </a:p>
        </p:txBody>
      </p:sp>
      <p:sp>
        <p:nvSpPr>
          <p:cNvPr id="4" name="Slide Number Placeholder 3"/>
          <p:cNvSpPr>
            <a:spLocks noGrp="1"/>
          </p:cNvSpPr>
          <p:nvPr>
            <p:ph type="sldNum" sz="quarter" idx="12"/>
          </p:nvPr>
        </p:nvSpPr>
        <p:spPr/>
        <p:txBody>
          <a:bodyPr/>
          <a:lstStyle/>
          <a:p>
            <a:fld id="{C4FE4D95-09B1-495F-B485-2D35DE588973}" type="slidenum">
              <a:rPr lang="en-US" smtClean="0"/>
              <a:t>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338" y="2971800"/>
            <a:ext cx="376923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4273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or Embedded CSS</a:t>
            </a:r>
          </a:p>
        </p:txBody>
      </p:sp>
      <p:sp>
        <p:nvSpPr>
          <p:cNvPr id="3" name="Content Placeholder 2"/>
          <p:cNvSpPr>
            <a:spLocks noGrp="1"/>
          </p:cNvSpPr>
          <p:nvPr>
            <p:ph idx="1"/>
          </p:nvPr>
        </p:nvSpPr>
        <p:spPr/>
        <p:txBody>
          <a:bodyPr/>
          <a:lstStyle/>
          <a:p>
            <a:r>
              <a:rPr lang="en-US" sz="2200" dirty="0"/>
              <a:t>This can be used when a single HTML document must be styled </a:t>
            </a:r>
            <a:r>
              <a:rPr lang="en-US" sz="2200" b="1" dirty="0"/>
              <a:t>uniquely</a:t>
            </a:r>
            <a:r>
              <a:rPr lang="en-US" sz="2200" dirty="0"/>
              <a:t>. </a:t>
            </a:r>
            <a:endParaRPr lang="en-US" sz="2200" dirty="0" smtClean="0"/>
          </a:p>
          <a:p>
            <a:r>
              <a:rPr lang="en-US" sz="2200" dirty="0" smtClean="0"/>
              <a:t>The </a:t>
            </a:r>
            <a:r>
              <a:rPr lang="en-US" sz="2200" dirty="0"/>
              <a:t>CSS rule set should be within the HTML file in the </a:t>
            </a:r>
            <a:r>
              <a:rPr lang="en-US" sz="2200" i="1" dirty="0"/>
              <a:t>head section</a:t>
            </a:r>
            <a:r>
              <a:rPr lang="en-US" sz="2200" dirty="0"/>
              <a:t> </a:t>
            </a:r>
            <a:r>
              <a:rPr lang="en-US" sz="2200" dirty="0" err="1"/>
              <a:t>i.e</a:t>
            </a:r>
            <a:r>
              <a:rPr lang="en-US" sz="2200" dirty="0"/>
              <a:t> the CSS is embedded within the HTML file.</a:t>
            </a:r>
          </a:p>
        </p:txBody>
      </p:sp>
      <p:sp>
        <p:nvSpPr>
          <p:cNvPr id="4" name="Slide Number Placeholder 3"/>
          <p:cNvSpPr>
            <a:spLocks noGrp="1"/>
          </p:cNvSpPr>
          <p:nvPr>
            <p:ph type="sldNum" sz="quarter" idx="12"/>
          </p:nvPr>
        </p:nvSpPr>
        <p:spPr/>
        <p:txBody>
          <a:bodyPr/>
          <a:lstStyle/>
          <a:p>
            <a:fld id="{C4FE4D95-09B1-495F-B485-2D35DE588973}" type="slidenum">
              <a:rPr lang="en-US" smtClean="0"/>
              <a:t>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600"/>
            <a:ext cx="33528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148137"/>
            <a:ext cx="3276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053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t>
            </a:r>
            <a:r>
              <a:rPr lang="en-US" dirty="0" smtClean="0"/>
              <a:t>CSS</a:t>
            </a:r>
            <a:endParaRPr lang="en-US" dirty="0"/>
          </a:p>
        </p:txBody>
      </p:sp>
      <p:sp>
        <p:nvSpPr>
          <p:cNvPr id="3" name="Content Placeholder 2"/>
          <p:cNvSpPr>
            <a:spLocks noGrp="1"/>
          </p:cNvSpPr>
          <p:nvPr>
            <p:ph idx="1"/>
          </p:nvPr>
        </p:nvSpPr>
        <p:spPr/>
        <p:txBody>
          <a:bodyPr/>
          <a:lstStyle/>
          <a:p>
            <a:r>
              <a:rPr lang="en-US" sz="2000" dirty="0" smtClean="0"/>
              <a:t>External </a:t>
            </a:r>
            <a:r>
              <a:rPr lang="en-US" sz="2000" dirty="0"/>
              <a:t>CSS contains separate CSS file which contains only style property with the help of tag </a:t>
            </a:r>
            <a:r>
              <a:rPr lang="en-US" sz="2000" dirty="0" smtClean="0"/>
              <a:t>attributes.</a:t>
            </a:r>
          </a:p>
          <a:p>
            <a:r>
              <a:rPr lang="en-US" sz="2000" dirty="0" smtClean="0"/>
              <a:t>CSS </a:t>
            </a:r>
            <a:r>
              <a:rPr lang="en-US" sz="2000" dirty="0"/>
              <a:t>property written in a separate file with .</a:t>
            </a:r>
            <a:r>
              <a:rPr lang="en-US" sz="2000" dirty="0" err="1"/>
              <a:t>css</a:t>
            </a:r>
            <a:r>
              <a:rPr lang="en-US" sz="2000" dirty="0"/>
              <a:t> extension and should be linked to the HTML document using </a:t>
            </a:r>
            <a:r>
              <a:rPr lang="en-US" sz="2000" b="1" dirty="0"/>
              <a:t>link</a:t>
            </a:r>
            <a:r>
              <a:rPr lang="en-US" sz="2000" dirty="0"/>
              <a:t> tag. </a:t>
            </a:r>
            <a:endParaRPr lang="en-US" sz="2000" dirty="0" smtClean="0"/>
          </a:p>
          <a:p>
            <a:r>
              <a:rPr lang="en-US" sz="2000" dirty="0" smtClean="0"/>
              <a:t>This </a:t>
            </a:r>
            <a:r>
              <a:rPr lang="en-US" sz="2000" dirty="0"/>
              <a:t>means that for each element, style can be set only once and that will be applied across web pages.</a:t>
            </a:r>
          </a:p>
          <a:p>
            <a:endParaRPr lang="en-US" sz="2000" dirty="0"/>
          </a:p>
        </p:txBody>
      </p:sp>
      <p:sp>
        <p:nvSpPr>
          <p:cNvPr id="4" name="Slide Number Placeholder 3"/>
          <p:cNvSpPr>
            <a:spLocks noGrp="1"/>
          </p:cNvSpPr>
          <p:nvPr>
            <p:ph type="sldNum" sz="quarter" idx="12"/>
          </p:nvPr>
        </p:nvSpPr>
        <p:spPr/>
        <p:txBody>
          <a:bodyPr/>
          <a:lstStyle/>
          <a:p>
            <a:fld id="{C4FE4D95-09B1-495F-B485-2D35DE588973}" type="slidenum">
              <a:rPr lang="en-US" smtClean="0"/>
              <a:t>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90950"/>
            <a:ext cx="39624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1303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68</TotalTime>
  <Words>1523</Words>
  <Application>Microsoft Office PowerPoint</Application>
  <PresentationFormat>On-screen Show (4:3)</PresentationFormat>
  <Paragraphs>150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Learner Template</vt:lpstr>
      <vt:lpstr>CSS  Cascading Style Sheets </vt:lpstr>
      <vt:lpstr>CSS</vt:lpstr>
      <vt:lpstr>CSS</vt:lpstr>
      <vt:lpstr>CSS Box Model</vt:lpstr>
      <vt:lpstr>CSS Box Model</vt:lpstr>
      <vt:lpstr>Types of CSS</vt:lpstr>
      <vt:lpstr>Inline CSS</vt:lpstr>
      <vt:lpstr>Internal or Embedded CSS</vt:lpstr>
      <vt:lpstr>External CSS</vt:lpstr>
      <vt:lpstr>External CSS</vt:lpstr>
      <vt:lpstr>External CSS</vt:lpstr>
      <vt:lpstr>CSS Properties</vt:lpstr>
      <vt:lpstr>CSS Border Property</vt:lpstr>
      <vt:lpstr>CSS Padding Property</vt:lpstr>
      <vt:lpstr>CSS Padding Property</vt:lpstr>
      <vt:lpstr>CSS Margin Property</vt:lpstr>
      <vt:lpstr>CSS Display Property</vt:lpstr>
      <vt:lpstr>CSS Position Property</vt:lpstr>
      <vt:lpstr>CSS Position Property</vt:lpstr>
      <vt:lpstr>CSS Position Property</vt:lpstr>
      <vt:lpstr>CSS Color property</vt:lpstr>
      <vt:lpstr>CSS text-align property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Cascading Style Sheets </dc:title>
  <dc:creator>Windows User</dc:creator>
  <cp:lastModifiedBy>Windows User</cp:lastModifiedBy>
  <cp:revision>67</cp:revision>
  <dcterms:created xsi:type="dcterms:W3CDTF">2021-04-30T14:23:51Z</dcterms:created>
  <dcterms:modified xsi:type="dcterms:W3CDTF">2021-04-30T15:32:06Z</dcterms:modified>
</cp:coreProperties>
</file>