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378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2" y="0"/>
            <a:ext cx="12192003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9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77801" y="125414"/>
            <a:ext cx="11800417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176419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2"/>
            <a:ext cx="12192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" y="6367323"/>
            <a:ext cx="1680284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6680" y="-4950"/>
            <a:ext cx="1117864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6680" y="1097281"/>
            <a:ext cx="1117864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6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12192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6936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7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12192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8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7"/>
            <a:ext cx="12192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3688" y="3242663"/>
            <a:ext cx="12192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877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5344885" y="-3604447"/>
            <a:ext cx="1502227" cy="121919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3"/>
            <a:ext cx="12192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2881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80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92587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4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277878" y="153884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68155" y="154035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6277878" y="409916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68155" y="410067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4714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209551" y="133350"/>
            <a:ext cx="11768667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70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023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9685945" y="365741"/>
            <a:ext cx="2071076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06680" y="1481447"/>
            <a:ext cx="11178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830343" y="6363713"/>
            <a:ext cx="1148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06681" y="-4950"/>
            <a:ext cx="8296895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4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3829" y="463993"/>
            <a:ext cx="8167376" cy="2965007"/>
          </a:xfrm>
        </p:spPr>
        <p:txBody>
          <a:bodyPr/>
          <a:lstStyle/>
          <a:p>
            <a:pPr algn="ctr"/>
            <a:r>
              <a:rPr lang="en-IN" b="0" dirty="0"/>
              <a:t>AJAX</a:t>
            </a:r>
            <a:br>
              <a:rPr lang="en-IN" b="0" dirty="0"/>
            </a:b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94" y="0"/>
            <a:ext cx="6222671" cy="122415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D834E8A-BF04-4796-AF58-509DA4E21112}"/>
              </a:ext>
            </a:extLst>
          </p:cNvPr>
          <p:cNvSpPr/>
          <p:nvPr/>
        </p:nvSpPr>
        <p:spPr>
          <a:xfrm>
            <a:off x="1751610" y="1425844"/>
            <a:ext cx="8621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0CDC85-535F-40AE-8976-410912843452}"/>
              </a:ext>
            </a:extLst>
          </p:cNvPr>
          <p:cNvSpPr txBox="1"/>
          <p:nvPr/>
        </p:nvSpPr>
        <p:spPr>
          <a:xfrm>
            <a:off x="583096" y="212035"/>
            <a:ext cx="9236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0" dirty="0">
                <a:solidFill>
                  <a:schemeClr val="bg1"/>
                </a:solidFill>
              </a:rPr>
              <a:t>AJAX – INTRODUCTION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2FF1CD3-EB29-4BC4-A201-FEEEF3C19642}"/>
              </a:ext>
            </a:extLst>
          </p:cNvPr>
          <p:cNvSpPr txBox="1"/>
          <p:nvPr/>
        </p:nvSpPr>
        <p:spPr>
          <a:xfrm>
            <a:off x="251791" y="1425844"/>
            <a:ext cx="115161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AJAX stands for </a:t>
            </a:r>
            <a:r>
              <a:rPr lang="en-US" sz="2000" b="1" dirty="0"/>
              <a:t>Asynchronous JavaScript and XML.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AJAX is a </a:t>
            </a:r>
            <a:r>
              <a:rPr lang="en-US" sz="2000" dirty="0" smtClean="0"/>
              <a:t>technique </a:t>
            </a:r>
            <a:r>
              <a:rPr lang="en-US" sz="2000" dirty="0"/>
              <a:t>for creating better, faster, and more interactive web applications with the help of XML, HTML, CSS, and Java Script.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Ajax uses XHTML for content, CSS for presentation, along with Document Object Model and JavaScript for dynamic content display.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AJAX is a web browser technology independent of web server software.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With AJAX, when you hit submit, JavaScript will make a request to the server, interpret the results, and update the current screen. In the purest sense, the user would never know that anything was even transmitted to the server.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C6F31A-D301-4DDA-8C6E-3B6AB833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/>
              <a:t>AJAX - </a:t>
            </a:r>
            <a:r>
              <a:rPr lang="en-IN" sz="3200" b="0" dirty="0" err="1"/>
              <a:t>XMLHttpRequest</a:t>
            </a:r>
            <a:r>
              <a:rPr lang="en-IN" b="0" dirty="0"/>
              <a:t/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684FB3-FAAB-4143-9F14-C39960B98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XMLHttpRequest</a:t>
            </a:r>
            <a:r>
              <a:rPr lang="en-US" sz="2000" dirty="0">
                <a:solidFill>
                  <a:schemeClr val="tx1"/>
                </a:solidFill>
              </a:rPr>
              <a:t> (XHR) is an API that can be used by JavaScript, JScript, VBScript, and other web browser scripting languages to transfer and manipulate XML data to and from a webserver using HTTP, establishing an independent connection channel between a webpage's Client-Side and Server-Side.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data returned from </a:t>
            </a:r>
            <a:r>
              <a:rPr lang="en-US" sz="2000" dirty="0" err="1">
                <a:solidFill>
                  <a:schemeClr val="tx1"/>
                </a:solidFill>
              </a:rPr>
              <a:t>XMLHttpRequest</a:t>
            </a:r>
            <a:r>
              <a:rPr lang="en-US" sz="2000" dirty="0">
                <a:solidFill>
                  <a:schemeClr val="tx1"/>
                </a:solidFill>
              </a:rPr>
              <a:t> calls will often be provided by back-end databases.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Besides XML, </a:t>
            </a:r>
            <a:r>
              <a:rPr lang="en-US" sz="2000" dirty="0" err="1">
                <a:solidFill>
                  <a:schemeClr val="tx1"/>
                </a:solidFill>
              </a:rPr>
              <a:t>XMLHttpRequest</a:t>
            </a:r>
            <a:r>
              <a:rPr lang="en-US" sz="2000" dirty="0">
                <a:solidFill>
                  <a:schemeClr val="tx1"/>
                </a:solidFill>
              </a:rPr>
              <a:t> can be used to fetch data in other formats, e.g. JSON or even plain text.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6F72D2-0741-4611-BD40-8999B0B1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6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B3478-CAA6-407D-BBC7-74E3040E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 err="1"/>
              <a:t>XMLHttpRequest</a:t>
            </a:r>
            <a:r>
              <a:rPr lang="en-IN" sz="3200" b="0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480D8E-D4C9-46C3-9817-85A6C24BD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abort()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Cancels the current request.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getAllResponseHeaders</a:t>
            </a:r>
            <a:r>
              <a:rPr lang="en-US" sz="2000" b="1" dirty="0">
                <a:solidFill>
                  <a:schemeClr val="tx1"/>
                </a:solidFill>
              </a:rPr>
              <a:t>()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Returns the complete set of HTTP headers as a string.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getResponseHeader</a:t>
            </a:r>
            <a:r>
              <a:rPr lang="en-US" sz="2000" b="1" dirty="0">
                <a:solidFill>
                  <a:schemeClr val="tx1"/>
                </a:solidFill>
              </a:rPr>
              <a:t>( </a:t>
            </a:r>
            <a:r>
              <a:rPr lang="en-US" sz="2000" b="1" dirty="0" err="1">
                <a:solidFill>
                  <a:schemeClr val="tx1"/>
                </a:solidFill>
              </a:rPr>
              <a:t>headerName</a:t>
            </a:r>
            <a:r>
              <a:rPr lang="en-US" sz="2000" b="1" dirty="0">
                <a:solidFill>
                  <a:schemeClr val="tx1"/>
                </a:solidFill>
              </a:rPr>
              <a:t> 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Returns the value of the specified HTTP header.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send( content 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Sends the request.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setRequestHeader</a:t>
            </a:r>
            <a:r>
              <a:rPr lang="en-US" sz="2000" b="1" dirty="0">
                <a:solidFill>
                  <a:schemeClr val="tx1"/>
                </a:solidFill>
              </a:rPr>
              <a:t>( label, value 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Adds a label/value pair to the HTTP header to be sent.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925043E-BB45-4653-9DB3-91367ECC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8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AE79B0-7570-479B-B206-212EE6F7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 err="1"/>
              <a:t>XMLHttpRequest</a:t>
            </a:r>
            <a:r>
              <a:rPr lang="en-IN" sz="3200" b="0" dirty="0"/>
              <a:t> Methods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EC821E-1BA2-4D50-816B-4175F3698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open( method, URL )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open( method, URL, async )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open( method, URL, async, </a:t>
            </a:r>
            <a:r>
              <a:rPr lang="en-US" sz="2000" b="1" dirty="0" err="1">
                <a:solidFill>
                  <a:schemeClr val="tx1"/>
                </a:solidFill>
              </a:rPr>
              <a:t>userName</a:t>
            </a:r>
            <a:r>
              <a:rPr lang="en-US" sz="2000" b="1" dirty="0">
                <a:solidFill>
                  <a:schemeClr val="tx1"/>
                </a:solidFill>
              </a:rPr>
              <a:t> )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open( method, URL, async, </a:t>
            </a:r>
            <a:r>
              <a:rPr lang="en-US" sz="2000" b="1" dirty="0" err="1">
                <a:solidFill>
                  <a:schemeClr val="tx1"/>
                </a:solidFill>
              </a:rPr>
              <a:t>userName</a:t>
            </a:r>
            <a:r>
              <a:rPr lang="en-US" sz="2000" b="1" dirty="0">
                <a:solidFill>
                  <a:schemeClr val="tx1"/>
                </a:solidFill>
              </a:rPr>
              <a:t>, password 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Specifies the method, URL, and other optional attributes of a request.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The method parameter can have a value of "GET", "POST", or "HEAD". Other HTTP methods such as "PUT" and "DELETE" (primarily used in REST applications) may be possible.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The "async" parameter specifies whether the request should be handled asynchronously or not. "true" means that the script processing carries on after the send() method without waiting for a response, and "false" means that the script waits for a response before continuing script processing.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F76DF8-C2AA-4352-B56C-A5079D4A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2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918B74-DA4A-4363-8B11-84F79DE4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 err="1"/>
              <a:t>XMLHttpRequest</a:t>
            </a:r>
            <a:r>
              <a:rPr lang="en-IN" sz="3200" b="0" dirty="0"/>
              <a:t> Properties</a:t>
            </a:r>
            <a:r>
              <a:rPr lang="en-IN" b="0" dirty="0"/>
              <a:t/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D1349E-BAB6-423C-A2F2-F383E4B03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80" y="1481447"/>
            <a:ext cx="11178640" cy="524739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b="1" dirty="0" err="1">
                <a:solidFill>
                  <a:schemeClr val="tx1"/>
                </a:solidFill>
              </a:rPr>
              <a:t>onreadystatechange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An event handler for an event that fires at every state change.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b="1" dirty="0" err="1">
                <a:solidFill>
                  <a:schemeClr val="tx1"/>
                </a:solidFill>
              </a:rPr>
              <a:t>readyState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 err="1">
                <a:solidFill>
                  <a:schemeClr val="tx1"/>
                </a:solidFill>
              </a:rPr>
              <a:t>readyState</a:t>
            </a:r>
            <a:r>
              <a:rPr lang="en-US" sz="2000" dirty="0">
                <a:solidFill>
                  <a:schemeClr val="tx1"/>
                </a:solidFill>
              </a:rPr>
              <a:t> property defines the current state of the </a:t>
            </a:r>
            <a:r>
              <a:rPr lang="en-US" sz="2000" dirty="0" err="1">
                <a:solidFill>
                  <a:schemeClr val="tx1"/>
                </a:solidFill>
              </a:rPr>
              <a:t>XMLHttpRequest</a:t>
            </a:r>
            <a:r>
              <a:rPr lang="en-US" sz="2000" dirty="0">
                <a:solidFill>
                  <a:schemeClr val="tx1"/>
                </a:solidFill>
              </a:rPr>
              <a:t> object.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The following table provides a list of the possible values for the </a:t>
            </a:r>
            <a:r>
              <a:rPr lang="en-US" sz="2000" dirty="0" err="1">
                <a:solidFill>
                  <a:schemeClr val="tx1"/>
                </a:solidFill>
              </a:rPr>
              <a:t>readyState</a:t>
            </a:r>
            <a:r>
              <a:rPr lang="en-US" sz="2000" dirty="0">
                <a:solidFill>
                  <a:schemeClr val="tx1"/>
                </a:solidFill>
              </a:rPr>
              <a:t> property −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State	Description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0	The request is not initialized.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1	The request has been set up.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2	The request has been sent.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3	The request is in process.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4	The request is completed.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14E09E-CAF3-4CC0-A8E4-E328F08E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9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F9B972-DE66-43B7-B90A-C8DCD4B7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C60B54-28C8-4072-B593-43634549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>
                <a:solidFill>
                  <a:schemeClr val="tx1"/>
                </a:solidFill>
              </a:rPr>
              <a:t>readyState</a:t>
            </a:r>
            <a:r>
              <a:rPr lang="en-US" sz="2000" b="1" dirty="0">
                <a:solidFill>
                  <a:schemeClr val="tx1"/>
                </a:solidFill>
              </a:rPr>
              <a:t> = 0</a:t>
            </a:r>
            <a:r>
              <a:rPr lang="en-US" sz="2000" dirty="0">
                <a:solidFill>
                  <a:schemeClr val="tx1"/>
                </a:solidFill>
              </a:rPr>
              <a:t> After you have created the </a:t>
            </a:r>
            <a:r>
              <a:rPr lang="en-US" sz="2000" dirty="0" err="1">
                <a:solidFill>
                  <a:schemeClr val="tx1"/>
                </a:solidFill>
              </a:rPr>
              <a:t>XMLHttpRequest</a:t>
            </a:r>
            <a:r>
              <a:rPr lang="en-US" sz="2000" dirty="0">
                <a:solidFill>
                  <a:schemeClr val="tx1"/>
                </a:solidFill>
              </a:rPr>
              <a:t> object, but before you have called the open() method.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readyState</a:t>
            </a:r>
            <a:r>
              <a:rPr lang="en-US" sz="2000" b="1" dirty="0">
                <a:solidFill>
                  <a:schemeClr val="tx1"/>
                </a:solidFill>
              </a:rPr>
              <a:t> = 1</a:t>
            </a:r>
            <a:r>
              <a:rPr lang="en-US" sz="2000" dirty="0">
                <a:solidFill>
                  <a:schemeClr val="tx1"/>
                </a:solidFill>
              </a:rPr>
              <a:t> After you have called the open() method, but before you have called send().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readyState</a:t>
            </a:r>
            <a:r>
              <a:rPr lang="en-US" sz="2000" b="1" dirty="0">
                <a:solidFill>
                  <a:schemeClr val="tx1"/>
                </a:solidFill>
              </a:rPr>
              <a:t> = 2</a:t>
            </a:r>
            <a:r>
              <a:rPr lang="en-US" sz="2000" dirty="0">
                <a:solidFill>
                  <a:schemeClr val="tx1"/>
                </a:solidFill>
              </a:rPr>
              <a:t> After you have called send().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readyState</a:t>
            </a:r>
            <a:r>
              <a:rPr lang="en-US" sz="2000" b="1" dirty="0">
                <a:solidFill>
                  <a:schemeClr val="tx1"/>
                </a:solidFill>
              </a:rPr>
              <a:t> = 3</a:t>
            </a:r>
            <a:r>
              <a:rPr lang="en-US" sz="2000" dirty="0">
                <a:solidFill>
                  <a:schemeClr val="tx1"/>
                </a:solidFill>
              </a:rPr>
              <a:t> After the browser has established a communication with the server, but before the server has completed the response.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readyState</a:t>
            </a:r>
            <a:r>
              <a:rPr lang="en-US" sz="2000" b="1" dirty="0">
                <a:solidFill>
                  <a:schemeClr val="tx1"/>
                </a:solidFill>
              </a:rPr>
              <a:t> = 4</a:t>
            </a:r>
            <a:r>
              <a:rPr lang="en-US" sz="2000" dirty="0">
                <a:solidFill>
                  <a:schemeClr val="tx1"/>
                </a:solidFill>
              </a:rPr>
              <a:t> After the request has been completed, and the response data has been completely received from the server.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B595C38-DAD8-458F-8EBB-E49E664D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0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FC711-7C53-4AB9-ACF3-41D9966D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B1C68A-9F0D-4FDB-A20A-3A29A17D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err="1">
                <a:solidFill>
                  <a:schemeClr val="tx1"/>
                </a:solidFill>
              </a:rPr>
              <a:t>responseText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Returns the response as a string.</a:t>
            </a:r>
          </a:p>
          <a:p>
            <a:r>
              <a:rPr lang="en-US" sz="2200" b="1" dirty="0" err="1">
                <a:solidFill>
                  <a:schemeClr val="tx1"/>
                </a:solidFill>
              </a:rPr>
              <a:t>responseXML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Returns the response as XML. This property returns an XML document object, which can be examined and parsed using the W3C DOM node tree methods and properties.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status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Returns the status as a number (e.g., 404 for "Not Found" and 200 for "OK").</a:t>
            </a:r>
          </a:p>
          <a:p>
            <a:r>
              <a:rPr lang="en-US" sz="2200" b="1" dirty="0" err="1">
                <a:solidFill>
                  <a:schemeClr val="tx1"/>
                </a:solidFill>
              </a:rPr>
              <a:t>statusText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Returns the status as a string (e.g., "Not Found" or "OK").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16850FC-263B-40AE-8055-CA282D21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8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E33D50-C7F7-4C80-B7BA-622A263C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/>
              <a:t>JSON with Ajax</a:t>
            </a:r>
            <a:r>
              <a:rPr lang="en-IN" b="0" dirty="0"/>
              <a:t/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3F11B3-507F-472F-AAB9-8A889F7A9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According to the AJAX model, web applications can send and retrieve data from a server asynchronously without interfering with the display and the behavior of the existing page.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Many developers use JSON to pass AJAX updates between the client and the server.</a:t>
            </a:r>
          </a:p>
          <a:p>
            <a:r>
              <a:rPr lang="en-US" sz="2000" dirty="0">
                <a:solidFill>
                  <a:schemeClr val="tx1"/>
                </a:solidFill>
              </a:rPr>
              <a:t>Any data that is updated using AJAX can be stored using the JSON format on the web server. AJAX is used so that </a:t>
            </a:r>
            <a:r>
              <a:rPr lang="en-US" sz="2000" dirty="0" err="1">
                <a:solidFill>
                  <a:schemeClr val="tx1"/>
                </a:solidFill>
              </a:rPr>
              <a:t>javascript</a:t>
            </a:r>
            <a:r>
              <a:rPr lang="en-US" sz="2000" dirty="0">
                <a:solidFill>
                  <a:schemeClr val="tx1"/>
                </a:solidFill>
              </a:rPr>
              <a:t> can retrieve these JSON files when necessary, parse them, and perform one of the following operations −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Store the parsed values in the variables for further processing before displaying them on the webpage.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It directly assigns the data to the DOM elements in the webpage, so that they are displayed on the website.</a:t>
            </a:r>
          </a:p>
          <a:p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B6CE63A-7FB7-41DE-828C-F3F8187B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7394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vature Template  101416" id="{E7AE9B54-ECDF-468C-BAC8-D7E5033F34EC}" vid="{F6400A2A-47B1-4620-B2AC-EFF1DCD888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571</Words>
  <Application>Microsoft Office PowerPoint</Application>
  <PresentationFormat>Custom</PresentationFormat>
  <Paragraphs>75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2_Custom Design</vt:lpstr>
      <vt:lpstr>AJAX </vt:lpstr>
      <vt:lpstr> </vt:lpstr>
      <vt:lpstr>AJAX - XMLHttpRequest </vt:lpstr>
      <vt:lpstr>XMLHttpRequest Methods</vt:lpstr>
      <vt:lpstr>XMLHttpRequest Methods</vt:lpstr>
      <vt:lpstr>XMLHttpRequest Properties </vt:lpstr>
      <vt:lpstr>PowerPoint Presentation</vt:lpstr>
      <vt:lpstr>PowerPoint Presentation</vt:lpstr>
      <vt:lpstr>JSON with Ajax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</dc:title>
  <dc:creator>Namrata</dc:creator>
  <cp:lastModifiedBy>Windows User</cp:lastModifiedBy>
  <cp:revision>6</cp:revision>
  <dcterms:created xsi:type="dcterms:W3CDTF">2018-10-17T20:12:05Z</dcterms:created>
  <dcterms:modified xsi:type="dcterms:W3CDTF">2021-03-19T19:33:32Z</dcterms:modified>
</cp:coreProperties>
</file>