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4"/>
  </p:notesMasterIdLst>
  <p:handoutMasterIdLst>
    <p:handoutMasterId r:id="rId65"/>
  </p:handoutMasterIdLst>
  <p:sldIdLst>
    <p:sldId id="297" r:id="rId2"/>
    <p:sldId id="298" r:id="rId3"/>
    <p:sldId id="299" r:id="rId4"/>
    <p:sldId id="300" r:id="rId5"/>
    <p:sldId id="301" r:id="rId6"/>
    <p:sldId id="302" r:id="rId7"/>
    <p:sldId id="303" r:id="rId8"/>
    <p:sldId id="305" r:id="rId9"/>
    <p:sldId id="307" r:id="rId10"/>
    <p:sldId id="308" r:id="rId11"/>
    <p:sldId id="309" r:id="rId12"/>
    <p:sldId id="310" r:id="rId13"/>
    <p:sldId id="311" r:id="rId14"/>
    <p:sldId id="312" r:id="rId15"/>
    <p:sldId id="313" r:id="rId16"/>
    <p:sldId id="314" r:id="rId17"/>
    <p:sldId id="315" r:id="rId18"/>
    <p:sldId id="316" r:id="rId19"/>
    <p:sldId id="318" r:id="rId20"/>
    <p:sldId id="319" r:id="rId21"/>
    <p:sldId id="323" r:id="rId22"/>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 id="289" r:id="rId56"/>
    <p:sldId id="290" r:id="rId57"/>
    <p:sldId id="291" r:id="rId58"/>
    <p:sldId id="292" r:id="rId59"/>
    <p:sldId id="293" r:id="rId60"/>
    <p:sldId id="294" r:id="rId61"/>
    <p:sldId id="295" r:id="rId62"/>
    <p:sldId id="296" r:id="rId6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64" autoAdjust="0"/>
  </p:normalViewPr>
  <p:slideViewPr>
    <p:cSldViewPr>
      <p:cViewPr varScale="1">
        <p:scale>
          <a:sx n="117" d="100"/>
          <a:sy n="117" d="100"/>
        </p:scale>
        <p:origin x="-114" y="-102"/>
      </p:cViewPr>
      <p:guideLst>
        <p:guide orient="horz" pos="2160"/>
        <p:guide pos="2880"/>
      </p:guideLst>
    </p:cSldViewPr>
  </p:slideViewPr>
  <p:notesTextViewPr>
    <p:cViewPr>
      <p:scale>
        <a:sx n="100" d="100"/>
        <a:sy n="100" d="100"/>
      </p:scale>
      <p:origin x="0" y="0"/>
    </p:cViewPr>
  </p:notesTextViewPr>
  <p:notesViewPr>
    <p:cSldViewPr>
      <p:cViewPr varScale="1">
        <p:scale>
          <a:sx n="100" d="100"/>
          <a:sy n="100" d="100"/>
        </p:scale>
        <p:origin x="-193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16486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16486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16486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9EA58509-20C0-43D8-A6EB-5C7FD42D094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54FABBCC-9BE2-4D15-A06E-CB2EF0A0101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noFill/>
          <a:ln/>
        </p:spPr>
        <p:txBody>
          <a:bodyPr lIns="92075" tIns="46038" rIns="92075" bIns="46038"/>
          <a:lstStyle/>
          <a:p>
            <a:endParaRPr lang="en-US" smtClean="0">
              <a:latin typeface="Arial" pitchFamily="34" charset="0"/>
            </a:endParaRPr>
          </a:p>
        </p:txBody>
      </p:sp>
      <p:sp>
        <p:nvSpPr>
          <p:cNvPr id="88067"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88068" name="Date Placeholder 7"/>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88069" name="Footer Placeholder 9"/>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88070" name="Header Placeholder 10"/>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88071" name="Slide Number Placeholder 8"/>
          <p:cNvSpPr>
            <a:spLocks noGrp="1"/>
          </p:cNvSpPr>
          <p:nvPr>
            <p:ph type="sldNum" sz="quarter" idx="5"/>
          </p:nvPr>
        </p:nvSpPr>
        <p:spPr>
          <a:noFill/>
        </p:spPr>
        <p:txBody>
          <a:bodyPr/>
          <a:lstStyle/>
          <a:p>
            <a:fld id="{BE9053C9-3AFC-4D80-B15D-9D4C0BB25142}" type="slidenum">
              <a:rPr lang="en-US">
                <a:latin typeface="Arial" pitchFamily="34" charset="0"/>
                <a:ea typeface="MS PGothic" pitchFamily="34" charset="-128"/>
              </a:rPr>
              <a:pPr/>
              <a:t>1</a:t>
            </a:fld>
            <a:r>
              <a:rPr lang="en-US">
                <a:latin typeface="Arial" pitchFamily="34" charset="0"/>
                <a:ea typeface="MS PGothic" pitchFamily="34" charset="-128"/>
              </a:rPr>
              <a:t> of 81</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noFill/>
          <a:ln>
            <a:solidFill>
              <a:srgbClr val="000000"/>
            </a:solidFill>
          </a:ln>
        </p:spPr>
        <p:txBody>
          <a:bodyPr lIns="92075" tIns="46038" rIns="92075" bIns="46038"/>
          <a:lstStyle/>
          <a:p>
            <a:pPr>
              <a:spcBef>
                <a:spcPct val="0"/>
              </a:spcBef>
            </a:pPr>
            <a:endParaRPr lang="en-US" sz="2400" smtClean="0">
              <a:latin typeface="Arial" pitchFamily="34" charset="0"/>
            </a:endParaRPr>
          </a:p>
        </p:txBody>
      </p:sp>
      <p:sp>
        <p:nvSpPr>
          <p:cNvPr id="99331" name="Rectangle 3"/>
          <p:cNvSpPr>
            <a:spLocks noGrp="1" noRot="1" noChangeAspect="1" noChangeArrowheads="1" noTextEdit="1"/>
          </p:cNvSpPr>
          <p:nvPr>
            <p:ph type="sldImg"/>
          </p:nvPr>
        </p:nvSpPr>
        <p:spPr>
          <a:xfrm>
            <a:off x="1152525" y="692150"/>
            <a:ext cx="4554538" cy="3416300"/>
          </a:xfrm>
          <a:solidFill>
            <a:srgbClr val="FFFFFF"/>
          </a:solidFill>
          <a:ln w="12700" cap="flat">
            <a:solidFill>
              <a:schemeClr val="tx1"/>
            </a:solidFill>
          </a:ln>
        </p:spPr>
      </p:sp>
      <p:sp>
        <p:nvSpPr>
          <p:cNvPr id="99332" name="Date Placeholder 7"/>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99333" name="Footer Placeholder 9"/>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99334" name="Header Placeholder 10"/>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99335" name="Slide Number Placeholder 8"/>
          <p:cNvSpPr>
            <a:spLocks noGrp="1"/>
          </p:cNvSpPr>
          <p:nvPr>
            <p:ph type="sldNum" sz="quarter" idx="5"/>
          </p:nvPr>
        </p:nvSpPr>
        <p:spPr>
          <a:noFill/>
        </p:spPr>
        <p:txBody>
          <a:bodyPr/>
          <a:lstStyle/>
          <a:p>
            <a:fld id="{7427C262-26C5-4AA6-8D74-5DD7C6B27094}" type="slidenum">
              <a:rPr lang="en-US">
                <a:latin typeface="Arial" pitchFamily="34" charset="0"/>
                <a:ea typeface="MS PGothic" pitchFamily="34" charset="-128"/>
              </a:rPr>
              <a:pPr/>
              <a:t>10</a:t>
            </a:fld>
            <a:r>
              <a:rPr lang="en-US">
                <a:latin typeface="Arial" pitchFamily="34" charset="0"/>
                <a:ea typeface="MS PGothic" pitchFamily="34" charset="-128"/>
              </a:rPr>
              <a:t> of 81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noFill/>
          <a:ln>
            <a:solidFill>
              <a:srgbClr val="000000"/>
            </a:solidFill>
          </a:ln>
        </p:spPr>
        <p:txBody>
          <a:bodyPr lIns="92075" tIns="46038" rIns="92075" bIns="46038"/>
          <a:lstStyle/>
          <a:p>
            <a:pPr>
              <a:spcBef>
                <a:spcPct val="0"/>
              </a:spcBef>
            </a:pPr>
            <a:endParaRPr lang="en-US" sz="2400" smtClean="0">
              <a:latin typeface="Arial" pitchFamily="34" charset="0"/>
            </a:endParaRPr>
          </a:p>
        </p:txBody>
      </p:sp>
      <p:sp>
        <p:nvSpPr>
          <p:cNvPr id="100355" name="Rectangle 3"/>
          <p:cNvSpPr>
            <a:spLocks noGrp="1" noRot="1" noChangeAspect="1" noChangeArrowheads="1" noTextEdit="1"/>
          </p:cNvSpPr>
          <p:nvPr>
            <p:ph type="sldImg"/>
          </p:nvPr>
        </p:nvSpPr>
        <p:spPr>
          <a:xfrm>
            <a:off x="1152525" y="692150"/>
            <a:ext cx="4554538" cy="3416300"/>
          </a:xfrm>
          <a:solidFill>
            <a:srgbClr val="FFFFFF"/>
          </a:solidFill>
          <a:ln w="12700" cap="flat">
            <a:solidFill>
              <a:schemeClr val="tx1"/>
            </a:solidFill>
          </a:ln>
        </p:spPr>
      </p:sp>
      <p:sp>
        <p:nvSpPr>
          <p:cNvPr id="100356" name="Date Placeholder 7"/>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100357" name="Footer Placeholder 9"/>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100358" name="Header Placeholder 10"/>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100359" name="Slide Number Placeholder 8"/>
          <p:cNvSpPr>
            <a:spLocks noGrp="1"/>
          </p:cNvSpPr>
          <p:nvPr>
            <p:ph type="sldNum" sz="quarter" idx="5"/>
          </p:nvPr>
        </p:nvSpPr>
        <p:spPr>
          <a:noFill/>
        </p:spPr>
        <p:txBody>
          <a:bodyPr/>
          <a:lstStyle/>
          <a:p>
            <a:fld id="{276C1F76-D8DB-40F5-AD5B-FF8AC6A12F7B}" type="slidenum">
              <a:rPr lang="en-US">
                <a:latin typeface="Arial" pitchFamily="34" charset="0"/>
                <a:ea typeface="MS PGothic" pitchFamily="34" charset="-128"/>
              </a:rPr>
              <a:pPr/>
              <a:t>11</a:t>
            </a:fld>
            <a:r>
              <a:rPr lang="en-US">
                <a:latin typeface="Arial" pitchFamily="34" charset="0"/>
                <a:ea typeface="MS PGothic" pitchFamily="34" charset="-128"/>
              </a:rPr>
              <a:t> of 81</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solidFill>
            <a:srgbClr val="FFFFFF"/>
          </a:solidFill>
          <a:ln/>
        </p:spPr>
      </p:sp>
      <p:sp>
        <p:nvSpPr>
          <p:cNvPr id="101379"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endParaRPr lang="en-US" sz="2400" smtClean="0">
              <a:latin typeface="Arial" pitchFamily="34" charset="0"/>
            </a:endParaRPr>
          </a:p>
        </p:txBody>
      </p:sp>
      <p:sp>
        <p:nvSpPr>
          <p:cNvPr id="101380" name="Date Placeholder 7"/>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101381" name="Footer Placeholder 9"/>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101382" name="Header Placeholder 10"/>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101383" name="Slide Number Placeholder 8"/>
          <p:cNvSpPr>
            <a:spLocks noGrp="1"/>
          </p:cNvSpPr>
          <p:nvPr>
            <p:ph type="sldNum" sz="quarter" idx="5"/>
          </p:nvPr>
        </p:nvSpPr>
        <p:spPr>
          <a:noFill/>
        </p:spPr>
        <p:txBody>
          <a:bodyPr/>
          <a:lstStyle/>
          <a:p>
            <a:fld id="{9CCB0F98-212D-44B4-A88C-71770B15BCD1}" type="slidenum">
              <a:rPr lang="en-US">
                <a:latin typeface="Arial" pitchFamily="34" charset="0"/>
                <a:ea typeface="MS PGothic" pitchFamily="34" charset="-128"/>
              </a:rPr>
              <a:pPr/>
              <a:t>12</a:t>
            </a:fld>
            <a:r>
              <a:rPr lang="en-US">
                <a:latin typeface="Arial" pitchFamily="34" charset="0"/>
                <a:ea typeface="MS PGothic" pitchFamily="34" charset="-128"/>
              </a:rPr>
              <a:t> of 81</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17600" y="685800"/>
            <a:ext cx="4775200" cy="3581400"/>
          </a:xfrm>
          <a:solidFill>
            <a:srgbClr val="FFFFFF"/>
          </a:solidFill>
          <a:ln/>
        </p:spPr>
      </p:sp>
      <p:sp>
        <p:nvSpPr>
          <p:cNvPr id="102403" name="Rectangle 3"/>
          <p:cNvSpPr>
            <a:spLocks noGrp="1" noChangeArrowheads="1"/>
          </p:cNvSpPr>
          <p:nvPr>
            <p:ph type="body" idx="1"/>
          </p:nvPr>
        </p:nvSpPr>
        <p:spPr>
          <a:xfrm>
            <a:off x="457200" y="4343400"/>
            <a:ext cx="6019800" cy="4114800"/>
          </a:xfrm>
          <a:solidFill>
            <a:srgbClr val="FFFFFF"/>
          </a:solidFill>
          <a:ln>
            <a:solidFill>
              <a:srgbClr val="000000"/>
            </a:solidFill>
          </a:ln>
        </p:spPr>
        <p:txBody>
          <a:bodyPr/>
          <a:lstStyle/>
          <a:p>
            <a:endParaRPr lang="en-US" smtClean="0">
              <a:latin typeface="Arial" pitchFamily="34" charset="0"/>
            </a:endParaRPr>
          </a:p>
        </p:txBody>
      </p:sp>
      <p:sp>
        <p:nvSpPr>
          <p:cNvPr id="102404" name="Date Placeholder 7"/>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102405" name="Footer Placeholder 9"/>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102406" name="Header Placeholder 10"/>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102407" name="Slide Number Placeholder 8"/>
          <p:cNvSpPr>
            <a:spLocks noGrp="1"/>
          </p:cNvSpPr>
          <p:nvPr>
            <p:ph type="sldNum" sz="quarter" idx="5"/>
          </p:nvPr>
        </p:nvSpPr>
        <p:spPr>
          <a:noFill/>
        </p:spPr>
        <p:txBody>
          <a:bodyPr/>
          <a:lstStyle/>
          <a:p>
            <a:fld id="{BC69F67B-1288-4578-AE96-7FF357E9266E}" type="slidenum">
              <a:rPr lang="en-US">
                <a:latin typeface="Arial" pitchFamily="34" charset="0"/>
                <a:ea typeface="MS PGothic" pitchFamily="34" charset="-128"/>
              </a:rPr>
              <a:pPr/>
              <a:t>13</a:t>
            </a:fld>
            <a:r>
              <a:rPr lang="en-US">
                <a:latin typeface="Arial" pitchFamily="34" charset="0"/>
                <a:ea typeface="MS PGothic" pitchFamily="34" charset="-128"/>
              </a:rPr>
              <a:t> of 81</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solidFill>
            <a:srgbClr val="FFFFFF"/>
          </a:solidFill>
          <a:ln/>
        </p:spPr>
      </p:sp>
      <p:sp>
        <p:nvSpPr>
          <p:cNvPr id="103427"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endParaRPr lang="en-US" sz="2400" smtClean="0">
              <a:latin typeface="Arial" pitchFamily="34" charset="0"/>
            </a:endParaRPr>
          </a:p>
        </p:txBody>
      </p:sp>
      <p:sp>
        <p:nvSpPr>
          <p:cNvPr id="103428" name="Date Placeholder 7"/>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103429" name="Footer Placeholder 9"/>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103430" name="Header Placeholder 10"/>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103431" name="Slide Number Placeholder 8"/>
          <p:cNvSpPr>
            <a:spLocks noGrp="1"/>
          </p:cNvSpPr>
          <p:nvPr>
            <p:ph type="sldNum" sz="quarter" idx="5"/>
          </p:nvPr>
        </p:nvSpPr>
        <p:spPr>
          <a:noFill/>
        </p:spPr>
        <p:txBody>
          <a:bodyPr/>
          <a:lstStyle/>
          <a:p>
            <a:fld id="{4053F55D-4174-46D2-B099-360AF3BAFCD6}" type="slidenum">
              <a:rPr lang="en-US">
                <a:latin typeface="Arial" pitchFamily="34" charset="0"/>
                <a:ea typeface="MS PGothic" pitchFamily="34" charset="-128"/>
              </a:rPr>
              <a:pPr/>
              <a:t>14</a:t>
            </a:fld>
            <a:r>
              <a:rPr lang="en-US">
                <a:latin typeface="Arial" pitchFamily="34" charset="0"/>
                <a:ea typeface="MS PGothic" pitchFamily="34" charset="-128"/>
              </a:rPr>
              <a:t> of 81</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solidFill>
            <a:srgbClr val="FFFFFF"/>
          </a:solidFill>
          <a:ln/>
        </p:spPr>
      </p:sp>
      <p:sp>
        <p:nvSpPr>
          <p:cNvPr id="104451"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endParaRPr lang="en-US" sz="2400" smtClean="0">
              <a:latin typeface="Arial" pitchFamily="34" charset="0"/>
            </a:endParaRPr>
          </a:p>
        </p:txBody>
      </p:sp>
      <p:sp>
        <p:nvSpPr>
          <p:cNvPr id="104452" name="Date Placeholder 7"/>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104453" name="Footer Placeholder 9"/>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104454" name="Header Placeholder 10"/>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104455" name="Slide Number Placeholder 8"/>
          <p:cNvSpPr>
            <a:spLocks noGrp="1"/>
          </p:cNvSpPr>
          <p:nvPr>
            <p:ph type="sldNum" sz="quarter" idx="5"/>
          </p:nvPr>
        </p:nvSpPr>
        <p:spPr>
          <a:noFill/>
        </p:spPr>
        <p:txBody>
          <a:bodyPr/>
          <a:lstStyle/>
          <a:p>
            <a:fld id="{FC50A414-820B-42E3-B6E4-9AA6783D3FF2}" type="slidenum">
              <a:rPr lang="en-US">
                <a:latin typeface="Arial" pitchFamily="34" charset="0"/>
                <a:ea typeface="MS PGothic" pitchFamily="34" charset="-128"/>
              </a:rPr>
              <a:pPr/>
              <a:t>15</a:t>
            </a:fld>
            <a:r>
              <a:rPr lang="en-US">
                <a:latin typeface="Arial" pitchFamily="34" charset="0"/>
                <a:ea typeface="MS PGothic" pitchFamily="34" charset="-128"/>
              </a:rPr>
              <a:t> of 81</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solidFill>
            <a:srgbClr val="FFFFFF"/>
          </a:solidFill>
          <a:ln/>
        </p:spPr>
      </p:sp>
      <p:sp>
        <p:nvSpPr>
          <p:cNvPr id="105475"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endParaRPr lang="en-US" sz="2400" smtClean="0">
              <a:latin typeface="Arial" pitchFamily="34" charset="0"/>
            </a:endParaRPr>
          </a:p>
        </p:txBody>
      </p:sp>
      <p:sp>
        <p:nvSpPr>
          <p:cNvPr id="105476" name="Date Placeholder 7"/>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105477" name="Footer Placeholder 9"/>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105478" name="Header Placeholder 10"/>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105479" name="Slide Number Placeholder 8"/>
          <p:cNvSpPr>
            <a:spLocks noGrp="1"/>
          </p:cNvSpPr>
          <p:nvPr>
            <p:ph type="sldNum" sz="quarter" idx="5"/>
          </p:nvPr>
        </p:nvSpPr>
        <p:spPr>
          <a:noFill/>
        </p:spPr>
        <p:txBody>
          <a:bodyPr/>
          <a:lstStyle/>
          <a:p>
            <a:fld id="{CBB278DB-D2F8-4F70-829F-66B73AD82AC9}" type="slidenum">
              <a:rPr lang="en-US">
                <a:latin typeface="Arial" pitchFamily="34" charset="0"/>
                <a:ea typeface="MS PGothic" pitchFamily="34" charset="-128"/>
              </a:rPr>
              <a:pPr/>
              <a:t>16</a:t>
            </a:fld>
            <a:r>
              <a:rPr lang="en-US">
                <a:latin typeface="Arial" pitchFamily="34" charset="0"/>
                <a:ea typeface="MS PGothic" pitchFamily="34" charset="-128"/>
              </a:rPr>
              <a:t> of 81</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17600" y="685800"/>
            <a:ext cx="4775200" cy="3581400"/>
          </a:xfrm>
          <a:solidFill>
            <a:srgbClr val="FFFFFF"/>
          </a:solidFill>
          <a:ln/>
        </p:spPr>
      </p:sp>
      <p:sp>
        <p:nvSpPr>
          <p:cNvPr id="106499" name="Rectangle 3"/>
          <p:cNvSpPr>
            <a:spLocks noGrp="1" noChangeArrowheads="1"/>
          </p:cNvSpPr>
          <p:nvPr>
            <p:ph type="body" idx="1"/>
          </p:nvPr>
        </p:nvSpPr>
        <p:spPr>
          <a:xfrm>
            <a:off x="457200" y="4343400"/>
            <a:ext cx="6019800" cy="4114800"/>
          </a:xfrm>
          <a:solidFill>
            <a:srgbClr val="FFFFFF"/>
          </a:solidFill>
          <a:ln>
            <a:solidFill>
              <a:srgbClr val="000000"/>
            </a:solidFill>
          </a:ln>
        </p:spPr>
        <p:txBody>
          <a:bodyPr/>
          <a:lstStyle/>
          <a:p>
            <a:pPr>
              <a:spcBef>
                <a:spcPct val="0"/>
              </a:spcBef>
            </a:pPr>
            <a:endParaRPr lang="en-US" sz="2400" smtClean="0">
              <a:latin typeface="Arial" pitchFamily="34" charset="0"/>
            </a:endParaRPr>
          </a:p>
        </p:txBody>
      </p:sp>
      <p:sp>
        <p:nvSpPr>
          <p:cNvPr id="106500" name="Date Placeholder 7"/>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106501" name="Footer Placeholder 9"/>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106502" name="Header Placeholder 10"/>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106503" name="Slide Number Placeholder 8"/>
          <p:cNvSpPr>
            <a:spLocks noGrp="1"/>
          </p:cNvSpPr>
          <p:nvPr>
            <p:ph type="sldNum" sz="quarter" idx="5"/>
          </p:nvPr>
        </p:nvSpPr>
        <p:spPr>
          <a:noFill/>
        </p:spPr>
        <p:txBody>
          <a:bodyPr/>
          <a:lstStyle/>
          <a:p>
            <a:fld id="{48910EA9-8C6E-4DC7-BE20-5A49C5F31E49}" type="slidenum">
              <a:rPr lang="en-US">
                <a:latin typeface="Arial" pitchFamily="34" charset="0"/>
                <a:ea typeface="MS PGothic" pitchFamily="34" charset="-128"/>
              </a:rPr>
              <a:pPr/>
              <a:t>17</a:t>
            </a:fld>
            <a:r>
              <a:rPr lang="en-US">
                <a:latin typeface="Arial" pitchFamily="34" charset="0"/>
                <a:ea typeface="MS PGothic" pitchFamily="34" charset="-128"/>
              </a:rPr>
              <a:t> of 81</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solidFill>
            <a:srgbClr val="FFFFFF"/>
          </a:solidFill>
          <a:ln/>
        </p:spPr>
      </p:sp>
      <p:sp>
        <p:nvSpPr>
          <p:cNvPr id="107523"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endParaRPr lang="en-US" sz="2400" smtClean="0">
              <a:latin typeface="Arial" pitchFamily="34" charset="0"/>
            </a:endParaRPr>
          </a:p>
        </p:txBody>
      </p:sp>
      <p:sp>
        <p:nvSpPr>
          <p:cNvPr id="107524" name="Date Placeholder 7"/>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107525" name="Footer Placeholder 9"/>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107526" name="Header Placeholder 10"/>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107527" name="Slide Number Placeholder 8"/>
          <p:cNvSpPr>
            <a:spLocks noGrp="1"/>
          </p:cNvSpPr>
          <p:nvPr>
            <p:ph type="sldNum" sz="quarter" idx="5"/>
          </p:nvPr>
        </p:nvSpPr>
        <p:spPr>
          <a:noFill/>
        </p:spPr>
        <p:txBody>
          <a:bodyPr/>
          <a:lstStyle/>
          <a:p>
            <a:fld id="{A188DCA6-27AC-4B0D-A684-25332832E02A}" type="slidenum">
              <a:rPr lang="en-US">
                <a:latin typeface="Arial" pitchFamily="34" charset="0"/>
                <a:ea typeface="MS PGothic" pitchFamily="34" charset="-128"/>
              </a:rPr>
              <a:pPr/>
              <a:t>18</a:t>
            </a:fld>
            <a:r>
              <a:rPr lang="en-US">
                <a:latin typeface="Arial" pitchFamily="34" charset="0"/>
                <a:ea typeface="MS PGothic" pitchFamily="34" charset="-128"/>
              </a:rPr>
              <a:t> of 81</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041400" y="609600"/>
            <a:ext cx="4775200" cy="3581400"/>
          </a:xfrm>
          <a:ln/>
        </p:spPr>
      </p:sp>
      <p:sp>
        <p:nvSpPr>
          <p:cNvPr id="109571" name="Rectangle 3"/>
          <p:cNvSpPr>
            <a:spLocks noGrp="1" noChangeArrowheads="1"/>
          </p:cNvSpPr>
          <p:nvPr>
            <p:ph type="body" idx="1"/>
          </p:nvPr>
        </p:nvSpPr>
        <p:spPr>
          <a:noFill/>
          <a:ln/>
        </p:spPr>
        <p:txBody>
          <a:bodyPr/>
          <a:lstStyle/>
          <a:p>
            <a:endParaRPr lang="en-US" smtClean="0">
              <a:latin typeface="Arial" pitchFamily="34" charset="0"/>
            </a:endParaRPr>
          </a:p>
        </p:txBody>
      </p:sp>
      <p:sp>
        <p:nvSpPr>
          <p:cNvPr id="109572" name="Date Placeholder 7"/>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109573" name="Footer Placeholder 9"/>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109574" name="Header Placeholder 10"/>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109575" name="Slide Number Placeholder 8"/>
          <p:cNvSpPr>
            <a:spLocks noGrp="1"/>
          </p:cNvSpPr>
          <p:nvPr>
            <p:ph type="sldNum" sz="quarter" idx="5"/>
          </p:nvPr>
        </p:nvSpPr>
        <p:spPr>
          <a:noFill/>
        </p:spPr>
        <p:txBody>
          <a:bodyPr/>
          <a:lstStyle/>
          <a:p>
            <a:fld id="{F844C38F-6A42-429E-80BD-8C982A2436B5}" type="slidenum">
              <a:rPr lang="en-US">
                <a:latin typeface="Arial" pitchFamily="34" charset="0"/>
                <a:ea typeface="MS PGothic" pitchFamily="34" charset="-128"/>
              </a:rPr>
              <a:pPr/>
              <a:t>19</a:t>
            </a:fld>
            <a:r>
              <a:rPr lang="en-US">
                <a:latin typeface="Arial" pitchFamily="34" charset="0"/>
                <a:ea typeface="MS PGothic" pitchFamily="34" charset="-128"/>
              </a:rPr>
              <a:t> of 81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solidFill>
            <a:srgbClr val="FFFFFF"/>
          </a:solidFill>
          <a:ln/>
        </p:spPr>
      </p:sp>
      <p:sp>
        <p:nvSpPr>
          <p:cNvPr id="89091"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Arial" pitchFamily="34" charset="0"/>
            </a:endParaRPr>
          </a:p>
        </p:txBody>
      </p:sp>
      <p:sp>
        <p:nvSpPr>
          <p:cNvPr id="89092" name="Date Placeholder 7"/>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89093" name="Footer Placeholder 9"/>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89094" name="Header Placeholder 10"/>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89095" name="Slide Number Placeholder 8"/>
          <p:cNvSpPr>
            <a:spLocks noGrp="1"/>
          </p:cNvSpPr>
          <p:nvPr>
            <p:ph type="sldNum" sz="quarter" idx="5"/>
          </p:nvPr>
        </p:nvSpPr>
        <p:spPr>
          <a:noFill/>
        </p:spPr>
        <p:txBody>
          <a:bodyPr/>
          <a:lstStyle/>
          <a:p>
            <a:fld id="{5CD4D55C-5329-4402-9396-7DD2ED81BE4E}" type="slidenum">
              <a:rPr lang="en-US">
                <a:latin typeface="Arial" pitchFamily="34" charset="0"/>
                <a:ea typeface="MS PGothic" pitchFamily="34" charset="-128"/>
              </a:rPr>
              <a:pPr/>
              <a:t>2</a:t>
            </a:fld>
            <a:r>
              <a:rPr lang="en-US">
                <a:latin typeface="Arial" pitchFamily="34" charset="0"/>
                <a:ea typeface="MS PGothic" pitchFamily="34" charset="-128"/>
              </a:rPr>
              <a:t> of 81</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endParaRPr lang="en-US" smtClean="0">
              <a:latin typeface="Arial" pitchFamily="34" charset="0"/>
            </a:endParaRPr>
          </a:p>
        </p:txBody>
      </p:sp>
      <p:sp>
        <p:nvSpPr>
          <p:cNvPr id="110596" name="Header Placeholder 3"/>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110597" name="Date Placeholder 4"/>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110598" name="Footer Placeholder 5"/>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110599" name="Slide Number Placeholder 6"/>
          <p:cNvSpPr>
            <a:spLocks noGrp="1"/>
          </p:cNvSpPr>
          <p:nvPr>
            <p:ph type="sldNum" sz="quarter" idx="5"/>
          </p:nvPr>
        </p:nvSpPr>
        <p:spPr>
          <a:noFill/>
        </p:spPr>
        <p:txBody>
          <a:bodyPr/>
          <a:lstStyle/>
          <a:p>
            <a:fld id="{446D7B5E-251F-4238-978B-635F144803B5}" type="slidenum">
              <a:rPr lang="en-US">
                <a:latin typeface="Arial" pitchFamily="34" charset="0"/>
                <a:ea typeface="MS PGothic" pitchFamily="34" charset="-128"/>
              </a:rPr>
              <a:pPr/>
              <a:t>20</a:t>
            </a:fld>
            <a:r>
              <a:rPr lang="en-US">
                <a:latin typeface="Arial" pitchFamily="34" charset="0"/>
                <a:ea typeface="MS PGothic" pitchFamily="34" charset="-128"/>
              </a:rPr>
              <a:t> of 81</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041400" y="609600"/>
            <a:ext cx="4775200" cy="3581400"/>
          </a:xfrm>
          <a:ln/>
        </p:spPr>
      </p:sp>
      <p:sp>
        <p:nvSpPr>
          <p:cNvPr id="114691" name="Rectangle 3"/>
          <p:cNvSpPr>
            <a:spLocks noGrp="1" noChangeArrowheads="1"/>
          </p:cNvSpPr>
          <p:nvPr>
            <p:ph type="body" idx="1"/>
          </p:nvPr>
        </p:nvSpPr>
        <p:spPr>
          <a:noFill/>
          <a:ln/>
        </p:spPr>
        <p:txBody>
          <a:bodyPr/>
          <a:lstStyle/>
          <a:p>
            <a:endParaRPr lang="en-US" smtClean="0">
              <a:latin typeface="Arial" pitchFamily="34" charset="0"/>
            </a:endParaRPr>
          </a:p>
        </p:txBody>
      </p:sp>
      <p:sp>
        <p:nvSpPr>
          <p:cNvPr id="114692" name="Date Placeholder 7"/>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114693" name="Footer Placeholder 9"/>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114694" name="Header Placeholder 10"/>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114695" name="Slide Number Placeholder 8"/>
          <p:cNvSpPr>
            <a:spLocks noGrp="1"/>
          </p:cNvSpPr>
          <p:nvPr>
            <p:ph type="sldNum" sz="quarter" idx="5"/>
          </p:nvPr>
        </p:nvSpPr>
        <p:spPr>
          <a:noFill/>
        </p:spPr>
        <p:txBody>
          <a:bodyPr/>
          <a:lstStyle/>
          <a:p>
            <a:fld id="{8AB634FE-64D8-4E57-82B2-434B0DD8E6C9}" type="slidenum">
              <a:rPr lang="en-US">
                <a:latin typeface="Arial" pitchFamily="34" charset="0"/>
                <a:ea typeface="MS PGothic" pitchFamily="34" charset="-128"/>
              </a:rPr>
              <a:pPr/>
              <a:t>21</a:t>
            </a:fld>
            <a:r>
              <a:rPr lang="en-US">
                <a:latin typeface="Arial" pitchFamily="34" charset="0"/>
                <a:ea typeface="MS PGothic" pitchFamily="34" charset="-128"/>
              </a:rPr>
              <a:t> of 81</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A0D4312-BDEA-4A11-91E4-99807E50D06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F6B86F-278E-4A6C-92F5-E88E478645C4}" type="slidenum">
              <a:rPr lang="en-US"/>
              <a:pPr/>
              <a:t>23</a:t>
            </a:fld>
            <a:endParaRPr lang="en-US"/>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r>
              <a:rPr lang="en-US" b="1"/>
              <a:t>Introduction</a:t>
            </a:r>
          </a:p>
          <a:p>
            <a:r>
              <a:rPr lang="en-US" sz="1000"/>
              <a:t>Information technology is the vehicle that stores and transports information from one business unit to another. But what happens if the vehicle breaks down, even for a little while? </a:t>
            </a:r>
          </a:p>
          <a:p>
            <a:r>
              <a:rPr lang="en-US" sz="1000"/>
              <a:t>As businesses have become more fluid, the concept of computer security has been replaced by the concept of information security.</a:t>
            </a:r>
          </a:p>
          <a:p>
            <a:r>
              <a:rPr lang="en-US" sz="1000"/>
              <a:t>Because this new concept covers a broader range of issues, from the protection of data to the protection of human resources, information security is no longer the sole responsibility of a discrete group of people in the company; rather, it is the responsibility of every employee, and especially managers.</a:t>
            </a:r>
          </a:p>
          <a:p>
            <a:endParaRPr lang="en-US"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ED5364-9CFC-45E7-B554-93EFEB2AC4F5}" type="slidenum">
              <a:rPr lang="en-US"/>
              <a:pPr/>
              <a:t>24</a:t>
            </a:fld>
            <a:endParaRPr lang="en-US"/>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r>
              <a:rPr lang="en-US" b="1"/>
              <a:t>Introduction</a:t>
            </a:r>
          </a:p>
          <a:p>
            <a:r>
              <a:rPr lang="en-US"/>
              <a:t>Organizations must realize that information security decisions should involve three distinct groups of decision makers, or communities of interest:</a:t>
            </a:r>
          </a:p>
          <a:p>
            <a:r>
              <a:rPr lang="en-US"/>
              <a:t>Information security managers and professionals </a:t>
            </a:r>
          </a:p>
          <a:p>
            <a:r>
              <a:rPr lang="en-US"/>
              <a:t>Information technology managers and professionals </a:t>
            </a:r>
          </a:p>
          <a:p>
            <a:r>
              <a:rPr lang="en-US"/>
              <a:t>Non-technical business managers and professionals </a:t>
            </a:r>
          </a:p>
          <a:p>
            <a:r>
              <a:rPr lang="en-US"/>
              <a:t>Organizations must realize that information security decisions should involve three distinct groups of decision makers, or communities of interest:</a:t>
            </a:r>
          </a:p>
          <a:p>
            <a:r>
              <a:rPr lang="en-US"/>
              <a:t>Information security managers and professionals </a:t>
            </a:r>
          </a:p>
          <a:p>
            <a:r>
              <a:rPr lang="en-US"/>
              <a:t>Information technology managers and professionals </a:t>
            </a:r>
          </a:p>
          <a:p>
            <a:r>
              <a:rPr lang="en-US"/>
              <a:t>Non-technical business managers and professionals </a:t>
            </a:r>
          </a:p>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A0D4312-BDEA-4A11-91E4-99807E50D06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A1F586-ADBC-48FB-BF71-D40FDD524685}" type="slidenum">
              <a:rPr lang="en-US"/>
              <a:pPr/>
              <a:t>26</a:t>
            </a:fld>
            <a:endParaRPr lang="en-US"/>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r>
              <a:rPr lang="en-US" b="1"/>
              <a:t>What Is Security?</a:t>
            </a:r>
          </a:p>
          <a:p>
            <a:r>
              <a:rPr lang="en-US"/>
              <a:t>Understanding the technical aspects of information security requires that you know the definitions of certain information technology terms and concepts. </a:t>
            </a:r>
          </a:p>
          <a:p>
            <a:r>
              <a:rPr lang="en-US"/>
              <a:t>In general, security is defined as “the quality or state of being secure—to be free from danger.” </a:t>
            </a:r>
          </a:p>
          <a:p>
            <a:r>
              <a:rPr lang="en-US"/>
              <a:t>Security is often achieved by means of several strategies usually undertaken simultaneously or used in combination with one another. </a:t>
            </a:r>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2DE209-D36C-4426-A61E-198FAB15011A}" type="slidenum">
              <a:rPr lang="en-US"/>
              <a:pPr/>
              <a:t>27</a:t>
            </a:fld>
            <a:endParaRPr lang="en-US"/>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r>
              <a:rPr lang="en-US" b="1"/>
              <a:t>Specialized areas of security</a:t>
            </a:r>
          </a:p>
          <a:p>
            <a:r>
              <a:rPr lang="en-US"/>
              <a:t>Physical security</a:t>
            </a:r>
          </a:p>
          <a:p>
            <a:r>
              <a:rPr lang="en-US"/>
              <a:t>Personal security</a:t>
            </a:r>
          </a:p>
          <a:p>
            <a:r>
              <a:rPr lang="en-US"/>
              <a:t>Operations security</a:t>
            </a:r>
          </a:p>
          <a:p>
            <a:r>
              <a:rPr lang="en-US"/>
              <a:t>Communications security</a:t>
            </a:r>
          </a:p>
          <a:p>
            <a:r>
              <a:rPr lang="en-US"/>
              <a:t>Network security</a:t>
            </a:r>
          </a:p>
          <a:p>
            <a:r>
              <a:rPr lang="en-US"/>
              <a:t>Information Security</a:t>
            </a:r>
          </a:p>
          <a:p>
            <a:r>
              <a:rPr lang="en-US"/>
              <a:t>Computer Security</a:t>
            </a:r>
          </a:p>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86A75C-1027-4E55-AAB1-A25F43CC4427}" type="slidenum">
              <a:rPr lang="en-US"/>
              <a:pPr/>
              <a:t>28</a:t>
            </a:fld>
            <a:endParaRPr lang="en-US"/>
          </a:p>
        </p:txBody>
      </p:sp>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r>
              <a:rPr lang="en-US" b="1"/>
              <a:t>Information Security</a:t>
            </a:r>
          </a:p>
          <a:p>
            <a:r>
              <a:rPr lang="en-US"/>
              <a:t>Information security includes the broad areas of information security management, computer and data security, and network security. </a:t>
            </a:r>
          </a:p>
          <a:p>
            <a:r>
              <a:rPr lang="en-US"/>
              <a:t>At the heart of the study of information security is the concept of policy. </a:t>
            </a:r>
          </a:p>
          <a:p>
            <a:r>
              <a:rPr lang="en-US"/>
              <a:t>Policy, awareness, training, education, and technology are vital concepts for the protection of information and for keeping information systems from danger.</a:t>
            </a:r>
          </a:p>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64B4F4-8FB9-4EBB-B2E4-B7EE667EF05A}" type="slidenum">
              <a:rPr lang="en-US"/>
              <a:pPr/>
              <a:t>29</a:t>
            </a:fld>
            <a:endParaRPr lang="en-US"/>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r>
              <a:rPr lang="en-US" b="1" dirty="0"/>
              <a:t>FIGURE 1-1 Components of Information Security</a:t>
            </a:r>
            <a:endParaRPr lang="en-US" dirty="0"/>
          </a:p>
          <a:p>
            <a:r>
              <a:rPr lang="en-US" dirty="0"/>
              <a:t>Information security (InfoSec) is the protection of information and its critical elements, including the systems and hardware that use, store, and transmit that information.</a:t>
            </a:r>
          </a:p>
          <a:p>
            <a:r>
              <a:rPr lang="en-US" dirty="0"/>
              <a:t>Figure 1-1 shows that information security includes the broad areas of information security management (the topic of this book), computer and data security, and network security. At the heart of the study of information security is the concept of policy (discussed in detail in Chapter 4). Policy, awareness, training, education, and technology</a:t>
            </a:r>
          </a:p>
          <a:p>
            <a:r>
              <a:rPr lang="en-US" dirty="0"/>
              <a:t>are vital concepts for the protection of information and for keeping information systems from danger.</a:t>
            </a:r>
          </a:p>
          <a:p>
            <a:endParaRPr lang="en-US" dirty="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solidFill>
            <a:srgbClr val="FFFFFF"/>
          </a:solidFill>
          <a:ln/>
        </p:spPr>
      </p:sp>
      <p:sp>
        <p:nvSpPr>
          <p:cNvPr id="90115"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endParaRPr lang="en-US" sz="2400" smtClean="0">
              <a:latin typeface="Arial" pitchFamily="34" charset="0"/>
            </a:endParaRPr>
          </a:p>
        </p:txBody>
      </p:sp>
      <p:sp>
        <p:nvSpPr>
          <p:cNvPr id="90116" name="Date Placeholder 7"/>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90117" name="Footer Placeholder 9"/>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90118" name="Header Placeholder 10"/>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90119" name="Slide Number Placeholder 8"/>
          <p:cNvSpPr>
            <a:spLocks noGrp="1"/>
          </p:cNvSpPr>
          <p:nvPr>
            <p:ph type="sldNum" sz="quarter" idx="5"/>
          </p:nvPr>
        </p:nvSpPr>
        <p:spPr>
          <a:noFill/>
        </p:spPr>
        <p:txBody>
          <a:bodyPr/>
          <a:lstStyle/>
          <a:p>
            <a:fld id="{3102E27E-229F-4435-9B88-3B86DD82F5E2}" type="slidenum">
              <a:rPr lang="en-US">
                <a:latin typeface="Arial" pitchFamily="34" charset="0"/>
                <a:ea typeface="MS PGothic" pitchFamily="34" charset="-128"/>
              </a:rPr>
              <a:pPr/>
              <a:t>3</a:t>
            </a:fld>
            <a:r>
              <a:rPr lang="en-US">
                <a:latin typeface="Arial" pitchFamily="34" charset="0"/>
                <a:ea typeface="MS PGothic" pitchFamily="34" charset="-128"/>
              </a:rPr>
              <a:t> of 81</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E2DCD1-C3BE-4C51-8F6B-6E67059DFCC9}" type="slidenum">
              <a:rPr lang="en-US"/>
              <a:pPr/>
              <a:t>30</a:t>
            </a:fld>
            <a:endParaRPr lang="en-US"/>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r>
              <a:rPr lang="en-US" b="1"/>
              <a:t>CIA Triangle</a:t>
            </a:r>
          </a:p>
          <a:p>
            <a:r>
              <a:rPr lang="en-US" sz="1000"/>
              <a:t>The C.I.A. triangle - confidentiality, integrity, and availability - has expanded into a more comprehensive list of critical characteristics of information.</a:t>
            </a:r>
          </a:p>
          <a:p>
            <a:r>
              <a:rPr lang="en-US" sz="1000"/>
              <a:t>The NSTISSC Security Model provides a more detailed perspective on security.</a:t>
            </a:r>
          </a:p>
          <a:p>
            <a:r>
              <a:rPr lang="en-US" sz="1000"/>
              <a:t>While the NSTISSC model covers the three dimensions of information security, it omits discussion of detailed guidelines and policies that direct the implementation of controls. </a:t>
            </a:r>
          </a:p>
          <a:p>
            <a:r>
              <a:rPr lang="en-US" sz="1000"/>
              <a:t>Another weakness of using this model with too limited an approach is to view it from a single perspective. </a:t>
            </a:r>
          </a:p>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40F91C-60CF-4F53-A13E-B7FE05BE26E1}" type="slidenum">
              <a:rPr lang="en-US"/>
              <a:pPr/>
              <a:t>31</a:t>
            </a:fld>
            <a:endParaRPr lang="en-US"/>
          </a:p>
        </p:txBody>
      </p:sp>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p:txBody>
          <a:bodyPr/>
          <a:lstStyle/>
          <a:p>
            <a:r>
              <a:rPr lang="en-US" sz="1000" b="1" dirty="0">
                <a:cs typeface="Times New Roman" pitchFamily="18" charset="0"/>
              </a:rPr>
              <a:t>Figure 1-2 NSTISSC Security Model</a:t>
            </a:r>
            <a:endParaRPr lang="en-US" b="1" dirty="0"/>
          </a:p>
          <a:p>
            <a:r>
              <a:rPr lang="en-US" dirty="0"/>
              <a:t>The NSTISSC security model, as shown in Figure 1-2, illustrates three dimensions central to the discussion of information security. If we extend the relationship among the three dimensions represented by the axes, we end up with a 3 × 3 × 3 cube with 27 cells. Each of these cells represents an area of intersection among these three dimensions that must be addressed to secure information systems. When using this model to design or review any information security program, you must make sure that each of the 27 cells is properly addressed by each of the three communities of interest.</a:t>
            </a:r>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D58338-2710-44BB-B1DA-B5BE9A30F507}" type="slidenum">
              <a:rPr lang="en-US"/>
              <a:pPr/>
              <a:t>32</a:t>
            </a:fld>
            <a:endParaRPr lang="en-US"/>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r>
              <a:rPr lang="en-US" b="1"/>
              <a:t>Confidentiality</a:t>
            </a:r>
          </a:p>
          <a:p>
            <a:r>
              <a:rPr lang="en-US"/>
              <a:t>Confidentiality of information ensures that only those with sufficient privileges may access certain information. </a:t>
            </a:r>
          </a:p>
          <a:p>
            <a:r>
              <a:rPr lang="en-US"/>
              <a:t>To protect the confidentiality of information, a number of measures are used:</a:t>
            </a:r>
          </a:p>
          <a:p>
            <a:pPr>
              <a:buFontTx/>
              <a:buChar char="•"/>
            </a:pPr>
            <a:r>
              <a:rPr lang="en-US"/>
              <a:t>Information classification</a:t>
            </a:r>
          </a:p>
          <a:p>
            <a:pPr>
              <a:buFontTx/>
              <a:buChar char="•"/>
            </a:pPr>
            <a:r>
              <a:rPr lang="en-US"/>
              <a:t>Secure document storage</a:t>
            </a:r>
          </a:p>
          <a:p>
            <a:pPr>
              <a:buFontTx/>
              <a:buChar char="•"/>
            </a:pPr>
            <a:r>
              <a:rPr lang="en-US"/>
              <a:t>Application of general security policies</a:t>
            </a:r>
          </a:p>
          <a:p>
            <a:pPr>
              <a:buFontTx/>
              <a:buChar char="•"/>
            </a:pPr>
            <a:r>
              <a:rPr lang="en-US"/>
              <a:t>Education of information custodians and end users</a:t>
            </a:r>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C60798-2DBA-4E8A-8EAB-792A051EEB90}" type="slidenum">
              <a:rPr lang="en-US"/>
              <a:pPr/>
              <a:t>33</a:t>
            </a:fld>
            <a:endParaRPr lang="en-US"/>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r>
              <a:rPr lang="en-US" b="1"/>
              <a:t>Integrity</a:t>
            </a:r>
          </a:p>
          <a:p>
            <a:r>
              <a:rPr lang="en-US"/>
              <a:t>Integrity is the quality or state of being whole, complete, and uncorrupted. </a:t>
            </a:r>
          </a:p>
          <a:p>
            <a:r>
              <a:rPr lang="en-US"/>
              <a:t>The integrity of information is threatened when it is exposed to corruption, damage, destruction, or other disruption of its authentic state. </a:t>
            </a:r>
          </a:p>
          <a:p>
            <a:r>
              <a:rPr lang="en-US"/>
              <a:t>Corruption can occur while information is being compiled, stored, or transmitted. </a:t>
            </a:r>
          </a:p>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E690B3-DADE-423C-B353-2354F5461F18}" type="slidenum">
              <a:rPr lang="en-US"/>
              <a:pPr/>
              <a:t>34</a:t>
            </a:fld>
            <a:endParaRPr lang="en-US"/>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r>
              <a:rPr lang="en-US" b="1"/>
              <a:t>Availability</a:t>
            </a:r>
          </a:p>
          <a:p>
            <a:r>
              <a:rPr lang="en-US"/>
              <a:t>Availability is the characteristic of information that enables user access to information without interference or obstruction and in a required format.</a:t>
            </a:r>
          </a:p>
          <a:p>
            <a:r>
              <a:rPr lang="en-US"/>
              <a:t>A user in this definition may be either a person or another computer system. </a:t>
            </a:r>
          </a:p>
          <a:p>
            <a:r>
              <a:rPr lang="en-US"/>
              <a:t>Availability does not imply that the information is accessible to any user; rather, it means availability to authorized users. </a:t>
            </a:r>
          </a:p>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7E9D22-07D5-4A65-A18D-E25441663861}" type="slidenum">
              <a:rPr lang="en-US"/>
              <a:pPr/>
              <a:t>35</a:t>
            </a:fld>
            <a:endParaRPr lang="en-US"/>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r>
              <a:rPr lang="en-US" b="1"/>
              <a:t>Privacy</a:t>
            </a:r>
          </a:p>
          <a:p>
            <a:r>
              <a:rPr lang="en-US"/>
              <a:t>The information that is collected, used, and stored by an organization is to be used only for the purposes stated to the data owner at the time it was collected. </a:t>
            </a:r>
          </a:p>
          <a:p>
            <a:r>
              <a:rPr lang="en-US"/>
              <a:t>This definition of privacy does focus on freedom from observation, but rather means that information will be used only in ways known to the person providing it. </a:t>
            </a:r>
          </a:p>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E0C9D4-19A8-4185-A030-1F667FC7987F}" type="slidenum">
              <a:rPr lang="en-US"/>
              <a:pPr/>
              <a:t>36</a:t>
            </a:fld>
            <a:endParaRPr lang="en-US"/>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r>
              <a:rPr lang="en-US" b="1"/>
              <a:t>Identification</a:t>
            </a:r>
          </a:p>
          <a:p>
            <a:r>
              <a:rPr lang="en-US"/>
              <a:t>An information system possesses the characteristic of identification when it is able to recognize individual users. </a:t>
            </a:r>
          </a:p>
          <a:p>
            <a:r>
              <a:rPr lang="en-US"/>
              <a:t>Identification and authentication are essential to establishing the level of access or authorization that an individual is granted. </a:t>
            </a:r>
          </a:p>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652D4-1F25-47B4-B9F6-E648FC6E5B1B}" type="slidenum">
              <a:rPr lang="en-US"/>
              <a:pPr/>
              <a:t>37</a:t>
            </a:fld>
            <a:endParaRPr lang="en-US"/>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r>
              <a:rPr lang="en-US" b="1"/>
              <a:t>Authentication</a:t>
            </a:r>
          </a:p>
          <a:p>
            <a:r>
              <a:rPr lang="en-US"/>
              <a:t>Authentication occurs when a control provides proof that a user possesses the identity that he or she claims. </a:t>
            </a:r>
          </a:p>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926EF-4181-4F1C-A86D-56651B1568B1}" type="slidenum">
              <a:rPr lang="en-US"/>
              <a:pPr/>
              <a:t>38</a:t>
            </a:fld>
            <a:endParaRPr lang="en-US"/>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r>
              <a:rPr lang="en-US" b="1"/>
              <a:t>Authorization</a:t>
            </a:r>
            <a:endParaRPr lang="en-US" sz="1000" b="1"/>
          </a:p>
          <a:p>
            <a:r>
              <a:rPr lang="en-US"/>
              <a:t>After the identity of a user is authenticated, a process called authorization provides assurance that the user (whether a person or a computer) has been specifically and explicitly authorized by the proper authority to access, update, or delete the contents of an information asset. </a:t>
            </a:r>
          </a:p>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F3112-9C93-4F4C-9F57-F38C55BC82FB}" type="slidenum">
              <a:rPr lang="en-US"/>
              <a:pPr/>
              <a:t>39</a:t>
            </a:fld>
            <a:endParaRPr lang="en-US"/>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r>
              <a:rPr lang="en-US" b="1"/>
              <a:t>Accountability</a:t>
            </a:r>
          </a:p>
          <a:p>
            <a:r>
              <a:rPr lang="en-US"/>
              <a:t>The characteristic of accountability exists when a control provides assurance that every activity undertaken can be attributed to a named person or automated process. </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solidFill>
            <a:srgbClr val="FFFFFF"/>
          </a:solidFill>
          <a:ln/>
        </p:spPr>
      </p:sp>
      <p:sp>
        <p:nvSpPr>
          <p:cNvPr id="91139"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endParaRPr lang="en-US" sz="2400" smtClean="0">
              <a:latin typeface="Arial" pitchFamily="34" charset="0"/>
            </a:endParaRPr>
          </a:p>
        </p:txBody>
      </p:sp>
      <p:sp>
        <p:nvSpPr>
          <p:cNvPr id="91140" name="Date Placeholder 7"/>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91141" name="Footer Placeholder 9"/>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91142" name="Header Placeholder 10"/>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91143" name="Slide Number Placeholder 8"/>
          <p:cNvSpPr>
            <a:spLocks noGrp="1"/>
          </p:cNvSpPr>
          <p:nvPr>
            <p:ph type="sldNum" sz="quarter" idx="5"/>
          </p:nvPr>
        </p:nvSpPr>
        <p:spPr>
          <a:noFill/>
        </p:spPr>
        <p:txBody>
          <a:bodyPr/>
          <a:lstStyle/>
          <a:p>
            <a:fld id="{07769568-D57A-491A-9D3C-20DA6065B276}" type="slidenum">
              <a:rPr lang="en-US">
                <a:latin typeface="Arial" pitchFamily="34" charset="0"/>
                <a:ea typeface="MS PGothic" pitchFamily="34" charset="-128"/>
              </a:rPr>
              <a:pPr/>
              <a:t>4</a:t>
            </a:fld>
            <a:r>
              <a:rPr lang="en-US">
                <a:latin typeface="Arial" pitchFamily="34" charset="0"/>
                <a:ea typeface="MS PGothic" pitchFamily="34" charset="-128"/>
              </a:rPr>
              <a:t> of 81</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16F66-9FC9-4507-AFDF-CB903348936E}" type="slidenum">
              <a:rPr lang="en-US"/>
              <a:pPr/>
              <a:t>40</a:t>
            </a:fld>
            <a:endParaRPr lang="en-US"/>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r>
              <a:rPr lang="en-US" b="1"/>
              <a:t>What Is Management?</a:t>
            </a:r>
          </a:p>
          <a:p>
            <a:r>
              <a:rPr lang="en-US"/>
              <a:t>Management is the process of achieving objectives using a given set of resources. </a:t>
            </a:r>
          </a:p>
          <a:p>
            <a:r>
              <a:rPr lang="en-US"/>
              <a:t>To make the information security process more effective, it is important to understand certain core principles of management. </a:t>
            </a:r>
          </a:p>
          <a:p>
            <a:r>
              <a:rPr lang="en-US"/>
              <a:t>A manager is “someone who works with and through other people by coordinating their work activities in order to accomplish organizational goals.” </a:t>
            </a:r>
          </a:p>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7D1FFA-5D7A-4C87-BC60-6D57C46CDD07}" type="slidenum">
              <a:rPr lang="en-US"/>
              <a:pPr/>
              <a:t>41</a:t>
            </a:fld>
            <a:endParaRPr lang="en-US"/>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r>
              <a:rPr lang="en-US" b="1"/>
              <a:t>Management</a:t>
            </a:r>
          </a:p>
          <a:p>
            <a:r>
              <a:rPr lang="en-US"/>
              <a:t>Managerial roles:</a:t>
            </a:r>
          </a:p>
          <a:p>
            <a:pPr>
              <a:buFontTx/>
              <a:buChar char="•"/>
            </a:pPr>
            <a:r>
              <a:rPr lang="en-US"/>
              <a:t>Informational role: Collecting, processing, and using information that can affect the completion of the objective</a:t>
            </a:r>
          </a:p>
          <a:p>
            <a:pPr>
              <a:buFontTx/>
              <a:buChar char="•"/>
            </a:pPr>
            <a:r>
              <a:rPr lang="en-US"/>
              <a:t>Interpersonal role: Interacting with superiors, subordinates, outside stakeholders, and other parties that influence or are influenced by the completion of the task</a:t>
            </a:r>
          </a:p>
          <a:p>
            <a:pPr>
              <a:buFontTx/>
              <a:buChar char="•"/>
            </a:pPr>
            <a:r>
              <a:rPr lang="en-US"/>
              <a:t>Decisional role: Selecting from among alternative approaches, and resolving conflicts, dilemmas, or challenges.</a:t>
            </a:r>
          </a:p>
          <a:p>
            <a:pPr>
              <a:buFontTx/>
              <a:buChar char="•"/>
            </a:pPr>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56A76C-90B5-4220-94FB-0E4BF84DD929}" type="slidenum">
              <a:rPr lang="en-US"/>
              <a:pPr/>
              <a:t>42</a:t>
            </a:fld>
            <a:endParaRPr lang="en-US"/>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r>
              <a:rPr lang="en-US" sz="1000" b="1"/>
              <a:t>The Difference Between Leadership and Management</a:t>
            </a:r>
          </a:p>
          <a:p>
            <a:pPr>
              <a:lnSpc>
                <a:spcPct val="90000"/>
              </a:lnSpc>
            </a:pPr>
            <a:r>
              <a:rPr lang="en-US"/>
              <a:t>The distinction between a leader and a manager arises in the execution of organizational tasks. </a:t>
            </a:r>
          </a:p>
          <a:p>
            <a:pPr>
              <a:lnSpc>
                <a:spcPct val="90000"/>
              </a:lnSpc>
            </a:pPr>
            <a:r>
              <a:rPr lang="en-US"/>
              <a:t>The leader influences employees so that they are willing to accomplish objectives. </a:t>
            </a:r>
          </a:p>
          <a:p>
            <a:pPr>
              <a:lnSpc>
                <a:spcPct val="90000"/>
              </a:lnSpc>
            </a:pPr>
            <a:r>
              <a:rPr lang="en-US"/>
              <a:t>He or she is expected to lead by example and demonstrate personal traits that instill a desire in others to follow. </a:t>
            </a:r>
          </a:p>
          <a:p>
            <a:pPr>
              <a:lnSpc>
                <a:spcPct val="90000"/>
              </a:lnSpc>
            </a:pPr>
            <a:r>
              <a:rPr lang="en-US"/>
              <a:t>In other words, leadership provides purpose, direction, and motivation to those that follow.</a:t>
            </a:r>
          </a:p>
          <a:p>
            <a:pPr>
              <a:lnSpc>
                <a:spcPct val="90000"/>
              </a:lnSpc>
            </a:pPr>
            <a:r>
              <a:rPr lang="en-US"/>
              <a:t>By comparison, a manager administers the resources of the organization. </a:t>
            </a:r>
          </a:p>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A0D4312-BDEA-4A11-91E4-99807E50D06B}"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A8EE45-E87D-4C51-8A8B-F61E3E6FACF5}" type="slidenum">
              <a:rPr lang="en-US"/>
              <a:pPr/>
              <a:t>44</a:t>
            </a:fld>
            <a:endParaRPr lang="en-US"/>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pPr marL="228600" indent="-228600">
              <a:lnSpc>
                <a:spcPct val="90000"/>
              </a:lnSpc>
            </a:pPr>
            <a:r>
              <a:rPr lang="en-US" sz="1000" b="1"/>
              <a:t>Characteristics of a Leader</a:t>
            </a:r>
            <a:br>
              <a:rPr lang="en-US" sz="1000" b="1"/>
            </a:br>
            <a:r>
              <a:rPr lang="en-US" sz="1000" b="1"/>
              <a:t>What makes a good leader?</a:t>
            </a:r>
          </a:p>
          <a:p>
            <a:pPr marL="228600" indent="-228600">
              <a:lnSpc>
                <a:spcPct val="90000"/>
              </a:lnSpc>
            </a:pPr>
            <a:endParaRPr lang="en-US" sz="1000" b="1"/>
          </a:p>
          <a:p>
            <a:pPr marL="228600" indent="-228600">
              <a:lnSpc>
                <a:spcPct val="90000"/>
              </a:lnSpc>
              <a:buFont typeface="Wingdings" pitchFamily="2" charset="2"/>
              <a:buNone/>
            </a:pPr>
            <a:r>
              <a:rPr lang="en-US" sz="1400"/>
              <a:t>Bearing</a:t>
            </a:r>
          </a:p>
          <a:p>
            <a:pPr marL="228600" indent="-228600">
              <a:lnSpc>
                <a:spcPct val="90000"/>
              </a:lnSpc>
              <a:buFont typeface="Wingdings" pitchFamily="2" charset="2"/>
              <a:buNone/>
            </a:pPr>
            <a:r>
              <a:rPr lang="en-US" sz="1400"/>
              <a:t>Courage </a:t>
            </a:r>
          </a:p>
          <a:p>
            <a:pPr marL="228600" indent="-228600">
              <a:lnSpc>
                <a:spcPct val="90000"/>
              </a:lnSpc>
              <a:buFont typeface="Wingdings" pitchFamily="2" charset="2"/>
              <a:buNone/>
            </a:pPr>
            <a:r>
              <a:rPr lang="en-US" sz="1400"/>
              <a:t>Decisiveness </a:t>
            </a:r>
          </a:p>
          <a:p>
            <a:pPr marL="228600" indent="-228600">
              <a:lnSpc>
                <a:spcPct val="90000"/>
              </a:lnSpc>
              <a:buFont typeface="Wingdings" pitchFamily="2" charset="2"/>
              <a:buNone/>
            </a:pPr>
            <a:r>
              <a:rPr lang="en-US" sz="1400"/>
              <a:t>Dependability </a:t>
            </a:r>
          </a:p>
          <a:p>
            <a:pPr marL="228600" indent="-228600">
              <a:lnSpc>
                <a:spcPct val="90000"/>
              </a:lnSpc>
              <a:buFont typeface="Wingdings" pitchFamily="2" charset="2"/>
              <a:buNone/>
            </a:pPr>
            <a:r>
              <a:rPr lang="en-US" sz="1400"/>
              <a:t>Endurance </a:t>
            </a:r>
          </a:p>
          <a:p>
            <a:pPr marL="228600" indent="-228600">
              <a:lnSpc>
                <a:spcPct val="90000"/>
              </a:lnSpc>
              <a:buFont typeface="Wingdings" pitchFamily="2" charset="2"/>
              <a:buNone/>
            </a:pPr>
            <a:r>
              <a:rPr lang="en-US" sz="1400"/>
              <a:t>Enthusiasm </a:t>
            </a:r>
          </a:p>
          <a:p>
            <a:pPr marL="228600" indent="-228600">
              <a:lnSpc>
                <a:spcPct val="90000"/>
              </a:lnSpc>
              <a:buFont typeface="Wingdings" pitchFamily="2" charset="2"/>
              <a:buNone/>
            </a:pPr>
            <a:r>
              <a:rPr lang="en-US" sz="1400"/>
              <a:t>Initiative </a:t>
            </a:r>
            <a:br>
              <a:rPr lang="en-US" sz="1400"/>
            </a:br>
            <a:r>
              <a:rPr lang="en-US" sz="1400"/>
              <a:t> Integrity </a:t>
            </a:r>
          </a:p>
          <a:p>
            <a:pPr marL="228600" indent="-228600">
              <a:lnSpc>
                <a:spcPct val="90000"/>
              </a:lnSpc>
              <a:buFont typeface="Wingdings" pitchFamily="2" charset="2"/>
              <a:buNone/>
            </a:pPr>
            <a:r>
              <a:rPr lang="en-US" sz="1400"/>
              <a:t>Judgment </a:t>
            </a:r>
          </a:p>
          <a:p>
            <a:pPr marL="228600" indent="-228600">
              <a:lnSpc>
                <a:spcPct val="90000"/>
              </a:lnSpc>
              <a:buFont typeface="Wingdings" pitchFamily="2" charset="2"/>
              <a:buNone/>
            </a:pPr>
            <a:r>
              <a:rPr lang="en-US" sz="1400"/>
              <a:t>Justice </a:t>
            </a:r>
          </a:p>
          <a:p>
            <a:pPr marL="228600" indent="-228600">
              <a:lnSpc>
                <a:spcPct val="90000"/>
              </a:lnSpc>
              <a:buFont typeface="Wingdings" pitchFamily="2" charset="2"/>
              <a:buNone/>
            </a:pPr>
            <a:r>
              <a:rPr lang="en-US" sz="1400"/>
              <a:t>Knowledge </a:t>
            </a:r>
          </a:p>
          <a:p>
            <a:pPr marL="228600" indent="-228600">
              <a:lnSpc>
                <a:spcPct val="90000"/>
              </a:lnSpc>
              <a:buFont typeface="Wingdings" pitchFamily="2" charset="2"/>
              <a:buNone/>
            </a:pPr>
            <a:r>
              <a:rPr lang="en-US" sz="1400"/>
              <a:t>Loyalty</a:t>
            </a:r>
          </a:p>
          <a:p>
            <a:pPr marL="228600" indent="-228600">
              <a:lnSpc>
                <a:spcPct val="90000"/>
              </a:lnSpc>
              <a:buFont typeface="Wingdings" pitchFamily="2" charset="2"/>
              <a:buNone/>
            </a:pPr>
            <a:r>
              <a:rPr lang="en-US" sz="1400"/>
              <a:t>Tact </a:t>
            </a:r>
          </a:p>
          <a:p>
            <a:pPr marL="228600" indent="-228600">
              <a:lnSpc>
                <a:spcPct val="90000"/>
              </a:lnSpc>
              <a:buFont typeface="Wingdings" pitchFamily="2" charset="2"/>
              <a:buNone/>
            </a:pPr>
            <a:r>
              <a:rPr lang="en-US" sz="1400"/>
              <a:t>Unselfishness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CF58E4-DBE4-4F4C-A70D-737BAF13221F}" type="slidenum">
              <a:rPr lang="en-US"/>
              <a:pPr/>
              <a:t>45</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r>
              <a:rPr lang="en-US" sz="1000" b="1"/>
              <a:t>Action plan for improvement of leadership abilities:</a:t>
            </a:r>
          </a:p>
          <a:p>
            <a:pPr>
              <a:lnSpc>
                <a:spcPct val="80000"/>
              </a:lnSpc>
              <a:buFont typeface="Wingdings" pitchFamily="2" charset="2"/>
              <a:buNone/>
            </a:pPr>
            <a:r>
              <a:rPr lang="en-US" sz="1000"/>
              <a:t>Know yourself and seek self-improvement.</a:t>
            </a:r>
          </a:p>
          <a:p>
            <a:pPr>
              <a:lnSpc>
                <a:spcPct val="80000"/>
              </a:lnSpc>
              <a:buFont typeface="Wingdings" pitchFamily="2" charset="2"/>
              <a:buNone/>
            </a:pPr>
            <a:r>
              <a:rPr lang="en-US" sz="1000"/>
              <a:t>Be technically and tactically proficient. </a:t>
            </a:r>
          </a:p>
          <a:p>
            <a:pPr>
              <a:lnSpc>
                <a:spcPct val="80000"/>
              </a:lnSpc>
              <a:buFont typeface="Wingdings" pitchFamily="2" charset="2"/>
              <a:buNone/>
            </a:pPr>
            <a:r>
              <a:rPr lang="en-US" sz="1000"/>
              <a:t>Seek responsibility and take responsibility for your actions.</a:t>
            </a:r>
          </a:p>
          <a:p>
            <a:pPr>
              <a:lnSpc>
                <a:spcPct val="80000"/>
              </a:lnSpc>
              <a:buFont typeface="Wingdings" pitchFamily="2" charset="2"/>
              <a:buNone/>
            </a:pPr>
            <a:r>
              <a:rPr lang="en-US" sz="1000"/>
              <a:t>Make sound and timely decisions.</a:t>
            </a:r>
          </a:p>
          <a:p>
            <a:pPr>
              <a:lnSpc>
                <a:spcPct val="80000"/>
              </a:lnSpc>
              <a:buFont typeface="Wingdings" pitchFamily="2" charset="2"/>
              <a:buNone/>
            </a:pPr>
            <a:r>
              <a:rPr lang="en-US" sz="1000"/>
              <a:t>Set the example.</a:t>
            </a:r>
          </a:p>
          <a:p>
            <a:pPr>
              <a:lnSpc>
                <a:spcPct val="80000"/>
              </a:lnSpc>
              <a:buFont typeface="Wingdings" pitchFamily="2" charset="2"/>
              <a:buNone/>
            </a:pPr>
            <a:r>
              <a:rPr lang="en-US" sz="1000"/>
              <a:t>Know your [subordinates] and look out for their well-being. </a:t>
            </a:r>
          </a:p>
          <a:p>
            <a:pPr>
              <a:lnSpc>
                <a:spcPct val="80000"/>
              </a:lnSpc>
              <a:buFont typeface="Wingdings" pitchFamily="2" charset="2"/>
              <a:buNone/>
            </a:pPr>
            <a:r>
              <a:rPr lang="en-US" sz="1000"/>
              <a:t>Keep your subordinates informed.</a:t>
            </a:r>
          </a:p>
          <a:p>
            <a:pPr>
              <a:lnSpc>
                <a:spcPct val="80000"/>
              </a:lnSpc>
              <a:buFont typeface="Wingdings" pitchFamily="2" charset="2"/>
              <a:buNone/>
            </a:pPr>
            <a:r>
              <a:rPr lang="en-US" sz="1000"/>
              <a:t>Develop a sense of responsibility in your subordinates.</a:t>
            </a:r>
          </a:p>
          <a:p>
            <a:pPr>
              <a:lnSpc>
                <a:spcPct val="80000"/>
              </a:lnSpc>
              <a:buFont typeface="Wingdings" pitchFamily="2" charset="2"/>
              <a:buNone/>
            </a:pPr>
            <a:r>
              <a:rPr lang="en-US" sz="1000"/>
              <a:t>Ensure the task is understood, supervised, and accomplished.</a:t>
            </a:r>
          </a:p>
          <a:p>
            <a:pPr>
              <a:lnSpc>
                <a:spcPct val="80000"/>
              </a:lnSpc>
              <a:buFont typeface="Wingdings" pitchFamily="2" charset="2"/>
              <a:buNone/>
            </a:pPr>
            <a:r>
              <a:rPr lang="en-US" sz="1000"/>
              <a:t>Build the team.</a:t>
            </a:r>
          </a:p>
          <a:p>
            <a:pPr>
              <a:lnSpc>
                <a:spcPct val="80000"/>
              </a:lnSpc>
              <a:buFont typeface="Wingdings" pitchFamily="2" charset="2"/>
              <a:buNone/>
            </a:pPr>
            <a:r>
              <a:rPr lang="en-US" sz="1000"/>
              <a:t>Employ your [team] in accordance with its capabilities.</a:t>
            </a:r>
          </a:p>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D18F5A-FEFE-46D5-992F-7BA2E408FC11}" type="slidenum">
              <a:rPr lang="en-US"/>
              <a:pPr/>
              <a:t>46</a:t>
            </a:fld>
            <a:endParaRPr lang="en-US"/>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r>
              <a:rPr lang="en-US" sz="1000" b="1"/>
              <a:t>Action plan for improvement of leadership abilities:</a:t>
            </a:r>
          </a:p>
          <a:p>
            <a:pPr>
              <a:lnSpc>
                <a:spcPct val="80000"/>
              </a:lnSpc>
              <a:buFont typeface="Wingdings" pitchFamily="2" charset="2"/>
              <a:buNone/>
            </a:pPr>
            <a:r>
              <a:rPr lang="en-US" sz="1000"/>
              <a:t>Know yourself and seek self-improvement.</a:t>
            </a:r>
          </a:p>
          <a:p>
            <a:pPr>
              <a:lnSpc>
                <a:spcPct val="80000"/>
              </a:lnSpc>
              <a:buFont typeface="Wingdings" pitchFamily="2" charset="2"/>
              <a:buNone/>
            </a:pPr>
            <a:r>
              <a:rPr lang="en-US" sz="1000"/>
              <a:t>Be technically and tactically proficient. </a:t>
            </a:r>
          </a:p>
          <a:p>
            <a:pPr>
              <a:lnSpc>
                <a:spcPct val="80000"/>
              </a:lnSpc>
              <a:buFont typeface="Wingdings" pitchFamily="2" charset="2"/>
              <a:buNone/>
            </a:pPr>
            <a:r>
              <a:rPr lang="en-US" sz="1000"/>
              <a:t>Seek responsibility and take responsibility for your actions.</a:t>
            </a:r>
          </a:p>
          <a:p>
            <a:pPr>
              <a:lnSpc>
                <a:spcPct val="80000"/>
              </a:lnSpc>
              <a:buFont typeface="Wingdings" pitchFamily="2" charset="2"/>
              <a:buNone/>
            </a:pPr>
            <a:r>
              <a:rPr lang="en-US" sz="1000"/>
              <a:t>Make sound and timely decisions.</a:t>
            </a:r>
          </a:p>
          <a:p>
            <a:pPr>
              <a:lnSpc>
                <a:spcPct val="80000"/>
              </a:lnSpc>
              <a:buFont typeface="Wingdings" pitchFamily="2" charset="2"/>
              <a:buNone/>
            </a:pPr>
            <a:r>
              <a:rPr lang="en-US" sz="1000"/>
              <a:t>Set the example.</a:t>
            </a:r>
          </a:p>
          <a:p>
            <a:pPr>
              <a:lnSpc>
                <a:spcPct val="80000"/>
              </a:lnSpc>
              <a:buFont typeface="Wingdings" pitchFamily="2" charset="2"/>
              <a:buNone/>
            </a:pPr>
            <a:r>
              <a:rPr lang="en-US" sz="1000"/>
              <a:t>Know your [subordinates] and look out for their well-being. </a:t>
            </a:r>
          </a:p>
          <a:p>
            <a:pPr>
              <a:lnSpc>
                <a:spcPct val="80000"/>
              </a:lnSpc>
              <a:buFont typeface="Wingdings" pitchFamily="2" charset="2"/>
              <a:buNone/>
            </a:pPr>
            <a:r>
              <a:rPr lang="en-US" sz="1000"/>
              <a:t>Keep your subordinates informed.</a:t>
            </a:r>
          </a:p>
          <a:p>
            <a:pPr>
              <a:lnSpc>
                <a:spcPct val="80000"/>
              </a:lnSpc>
              <a:buFont typeface="Wingdings" pitchFamily="2" charset="2"/>
              <a:buNone/>
            </a:pPr>
            <a:r>
              <a:rPr lang="en-US" sz="1000"/>
              <a:t>Develop a sense of responsibility in your subordinates.</a:t>
            </a:r>
          </a:p>
          <a:p>
            <a:pPr>
              <a:lnSpc>
                <a:spcPct val="80000"/>
              </a:lnSpc>
              <a:buFont typeface="Wingdings" pitchFamily="2" charset="2"/>
              <a:buNone/>
            </a:pPr>
            <a:r>
              <a:rPr lang="en-US" sz="1000"/>
              <a:t>Ensure the task is understood, supervised, and accomplished.</a:t>
            </a:r>
          </a:p>
          <a:p>
            <a:pPr>
              <a:lnSpc>
                <a:spcPct val="80000"/>
              </a:lnSpc>
              <a:buFont typeface="Wingdings" pitchFamily="2" charset="2"/>
              <a:buNone/>
            </a:pPr>
            <a:r>
              <a:rPr lang="en-US" sz="1000"/>
              <a:t>Build the team.</a:t>
            </a:r>
          </a:p>
          <a:p>
            <a:pPr>
              <a:lnSpc>
                <a:spcPct val="80000"/>
              </a:lnSpc>
              <a:buFont typeface="Wingdings" pitchFamily="2" charset="2"/>
              <a:buNone/>
            </a:pPr>
            <a:r>
              <a:rPr lang="en-US" sz="1000"/>
              <a:t>Employ your [team] in accordance with its capabilities.</a:t>
            </a:r>
          </a:p>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2E3CD-8E41-49A7-8C95-81E37BF1FC93}" type="slidenum">
              <a:rPr lang="en-US"/>
              <a:pPr/>
              <a:t>47</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r>
              <a:rPr lang="en-US" b="1"/>
              <a:t>Behavioral Types of Leaders</a:t>
            </a:r>
          </a:p>
          <a:p>
            <a:r>
              <a:rPr lang="en-US"/>
              <a:t>There are three basic behavioral types of leaders: </a:t>
            </a:r>
          </a:p>
          <a:p>
            <a:r>
              <a:rPr lang="en-US"/>
              <a:t>the autocratic, </a:t>
            </a:r>
          </a:p>
          <a:p>
            <a:r>
              <a:rPr lang="en-US"/>
              <a:t>the democratic, and </a:t>
            </a:r>
          </a:p>
          <a:p>
            <a:r>
              <a:rPr lang="en-US"/>
              <a:t>the laissez-faire. </a:t>
            </a:r>
          </a:p>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CD6D0-8DFD-406C-8876-F01450196092}" type="slidenum">
              <a:rPr lang="en-US"/>
              <a:pPr/>
              <a:t>48</a:t>
            </a:fld>
            <a:endParaRPr lang="en-US"/>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r>
              <a:rPr lang="en-US" b="1"/>
              <a:t>Characteristics of Management</a:t>
            </a:r>
          </a:p>
          <a:p>
            <a:r>
              <a:rPr lang="en-US"/>
              <a:t>Two basic approaches to management exist: </a:t>
            </a:r>
          </a:p>
          <a:p>
            <a:pPr>
              <a:buFontTx/>
              <a:buChar char="•"/>
            </a:pPr>
            <a:r>
              <a:rPr lang="en-US"/>
              <a:t>Traditional management theory uses the core principles of planning, organizing, staffing, directing, and controlling (POSDC). </a:t>
            </a:r>
          </a:p>
          <a:p>
            <a:pPr>
              <a:buFontTx/>
              <a:buChar char="•"/>
            </a:pPr>
            <a:r>
              <a:rPr lang="en-US"/>
              <a:t>Popular management theory categorizes the principles of management into planning, organizing, leading, and controlling (POLC). </a:t>
            </a:r>
          </a:p>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380278-868E-4A7B-B635-40E21EAD286E}" type="slidenum">
              <a:rPr lang="en-US"/>
              <a:pPr/>
              <a:t>49</a:t>
            </a:fld>
            <a:endParaRPr lang="en-US"/>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r>
              <a:rPr lang="en-US" b="1"/>
              <a:t>Planning</a:t>
            </a:r>
          </a:p>
          <a:p>
            <a:r>
              <a:rPr lang="en-US" sz="1400"/>
              <a:t>The process that develops, creates, and implements strategies for the accomplishment of objectives.</a:t>
            </a:r>
          </a:p>
          <a:p>
            <a:r>
              <a:rPr lang="en-US" sz="1400"/>
              <a:t>There are three levels of planning: </a:t>
            </a:r>
          </a:p>
          <a:p>
            <a:pPr>
              <a:buFontTx/>
              <a:buChar char="•"/>
            </a:pPr>
            <a:r>
              <a:rPr lang="en-US" sz="1400"/>
              <a:t>Strategic</a:t>
            </a:r>
          </a:p>
          <a:p>
            <a:pPr>
              <a:buFontTx/>
              <a:buChar char="•"/>
            </a:pPr>
            <a:r>
              <a:rPr lang="en-US" sz="1400"/>
              <a:t>Tactical</a:t>
            </a:r>
          </a:p>
          <a:p>
            <a:pPr>
              <a:buFontTx/>
              <a:buChar char="•"/>
            </a:pPr>
            <a:r>
              <a:rPr lang="en-US" sz="1400"/>
              <a:t>Operational </a:t>
            </a:r>
          </a:p>
          <a:p>
            <a:pPr>
              <a:buFontTx/>
              <a:buChar cha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solidFill>
            <a:srgbClr val="FFFFFF"/>
          </a:solidFill>
          <a:ln/>
        </p:spPr>
      </p:sp>
      <p:sp>
        <p:nvSpPr>
          <p:cNvPr id="92163"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endParaRPr lang="en-US" sz="2400" smtClean="0">
              <a:latin typeface="Arial" pitchFamily="34" charset="0"/>
            </a:endParaRPr>
          </a:p>
        </p:txBody>
      </p:sp>
      <p:sp>
        <p:nvSpPr>
          <p:cNvPr id="92164" name="Date Placeholder 7"/>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92165" name="Footer Placeholder 9"/>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92166" name="Header Placeholder 10"/>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92167" name="Slide Number Placeholder 8"/>
          <p:cNvSpPr>
            <a:spLocks noGrp="1"/>
          </p:cNvSpPr>
          <p:nvPr>
            <p:ph type="sldNum" sz="quarter" idx="5"/>
          </p:nvPr>
        </p:nvSpPr>
        <p:spPr>
          <a:noFill/>
        </p:spPr>
        <p:txBody>
          <a:bodyPr/>
          <a:lstStyle/>
          <a:p>
            <a:fld id="{52EF85D3-9B1E-4553-BFFA-4EC7DD9CAF13}" type="slidenum">
              <a:rPr lang="en-US">
                <a:latin typeface="Arial" pitchFamily="34" charset="0"/>
                <a:ea typeface="MS PGothic" pitchFamily="34" charset="-128"/>
              </a:rPr>
              <a:pPr/>
              <a:t>5</a:t>
            </a:fld>
            <a:r>
              <a:rPr lang="en-US">
                <a:latin typeface="Arial" pitchFamily="34" charset="0"/>
                <a:ea typeface="MS PGothic" pitchFamily="34" charset="-128"/>
              </a:rPr>
              <a:t> of 81</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A90044-5C82-4162-ACE4-31C610B03C2B}" type="slidenum">
              <a:rPr lang="en-US"/>
              <a:pPr/>
              <a:t>50</a:t>
            </a:fld>
            <a:endParaRPr lang="en-US"/>
          </a:p>
        </p:txBody>
      </p:sp>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p:txBody>
          <a:bodyPr/>
          <a:lstStyle/>
          <a:p>
            <a:r>
              <a:rPr lang="en-US" b="1"/>
              <a:t>Planning</a:t>
            </a:r>
          </a:p>
          <a:p>
            <a:r>
              <a:rPr lang="en-US"/>
              <a:t>The general approach to planning begins with the creation of strategic plans for the entire organization. </a:t>
            </a:r>
          </a:p>
          <a:p>
            <a:r>
              <a:rPr lang="en-US"/>
              <a:t>To better understand the planning process, an organization must thoroughly define its goals and objectives. </a:t>
            </a:r>
          </a:p>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D2A31D-9316-4E07-B930-CD358B98BE62}" type="slidenum">
              <a:rPr lang="en-US"/>
              <a:pPr/>
              <a:t>51</a:t>
            </a:fld>
            <a:endParaRPr lang="en-US"/>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r>
              <a:rPr lang="en-US" b="1"/>
              <a:t>Organization</a:t>
            </a:r>
          </a:p>
          <a:p>
            <a:r>
              <a:rPr lang="en-US"/>
              <a:t>The principle of management dedicated to the structuring of resources to support the accomplishment of objectives.</a:t>
            </a:r>
          </a:p>
          <a:p>
            <a:r>
              <a:rPr lang="en-US"/>
              <a:t>Organizing tasks requires determining what is to be done, in what order, by whom, by which methods, and according to what timeline. </a:t>
            </a:r>
          </a:p>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884A74-0949-479F-BEF1-3E9C9CCF2564}" type="slidenum">
              <a:rPr lang="en-US"/>
              <a:pPr/>
              <a:t>52</a:t>
            </a:fld>
            <a:endParaRPr lang="en-US"/>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r>
              <a:rPr lang="en-US" b="1"/>
              <a:t>Leadership</a:t>
            </a:r>
          </a:p>
          <a:p>
            <a:r>
              <a:rPr lang="en-US"/>
              <a:t>As noted earlier, leadership encourages the implementation of the planning and organizing functions. It includes supervising employee behavior, performance, attendance, and attitude. </a:t>
            </a:r>
          </a:p>
          <a:p>
            <a:r>
              <a:rPr lang="en-US"/>
              <a:t>Leadership generally addresses the direction and motivation of the human resource.</a:t>
            </a:r>
          </a:p>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A9458C-42C2-4EB4-B35A-869A45DFC855}" type="slidenum">
              <a:rPr lang="en-US"/>
              <a:pPr/>
              <a:t>53</a:t>
            </a:fld>
            <a:endParaRPr lang="en-US"/>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r>
              <a:rPr lang="en-US" b="1"/>
              <a:t>Control </a:t>
            </a:r>
          </a:p>
          <a:p>
            <a:r>
              <a:rPr lang="en-US"/>
              <a:t>Monitoring progress toward completion, and making necessary adjustments to achieve the desired objectives, requires the exercise of control. </a:t>
            </a:r>
          </a:p>
          <a:p>
            <a:r>
              <a:rPr lang="en-US"/>
              <a:t>In general, the control function serves to assure the organization of the validity of the plan. </a:t>
            </a:r>
          </a:p>
          <a:p>
            <a:r>
              <a:rPr lang="en-US"/>
              <a:t>The controlling function also determines what must be monitored as well as applies specific control tools to gather and evaluate information.</a:t>
            </a:r>
          </a:p>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FA0153-1E8C-45BF-9A00-1B313BC20AF1}" type="slidenum">
              <a:rPr lang="en-US"/>
              <a:pPr/>
              <a:t>54</a:t>
            </a:fld>
            <a:endParaRPr lang="en-US"/>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r>
              <a:rPr lang="en-US" b="1"/>
              <a:t>Solving Problems</a:t>
            </a:r>
          </a:p>
          <a:p>
            <a:r>
              <a:rPr lang="en-US"/>
              <a:t>Step 1: Recognize and Define the Problem</a:t>
            </a:r>
          </a:p>
          <a:p>
            <a:r>
              <a:rPr lang="en-US"/>
              <a:t>Step 2: Gather Facts and Make Assumptions</a:t>
            </a:r>
          </a:p>
          <a:p>
            <a:r>
              <a:rPr lang="en-US"/>
              <a:t>Step 3: Develop Possible Solutions</a:t>
            </a:r>
          </a:p>
          <a:p>
            <a:r>
              <a:rPr lang="en-US"/>
              <a:t>Step 4: Analyze and Compare the Possible Solutions </a:t>
            </a:r>
          </a:p>
          <a:p>
            <a:r>
              <a:rPr lang="en-US"/>
              <a:t>Step 5: Select, Implement, and Evaluate a Solution </a:t>
            </a:r>
          </a:p>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CD3A15-2935-43A7-8D79-C91C9EE261AE}" type="slidenum">
              <a:rPr lang="en-US"/>
              <a:pPr/>
              <a:t>55</a:t>
            </a:fld>
            <a:endParaRPr lang="en-US"/>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r>
              <a:rPr lang="en-US" sz="1000" b="1"/>
              <a:t>Principles Of Information Security Management</a:t>
            </a:r>
          </a:p>
          <a:p>
            <a:r>
              <a:rPr lang="en-US"/>
              <a:t>The extended characteristics of information security are known as the six Ps. </a:t>
            </a:r>
          </a:p>
          <a:p>
            <a:pPr>
              <a:buFontTx/>
              <a:buChar char="•"/>
            </a:pPr>
            <a:r>
              <a:rPr lang="en-US"/>
              <a:t>Planning</a:t>
            </a:r>
          </a:p>
          <a:p>
            <a:pPr>
              <a:buFontTx/>
              <a:buChar char="•"/>
            </a:pPr>
            <a:r>
              <a:rPr lang="en-US"/>
              <a:t>Policy</a:t>
            </a:r>
          </a:p>
          <a:p>
            <a:pPr>
              <a:buFontTx/>
              <a:buChar char="•"/>
            </a:pPr>
            <a:r>
              <a:rPr lang="en-US"/>
              <a:t>Programs</a:t>
            </a:r>
          </a:p>
          <a:p>
            <a:pPr>
              <a:buFontTx/>
              <a:buChar char="•"/>
            </a:pPr>
            <a:r>
              <a:rPr lang="en-US"/>
              <a:t>Protection</a:t>
            </a:r>
          </a:p>
          <a:p>
            <a:pPr>
              <a:buFontTx/>
              <a:buChar char="•"/>
            </a:pPr>
            <a:r>
              <a:rPr lang="en-US"/>
              <a:t>People</a:t>
            </a:r>
          </a:p>
          <a:p>
            <a:pPr>
              <a:buFontTx/>
              <a:buChar char="•"/>
            </a:pPr>
            <a:r>
              <a:rPr lang="en-US"/>
              <a:t>Project Management</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3DBC1-8751-4793-8B3C-F37E7FB406B3}" type="slidenum">
              <a:rPr lang="en-US"/>
              <a:pPr/>
              <a:t>56</a:t>
            </a:fld>
            <a:endParaRPr lang="en-US"/>
          </a:p>
        </p:txBody>
      </p:sp>
      <p:sp>
        <p:nvSpPr>
          <p:cNvPr id="573442" name="Rectangle 2"/>
          <p:cNvSpPr>
            <a:spLocks noGrp="1" noRot="1" noChangeAspect="1" noChangeArrowheads="1" noTextEdit="1"/>
          </p:cNvSpPr>
          <p:nvPr>
            <p:ph type="sldImg"/>
          </p:nvPr>
        </p:nvSpPr>
        <p:spPr>
          <a:ln/>
        </p:spPr>
      </p:sp>
      <p:sp>
        <p:nvSpPr>
          <p:cNvPr id="573443" name="Rectangle 3"/>
          <p:cNvSpPr>
            <a:spLocks noGrp="1" noChangeArrowheads="1"/>
          </p:cNvSpPr>
          <p:nvPr>
            <p:ph type="body" idx="1"/>
          </p:nvPr>
        </p:nvSpPr>
        <p:spPr/>
        <p:txBody>
          <a:bodyPr/>
          <a:lstStyle/>
          <a:p>
            <a:r>
              <a:rPr lang="en-US" b="1" dirty="0"/>
              <a:t>InfoSec Planning</a:t>
            </a:r>
          </a:p>
          <a:p>
            <a:r>
              <a:rPr lang="en-US" dirty="0"/>
              <a:t>Planning as part of InfoSec management is an extension of the basic planning model discussed earlier in this chapter.</a:t>
            </a:r>
          </a:p>
          <a:p>
            <a:r>
              <a:rPr lang="en-US" dirty="0"/>
              <a:t>Included in the InfoSec planning model are activities necessary to support the design, creation, and implementation of information security strategies, as they exist within the IT planning environment </a:t>
            </a:r>
          </a:p>
          <a:p>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937ACF-A05A-49CE-B69D-CE2395809673}" type="slidenum">
              <a:rPr lang="en-US"/>
              <a:pPr/>
              <a:t>57</a:t>
            </a:fld>
            <a:endParaRPr lang="en-US"/>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r>
              <a:rPr lang="en-US" b="1" dirty="0"/>
              <a:t>InfoSec Planning</a:t>
            </a:r>
          </a:p>
          <a:p>
            <a:r>
              <a:rPr lang="en-US" dirty="0"/>
              <a:t>Several types of InfoSec plans exist:</a:t>
            </a:r>
          </a:p>
          <a:p>
            <a:r>
              <a:rPr lang="en-US" dirty="0"/>
              <a:t>incident response planning</a:t>
            </a:r>
          </a:p>
          <a:p>
            <a:r>
              <a:rPr lang="en-US" dirty="0"/>
              <a:t>business continuity planning</a:t>
            </a:r>
          </a:p>
          <a:p>
            <a:r>
              <a:rPr lang="en-US" dirty="0"/>
              <a:t>disaster recovery planning</a:t>
            </a:r>
          </a:p>
          <a:p>
            <a:r>
              <a:rPr lang="en-US" dirty="0"/>
              <a:t>policy planning</a:t>
            </a:r>
          </a:p>
          <a:p>
            <a:r>
              <a:rPr lang="en-US" dirty="0"/>
              <a:t>personnel planning</a:t>
            </a:r>
          </a:p>
          <a:p>
            <a:r>
              <a:rPr lang="en-US" dirty="0"/>
              <a:t>technology rollout planning</a:t>
            </a:r>
          </a:p>
          <a:p>
            <a:r>
              <a:rPr lang="en-US" dirty="0"/>
              <a:t>risk management planning and </a:t>
            </a:r>
          </a:p>
          <a:p>
            <a:r>
              <a:rPr lang="en-US" dirty="0"/>
              <a:t>security program planning including education, training and awareness. </a:t>
            </a:r>
          </a:p>
          <a:p>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2387DB-268F-41E7-B4D9-BE8D188B1D1C}" type="slidenum">
              <a:rPr lang="en-US"/>
              <a:pPr/>
              <a:t>58</a:t>
            </a:fld>
            <a:endParaRPr 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r>
              <a:rPr lang="en-US" b="1" dirty="0"/>
              <a:t>Policy</a:t>
            </a:r>
          </a:p>
          <a:p>
            <a:r>
              <a:rPr lang="en-US" dirty="0"/>
              <a:t>The set of organizational guidelines that dictates certain behavior within the organization is called policy. </a:t>
            </a:r>
            <a:endParaRPr lang="en-US" sz="1000" dirty="0"/>
          </a:p>
          <a:p>
            <a:r>
              <a:rPr lang="en-US" dirty="0"/>
              <a:t>In InfoSec, there are three general categories of policy: </a:t>
            </a:r>
          </a:p>
          <a:p>
            <a:r>
              <a:rPr lang="en-US" dirty="0"/>
              <a:t>•	General program policy (Enterprise Security Policy)</a:t>
            </a:r>
          </a:p>
          <a:p>
            <a:r>
              <a:rPr lang="en-US" dirty="0"/>
              <a:t>•	An issue-specific security policy (ISSP) </a:t>
            </a:r>
          </a:p>
          <a:p>
            <a:r>
              <a:rPr lang="en-US" dirty="0"/>
              <a:t>•	System-specific policies (SSSPs) </a:t>
            </a:r>
          </a:p>
          <a:p>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07508C-4B30-4656-BC2F-1E48265CDCBE}" type="slidenum">
              <a:rPr lang="en-US"/>
              <a:pPr/>
              <a:t>59</a:t>
            </a:fld>
            <a:endParaRPr lang="en-US"/>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r>
              <a:rPr lang="en-US" b="1"/>
              <a:t>Programs</a:t>
            </a:r>
          </a:p>
          <a:p>
            <a:r>
              <a:rPr lang="en-US"/>
              <a:t>Specific entities managed in the information security domain.</a:t>
            </a:r>
          </a:p>
          <a:p>
            <a:r>
              <a:rPr lang="en-US"/>
              <a:t>A security education training and awareness (SETA) program is one such entity. </a:t>
            </a:r>
          </a:p>
          <a:p>
            <a:r>
              <a:rPr lang="en-US"/>
              <a:t>Other programs that may emerge include a physical security program, complete with fire, physical access, gates, guards, and so on. </a:t>
            </a:r>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solidFill>
            <a:srgbClr val="FFFFFF"/>
          </a:solidFill>
          <a:ln/>
        </p:spPr>
      </p:sp>
      <p:sp>
        <p:nvSpPr>
          <p:cNvPr id="93187"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endParaRPr lang="en-US" sz="2400" smtClean="0">
              <a:latin typeface="Arial" pitchFamily="34" charset="0"/>
            </a:endParaRPr>
          </a:p>
        </p:txBody>
      </p:sp>
      <p:sp>
        <p:nvSpPr>
          <p:cNvPr id="93188" name="Date Placeholder 7"/>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93189" name="Footer Placeholder 9"/>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93190" name="Header Placeholder 10"/>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93191" name="Slide Number Placeholder 8"/>
          <p:cNvSpPr>
            <a:spLocks noGrp="1"/>
          </p:cNvSpPr>
          <p:nvPr>
            <p:ph type="sldNum" sz="quarter" idx="5"/>
          </p:nvPr>
        </p:nvSpPr>
        <p:spPr>
          <a:noFill/>
        </p:spPr>
        <p:txBody>
          <a:bodyPr/>
          <a:lstStyle/>
          <a:p>
            <a:fld id="{C869B590-5587-4099-95E0-82E6ECA8E1AC}" type="slidenum">
              <a:rPr lang="en-US">
                <a:latin typeface="Arial" pitchFamily="34" charset="0"/>
                <a:ea typeface="MS PGothic" pitchFamily="34" charset="-128"/>
              </a:rPr>
              <a:pPr/>
              <a:t>6</a:t>
            </a:fld>
            <a:r>
              <a:rPr lang="en-US">
                <a:latin typeface="Arial" pitchFamily="34" charset="0"/>
                <a:ea typeface="MS PGothic" pitchFamily="34" charset="-128"/>
              </a:rPr>
              <a:t> of 81</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2A7305-2AE8-4856-900E-C5E4F4622F91}" type="slidenum">
              <a:rPr lang="en-US"/>
              <a:pPr/>
              <a:t>60</a:t>
            </a:fld>
            <a:endParaRPr lang="en-US"/>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r>
              <a:rPr lang="en-US" b="1"/>
              <a:t>Protection</a:t>
            </a:r>
          </a:p>
          <a:p>
            <a:r>
              <a:rPr lang="en-US"/>
              <a:t>The protection function is executed via a set of risk management activities, including risk assessment and control, as well as protection mechanisms, technologies, and tools. </a:t>
            </a:r>
          </a:p>
          <a:p>
            <a:r>
              <a:rPr lang="en-US"/>
              <a:t>Each of these mechanisms represents some aspect of the management of specific controls in the overall information security plan.</a:t>
            </a:r>
          </a:p>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5FAAC5-65FD-43C9-AA04-8FBEAAFFA455}" type="slidenum">
              <a:rPr lang="en-US"/>
              <a:pPr/>
              <a:t>61</a:t>
            </a:fld>
            <a:endParaRPr lang="en-US"/>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r>
              <a:rPr lang="en-US" b="1" dirty="0"/>
              <a:t>People</a:t>
            </a:r>
          </a:p>
          <a:p>
            <a:r>
              <a:rPr lang="en-US" dirty="0"/>
              <a:t>People are the most critical link in the information security program. As discussed in the Viewpoint section, it is imperative that managers continuously recognize the crucial role that people play in the information security program. </a:t>
            </a:r>
          </a:p>
          <a:p>
            <a:r>
              <a:rPr lang="en-US" dirty="0"/>
              <a:t>This aspect of InfoSec includes security personnel and the security of personnel, as well as aspects of the SETA program mentioned earlier.</a:t>
            </a:r>
          </a:p>
          <a:p>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F2F7DC-782E-47A4-9AB7-AC308EE1B187}" type="slidenum">
              <a:rPr lang="en-US"/>
              <a:pPr/>
              <a:t>62</a:t>
            </a:fld>
            <a:endParaRPr lang="en-US"/>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r>
              <a:rPr lang="en-US" b="1"/>
              <a:t>Project Management</a:t>
            </a:r>
          </a:p>
          <a:p>
            <a:r>
              <a:rPr lang="en-US"/>
              <a:t>The final component is the application of thorough project management discipline to all elements of the information security program.  </a:t>
            </a:r>
          </a:p>
          <a:p>
            <a:r>
              <a:rPr lang="en-US"/>
              <a:t>This effort involves identifying and controlling the resources applied to the project, as well as measuring progress and adjusting the process as progress is made toward the goal.</a:t>
            </a:r>
            <a:br>
              <a:rPr lang="en-US"/>
            </a:br>
            <a:endParaRPr lang="en-US"/>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solidFill>
            <a:srgbClr val="FFFFFF"/>
          </a:solidFill>
          <a:ln/>
        </p:spPr>
      </p:sp>
      <p:sp>
        <p:nvSpPr>
          <p:cNvPr id="94211"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endParaRPr lang="en-US" sz="2400" smtClean="0">
              <a:latin typeface="Arial" pitchFamily="34" charset="0"/>
            </a:endParaRPr>
          </a:p>
        </p:txBody>
      </p:sp>
      <p:sp>
        <p:nvSpPr>
          <p:cNvPr id="94212" name="Date Placeholder 7"/>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94213" name="Footer Placeholder 9"/>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94214" name="Header Placeholder 10"/>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94215" name="Slide Number Placeholder 8"/>
          <p:cNvSpPr>
            <a:spLocks noGrp="1"/>
          </p:cNvSpPr>
          <p:nvPr>
            <p:ph type="sldNum" sz="quarter" idx="5"/>
          </p:nvPr>
        </p:nvSpPr>
        <p:spPr>
          <a:noFill/>
        </p:spPr>
        <p:txBody>
          <a:bodyPr/>
          <a:lstStyle/>
          <a:p>
            <a:fld id="{38B525BD-D49E-4483-92B5-1948B18FE58B}" type="slidenum">
              <a:rPr lang="en-US">
                <a:latin typeface="Arial" pitchFamily="34" charset="0"/>
                <a:ea typeface="MS PGothic" pitchFamily="34" charset="-128"/>
              </a:rPr>
              <a:pPr/>
              <a:t>7</a:t>
            </a:fld>
            <a:r>
              <a:rPr lang="en-US">
                <a:latin typeface="Arial" pitchFamily="34" charset="0"/>
                <a:ea typeface="MS PGothic" pitchFamily="34" charset="-128"/>
              </a:rPr>
              <a:t> of 81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solidFill>
            <a:srgbClr val="FFFFFF"/>
          </a:solidFill>
          <a:ln/>
        </p:spPr>
      </p:sp>
      <p:sp>
        <p:nvSpPr>
          <p:cNvPr id="96259"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endParaRPr lang="en-US" sz="2400" smtClean="0">
              <a:latin typeface="Arial" pitchFamily="34" charset="0"/>
            </a:endParaRPr>
          </a:p>
        </p:txBody>
      </p:sp>
      <p:sp>
        <p:nvSpPr>
          <p:cNvPr id="96260" name="Date Placeholder 7"/>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96261" name="Footer Placeholder 9"/>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96262" name="Header Placeholder 10"/>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96263" name="Slide Number Placeholder 8"/>
          <p:cNvSpPr>
            <a:spLocks noGrp="1"/>
          </p:cNvSpPr>
          <p:nvPr>
            <p:ph type="sldNum" sz="quarter" idx="5"/>
          </p:nvPr>
        </p:nvSpPr>
        <p:spPr>
          <a:noFill/>
        </p:spPr>
        <p:txBody>
          <a:bodyPr/>
          <a:lstStyle/>
          <a:p>
            <a:fld id="{B9A66BA0-0B76-420F-9728-B4BE4E16241E}" type="slidenum">
              <a:rPr lang="en-US">
                <a:latin typeface="Arial" pitchFamily="34" charset="0"/>
                <a:ea typeface="MS PGothic" pitchFamily="34" charset="-128"/>
              </a:rPr>
              <a:pPr/>
              <a:t>8</a:t>
            </a:fld>
            <a:r>
              <a:rPr lang="en-US">
                <a:latin typeface="Arial" pitchFamily="34" charset="0"/>
                <a:ea typeface="MS PGothic" pitchFamily="34" charset="-128"/>
              </a:rPr>
              <a:t> of 81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noFill/>
          <a:ln>
            <a:solidFill>
              <a:srgbClr val="000000"/>
            </a:solidFill>
          </a:ln>
        </p:spPr>
        <p:txBody>
          <a:bodyPr lIns="92075" tIns="46038" rIns="92075" bIns="46038"/>
          <a:lstStyle/>
          <a:p>
            <a:pPr>
              <a:spcBef>
                <a:spcPct val="0"/>
              </a:spcBef>
            </a:pPr>
            <a:endParaRPr lang="en-US" sz="2400" smtClean="0">
              <a:latin typeface="Arial" pitchFamily="34" charset="0"/>
            </a:endParaRPr>
          </a:p>
        </p:txBody>
      </p:sp>
      <p:sp>
        <p:nvSpPr>
          <p:cNvPr id="98307" name="Rectangle 3"/>
          <p:cNvSpPr>
            <a:spLocks noGrp="1" noRot="1" noChangeAspect="1" noChangeArrowheads="1" noTextEdit="1"/>
          </p:cNvSpPr>
          <p:nvPr>
            <p:ph type="sldImg"/>
          </p:nvPr>
        </p:nvSpPr>
        <p:spPr>
          <a:xfrm>
            <a:off x="1152525" y="692150"/>
            <a:ext cx="4554538" cy="3416300"/>
          </a:xfrm>
          <a:solidFill>
            <a:srgbClr val="FFFFFF"/>
          </a:solidFill>
          <a:ln w="12700" cap="flat">
            <a:solidFill>
              <a:schemeClr val="tx1"/>
            </a:solidFill>
          </a:ln>
        </p:spPr>
      </p:sp>
      <p:sp>
        <p:nvSpPr>
          <p:cNvPr id="98308" name="Date Placeholder 7"/>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98309" name="Footer Placeholder 9"/>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98310" name="Header Placeholder 10"/>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98311" name="Slide Number Placeholder 8"/>
          <p:cNvSpPr>
            <a:spLocks noGrp="1"/>
          </p:cNvSpPr>
          <p:nvPr>
            <p:ph type="sldNum" sz="quarter" idx="5"/>
          </p:nvPr>
        </p:nvSpPr>
        <p:spPr>
          <a:noFill/>
        </p:spPr>
        <p:txBody>
          <a:bodyPr/>
          <a:lstStyle/>
          <a:p>
            <a:fld id="{45997D85-4677-4A20-BB72-E7E33FF4BB9A}" type="slidenum">
              <a:rPr lang="en-US">
                <a:latin typeface="Arial" pitchFamily="34" charset="0"/>
                <a:ea typeface="MS PGothic" pitchFamily="34" charset="-128"/>
              </a:rPr>
              <a:pPr/>
              <a:t>9</a:t>
            </a:fld>
            <a:r>
              <a:rPr lang="en-US">
                <a:latin typeface="Arial" pitchFamily="34" charset="0"/>
                <a:ea typeface="MS PGothic" pitchFamily="34" charset="-128"/>
              </a:rPr>
              <a:t> of 81</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21516"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smtClean="0"/>
              <a:t>Click to edit Master title style</a:t>
            </a:r>
          </a:p>
        </p:txBody>
      </p:sp>
      <p:sp>
        <p:nvSpPr>
          <p:cNvPr id="2151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14" name="Rectangle 14"/>
          <p:cNvSpPr>
            <a:spLocks noGrp="1" noChangeArrowheads="1"/>
          </p:cNvSpPr>
          <p:nvPr>
            <p:ph type="dt" sz="half" idx="10"/>
          </p:nvPr>
        </p:nvSpPr>
        <p:spPr>
          <a:xfrm>
            <a:off x="990600" y="6248400"/>
            <a:ext cx="19050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mtClean="0">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mtClean="0">
                <a:solidFill>
                  <a:schemeClr val="bg2"/>
                </a:solidFill>
              </a:defRPr>
            </a:lvl1pPr>
          </a:lstStyle>
          <a:p>
            <a:pPr>
              <a:defRPr/>
            </a:pPr>
            <a:fld id="{8E810AE3-B3F1-4F01-A280-8315466285D8}" type="slidenum">
              <a:rPr lang="en-US"/>
              <a:pPr>
                <a:defRPr/>
              </a:pPr>
              <a:t>‹#›</a:t>
            </a:fld>
            <a:endParaRPr lang="en-US"/>
          </a:p>
        </p:txBody>
      </p:sp>
      <p:pic>
        <p:nvPicPr>
          <p:cNvPr id="17" name="Picture 16" descr="FloridaTech_seal"/>
          <p:cNvPicPr/>
          <p:nvPr userDrawn="1"/>
        </p:nvPicPr>
        <p:blipFill>
          <a:blip r:embed="rId2" cstate="print"/>
          <a:srcRect/>
          <a:stretch>
            <a:fillRect/>
          </a:stretch>
        </p:blipFill>
        <p:spPr bwMode="auto">
          <a:xfrm>
            <a:off x="7924800" y="104775"/>
            <a:ext cx="1133475" cy="8858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5DC0776B-F463-4B9F-A86C-499A832F187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EBF55CEB-AC4D-4582-B62C-320F56E31CF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FC25C3E2-A064-490E-A099-B65C0DA474D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2C212F34-4DE2-433A-A7D9-5E007DB274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4F99BF65-E9E6-4DBC-BE4F-421FEBEBA3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5DFFB66D-1F36-4B08-8FB5-61A5203A7DF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BDDF986E-D0C5-4FD7-8A46-2DBFFB58FE6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72084A6F-0486-4421-87B1-F319FC60C0B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6C2C4D52-2AE8-4EC7-9C48-C6311CA7B53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48A76C89-7CCE-46DA-9FFF-862B7F58354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a:p>
        </p:txBody>
      </p:sp>
      <p:sp>
        <p:nvSpPr>
          <p:cNvPr id="103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103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49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smtClean="0"/>
            </a:lvl1pPr>
          </a:lstStyle>
          <a:p>
            <a:pPr>
              <a:defRPr/>
            </a:pPr>
            <a:endParaRPr lang="en-US"/>
          </a:p>
        </p:txBody>
      </p:sp>
      <p:sp>
        <p:nvSpPr>
          <p:cNvPr id="2049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smtClean="0"/>
            </a:lvl1pPr>
          </a:lstStyle>
          <a:p>
            <a:pPr>
              <a:defRPr/>
            </a:pPr>
            <a:endParaRPr lang="en-US"/>
          </a:p>
        </p:txBody>
      </p:sp>
      <p:sp>
        <p:nvSpPr>
          <p:cNvPr id="2049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BBE24D29-819D-4C07-B192-89DE74BBC23D}" type="slidenum">
              <a:rPr lang="en-US"/>
              <a:pPr>
                <a:defRPr/>
              </a:pPr>
              <a:t>‹#›</a:t>
            </a:fld>
            <a:endParaRPr lang="en-US"/>
          </a:p>
        </p:txBody>
      </p:sp>
      <p:pic>
        <p:nvPicPr>
          <p:cNvPr id="14" name="Picture 13" descr="FloridaTech_seal"/>
          <p:cNvPicPr/>
          <p:nvPr userDrawn="1"/>
        </p:nvPicPr>
        <p:blipFill>
          <a:blip r:embed="rId13" cstate="print"/>
          <a:srcRect/>
          <a:stretch>
            <a:fillRect/>
          </a:stretch>
        </p:blipFill>
        <p:spPr bwMode="auto">
          <a:xfrm>
            <a:off x="7924800" y="104775"/>
            <a:ext cx="1133475" cy="885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pearsonhighered.com/educator/academic/product/0,3110,0201835959,00.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dorsethouse.com/books/psy.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ctrTitle"/>
          </p:nvPr>
        </p:nvSpPr>
        <p:spPr>
          <a:xfrm>
            <a:off x="990600" y="1905000"/>
            <a:ext cx="8610600" cy="1233487"/>
          </a:xfrm>
        </p:spPr>
        <p:txBody>
          <a:bodyPr/>
          <a:lstStyle/>
          <a:p>
            <a:pPr eaLnBrk="1" hangingPunct="1">
              <a:defRPr/>
            </a:pPr>
            <a:r>
              <a:rPr lang="en-US" sz="4000" dirty="0" smtClean="0">
                <a:effectLst>
                  <a:outerShdw blurRad="38100" dist="38100" dir="2700000" algn="tl">
                    <a:srgbClr val="C0C0C0"/>
                  </a:outerShdw>
                </a:effectLst>
                <a:ea typeface="ＭＳ Ｐゴシック" pitchFamily="-128" charset="-128"/>
              </a:rPr>
              <a:t>CIS 5600</a:t>
            </a:r>
            <a:br>
              <a:rPr lang="en-US" sz="4000" dirty="0" smtClean="0">
                <a:effectLst>
                  <a:outerShdw blurRad="38100" dist="38100" dir="2700000" algn="tl">
                    <a:srgbClr val="C0C0C0"/>
                  </a:outerShdw>
                </a:effectLst>
                <a:ea typeface="ＭＳ Ｐゴシック" pitchFamily="-128" charset="-128"/>
              </a:rPr>
            </a:br>
            <a:r>
              <a:rPr lang="en-US" sz="3200" dirty="0" smtClean="0">
                <a:effectLst>
                  <a:outerShdw blurRad="38100" dist="38100" dir="2700000" algn="tl">
                    <a:srgbClr val="C0C0C0"/>
                  </a:outerShdw>
                </a:effectLst>
                <a:ea typeface="ＭＳ Ｐゴシック" pitchFamily="-128" charset="-128"/>
              </a:rPr>
              <a:t>Information Security Management</a:t>
            </a:r>
            <a:endParaRPr lang="en-US" sz="4000" b="1" dirty="0" smtClean="0">
              <a:effectLst>
                <a:outerShdw blurRad="38100" dist="38100" dir="2700000" algn="tl">
                  <a:srgbClr val="C0C0C0"/>
                </a:outerShdw>
              </a:effectLst>
              <a:ea typeface="ＭＳ Ｐゴシック" pitchFamily="-128" charset="-128"/>
            </a:endParaRPr>
          </a:p>
        </p:txBody>
      </p:sp>
      <p:sp>
        <p:nvSpPr>
          <p:cNvPr id="5123" name="Rectangle 3"/>
          <p:cNvSpPr>
            <a:spLocks noGrp="1" noChangeArrowheads="1"/>
          </p:cNvSpPr>
          <p:nvPr>
            <p:ph type="subTitle" idx="1"/>
          </p:nvPr>
        </p:nvSpPr>
        <p:spPr>
          <a:xfrm>
            <a:off x="1196975" y="3757613"/>
            <a:ext cx="6704013" cy="1998662"/>
          </a:xfrm>
        </p:spPr>
        <p:txBody>
          <a:bodyPr anchor="ctr"/>
          <a:lstStyle/>
          <a:p>
            <a:pPr eaLnBrk="1" hangingPunct="1">
              <a:buFont typeface="Wingdings" pitchFamily="2" charset="2"/>
              <a:buNone/>
            </a:pPr>
            <a:r>
              <a:rPr lang="en-US" sz="2000" i="1" smtClean="0"/>
              <a:t>Dr. Jeremy Lanman, Adjunct Professor</a:t>
            </a:r>
          </a:p>
          <a:p>
            <a:pPr eaLnBrk="1" hangingPunct="1">
              <a:buFont typeface="Wingdings" pitchFamily="2" charset="2"/>
              <a:buNone/>
            </a:pPr>
            <a:r>
              <a:rPr lang="en-US" sz="2000" i="1" smtClean="0"/>
              <a:t>jlanman@fit.edu</a:t>
            </a:r>
          </a:p>
          <a:p>
            <a:pPr eaLnBrk="1" hangingPunct="1">
              <a:buFont typeface="Wingdings" pitchFamily="2" charset="2"/>
              <a:buNone/>
            </a:pPr>
            <a:r>
              <a:rPr lang="en-US" sz="2000" i="1" smtClean="0"/>
              <a:t>Office: Virtual</a:t>
            </a:r>
          </a:p>
          <a:p>
            <a:pPr eaLnBrk="1" hangingPunct="1">
              <a:buFont typeface="Times" pitchFamily="-128" charset="0"/>
              <a:buNone/>
            </a:pPr>
            <a:r>
              <a:rPr lang="en-US" sz="2000" i="1" smtClean="0"/>
              <a:t>Office Hours: By arrangement</a:t>
            </a:r>
            <a:endParaRPr lang="en-US" sz="2000" i="1" smtClean="0">
              <a:cs typeface="Times New Roman" pitchFamily="18" charset="0"/>
            </a:endParaRPr>
          </a:p>
        </p:txBody>
      </p:sp>
      <p:sp>
        <p:nvSpPr>
          <p:cNvPr id="5124" name="Slide Number Placeholder 7"/>
          <p:cNvSpPr>
            <a:spLocks noGrp="1"/>
          </p:cNvSpPr>
          <p:nvPr>
            <p:ph type="sldNum" sz="quarter" idx="12"/>
          </p:nvPr>
        </p:nvSpPr>
        <p:spPr>
          <a:noFill/>
        </p:spPr>
        <p:txBody>
          <a:bodyPr/>
          <a:lstStyle/>
          <a:p>
            <a:fld id="{E14D0A22-89C0-4783-B322-87EB61A722F1}" type="slidenum">
              <a:rPr lang="en-US">
                <a:latin typeface="Arial" pitchFamily="34" charset="0"/>
                <a:ea typeface="MS PGothic" pitchFamily="34" charset="-128"/>
              </a:rPr>
              <a:pPr/>
              <a:t>1</a:t>
            </a:fld>
            <a:r>
              <a:rPr lang="en-US">
                <a:latin typeface="Arial" pitchFamily="34" charset="0"/>
                <a:ea typeface="MS PGothic" pitchFamily="34" charset="-128"/>
              </a:rPr>
              <a:t> of 81</a:t>
            </a:r>
            <a:endParaRPr lang="en-US">
              <a:solidFill>
                <a:schemeClr val="tx2"/>
              </a:solidFill>
              <a:latin typeface="Arial" pitchFamily="34" charset="0"/>
              <a:ea typeface="MS PGothic" pitchFamily="34" charset="-128"/>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p:txBody>
          <a:bodyPr/>
          <a:lstStyle/>
          <a:p>
            <a:pPr eaLnBrk="1" hangingPunct="1">
              <a:defRPr/>
            </a:pPr>
            <a:r>
              <a:rPr lang="en-US" smtClean="0">
                <a:effectLst>
                  <a:outerShdw blurRad="38100" dist="38100" dir="2700000" algn="tl">
                    <a:srgbClr val="C0C0C0"/>
                  </a:outerShdw>
                </a:effectLst>
                <a:ea typeface="ＭＳ Ｐゴシック" pitchFamily="-128" charset="-128"/>
              </a:rPr>
              <a:t>Administrivia: Miscellany</a:t>
            </a:r>
          </a:p>
        </p:txBody>
      </p:sp>
      <p:sp>
        <p:nvSpPr>
          <p:cNvPr id="16387" name="Rectangle 5"/>
          <p:cNvSpPr>
            <a:spLocks noGrp="1" noChangeArrowheads="1"/>
          </p:cNvSpPr>
          <p:nvPr>
            <p:ph idx="1"/>
          </p:nvPr>
        </p:nvSpPr>
        <p:spPr>
          <a:xfrm>
            <a:off x="838200" y="2017713"/>
            <a:ext cx="7772400" cy="4114800"/>
          </a:xfrm>
        </p:spPr>
        <p:txBody>
          <a:bodyPr/>
          <a:lstStyle/>
          <a:p>
            <a:pPr eaLnBrk="1" hangingPunct="1"/>
            <a:r>
              <a:rPr lang="en-US" sz="1800" dirty="0" smtClean="0"/>
              <a:t>There will be a lot of ambiguity and lack of firm direction in the assignments and the information. </a:t>
            </a:r>
          </a:p>
          <a:p>
            <a:pPr lvl="1" eaLnBrk="1" hangingPunct="1"/>
            <a:r>
              <a:rPr lang="en-US" sz="1600" dirty="0" smtClean="0"/>
              <a:t>That is typical of much of project management. </a:t>
            </a:r>
          </a:p>
          <a:p>
            <a:pPr lvl="1" eaLnBrk="1" hangingPunct="1"/>
            <a:r>
              <a:rPr lang="en-US" sz="1600" dirty="0" smtClean="0"/>
              <a:t>This requires you to provide your own experience. Or to research and discover your information.</a:t>
            </a:r>
          </a:p>
          <a:p>
            <a:pPr eaLnBrk="1" hangingPunct="1"/>
            <a:r>
              <a:rPr lang="en-US" sz="1800" dirty="0" smtClean="0"/>
              <a:t>Understanding a problem (statement):</a:t>
            </a:r>
          </a:p>
          <a:p>
            <a:pPr lvl="1" eaLnBrk="1" hangingPunct="1"/>
            <a:r>
              <a:rPr lang="en-US" sz="1600" dirty="0" smtClean="0"/>
              <a:t>An essential part of this course is understanding written material, ideas in prose. The ability to understand a document, to "read between the lines", is a skill that will pay off both in and out of class.</a:t>
            </a:r>
          </a:p>
        </p:txBody>
      </p:sp>
      <p:sp>
        <p:nvSpPr>
          <p:cNvPr id="16388" name="Slide Number Placeholder 7"/>
          <p:cNvSpPr>
            <a:spLocks noGrp="1"/>
          </p:cNvSpPr>
          <p:nvPr>
            <p:ph type="sldNum" sz="quarter" idx="12"/>
          </p:nvPr>
        </p:nvSpPr>
        <p:spPr>
          <a:noFill/>
        </p:spPr>
        <p:txBody>
          <a:bodyPr/>
          <a:lstStyle/>
          <a:p>
            <a:fld id="{99ADCCB0-E739-4C5A-9D4D-F68DB7DADE03}" type="slidenum">
              <a:rPr lang="en-US">
                <a:latin typeface="Arial" pitchFamily="34" charset="0"/>
                <a:ea typeface="MS PGothic" pitchFamily="34" charset="-128"/>
              </a:rPr>
              <a:pPr/>
              <a:t>10</a:t>
            </a:fld>
            <a:r>
              <a:rPr lang="en-US">
                <a:latin typeface="Arial" pitchFamily="34" charset="0"/>
                <a:ea typeface="MS PGothic" pitchFamily="34" charset="-128"/>
              </a:rPr>
              <a:t> of 81</a:t>
            </a:r>
            <a:endParaRPr lang="en-US">
              <a:solidFill>
                <a:schemeClr val="tx2"/>
              </a:solidFill>
              <a:latin typeface="Arial" pitchFamily="34" charset="0"/>
              <a:ea typeface="MS PGothic" pitchFamily="34" charset="-128"/>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4"/>
          <p:cNvSpPr>
            <a:spLocks noGrp="1" noChangeArrowheads="1"/>
          </p:cNvSpPr>
          <p:nvPr>
            <p:ph type="title"/>
          </p:nvPr>
        </p:nvSpPr>
        <p:spPr/>
        <p:txBody>
          <a:bodyPr/>
          <a:lstStyle/>
          <a:p>
            <a:pPr eaLnBrk="1" hangingPunct="1">
              <a:defRPr/>
            </a:pPr>
            <a:r>
              <a:rPr lang="en-US" smtClean="0">
                <a:effectLst>
                  <a:outerShdw blurRad="38100" dist="38100" dir="2700000" algn="tl">
                    <a:srgbClr val="C0C0C0"/>
                  </a:outerShdw>
                </a:effectLst>
                <a:ea typeface="ＭＳ Ｐゴシック" pitchFamily="-128" charset="-128"/>
              </a:rPr>
              <a:t>Administrivia: Miscellany</a:t>
            </a:r>
          </a:p>
        </p:txBody>
      </p:sp>
      <p:sp>
        <p:nvSpPr>
          <p:cNvPr id="17411" name="Rectangle 5"/>
          <p:cNvSpPr>
            <a:spLocks noGrp="1" noChangeArrowheads="1"/>
          </p:cNvSpPr>
          <p:nvPr>
            <p:ph idx="1"/>
          </p:nvPr>
        </p:nvSpPr>
        <p:spPr>
          <a:xfrm>
            <a:off x="762000" y="2017713"/>
            <a:ext cx="7772400" cy="4114800"/>
          </a:xfrm>
        </p:spPr>
        <p:txBody>
          <a:bodyPr/>
          <a:lstStyle/>
          <a:p>
            <a:pPr eaLnBrk="1" hangingPunct="1"/>
            <a:r>
              <a:rPr lang="en-US" sz="2000" dirty="0" smtClean="0"/>
              <a:t>Intellectual property issues:</a:t>
            </a:r>
          </a:p>
          <a:p>
            <a:pPr lvl="1" eaLnBrk="1" hangingPunct="1"/>
            <a:r>
              <a:rPr lang="en-US" sz="1800" dirty="0" smtClean="0"/>
              <a:t>All material in this course is property of the either the instructor or other authors.</a:t>
            </a:r>
          </a:p>
          <a:p>
            <a:pPr lvl="1" eaLnBrk="1" hangingPunct="1"/>
            <a:r>
              <a:rPr lang="en-US" sz="1800" dirty="0" smtClean="0"/>
              <a:t>You are permitted to download and print copies of the material.</a:t>
            </a:r>
          </a:p>
          <a:p>
            <a:pPr lvl="1" eaLnBrk="1" hangingPunct="1"/>
            <a:r>
              <a:rPr lang="en-US" sz="1800" dirty="0" smtClean="0"/>
              <a:t>You are not permitted to redistribute the material in any form.</a:t>
            </a:r>
          </a:p>
          <a:p>
            <a:pPr eaLnBrk="1" hangingPunct="1"/>
            <a:r>
              <a:rPr lang="en-US" sz="2000" dirty="0" smtClean="0"/>
              <a:t>Plagiarism:</a:t>
            </a:r>
          </a:p>
          <a:p>
            <a:pPr lvl="1" eaLnBrk="1" hangingPunct="1"/>
            <a:r>
              <a:rPr lang="en-US" sz="1800" dirty="0" smtClean="0"/>
              <a:t>All individual assignments must represent your own work. </a:t>
            </a:r>
          </a:p>
          <a:p>
            <a:pPr lvl="1" eaLnBrk="1" hangingPunct="1"/>
            <a:r>
              <a:rPr lang="en-US" sz="1800" dirty="0" smtClean="0"/>
              <a:t>It’s a great idea to get together in study groups to discuss the problems, but you should then do the assignments individually.</a:t>
            </a:r>
          </a:p>
          <a:p>
            <a:pPr lvl="1" eaLnBrk="1" hangingPunct="1"/>
            <a:r>
              <a:rPr lang="en-US" sz="1800" dirty="0" smtClean="0"/>
              <a:t>Plagiarism is to take and use as one’s own, or copy without acknowledgement, the works of another person. The provider of such material can be ruled equally culpable.</a:t>
            </a:r>
          </a:p>
          <a:p>
            <a:pPr lvl="1" eaLnBrk="1" hangingPunct="1"/>
            <a:r>
              <a:rPr lang="en-US" sz="1800" dirty="0" smtClean="0"/>
              <a:t>If you hand in late homework with prior permission, it must be your own work, not a copy of the solutions presented in class.</a:t>
            </a:r>
          </a:p>
        </p:txBody>
      </p:sp>
      <p:sp>
        <p:nvSpPr>
          <p:cNvPr id="17412" name="Slide Number Placeholder 7"/>
          <p:cNvSpPr>
            <a:spLocks noGrp="1"/>
          </p:cNvSpPr>
          <p:nvPr>
            <p:ph type="sldNum" sz="quarter" idx="12"/>
          </p:nvPr>
        </p:nvSpPr>
        <p:spPr>
          <a:noFill/>
        </p:spPr>
        <p:txBody>
          <a:bodyPr/>
          <a:lstStyle/>
          <a:p>
            <a:fld id="{0F84E656-BE2E-44D7-BD95-38B8E505B53B}" type="slidenum">
              <a:rPr lang="en-US">
                <a:latin typeface="Arial" pitchFamily="34" charset="0"/>
                <a:ea typeface="MS PGothic" pitchFamily="34" charset="-128"/>
              </a:rPr>
              <a:pPr/>
              <a:t>11</a:t>
            </a:fld>
            <a:r>
              <a:rPr lang="en-US">
                <a:latin typeface="Arial" pitchFamily="34" charset="0"/>
                <a:ea typeface="MS PGothic" pitchFamily="34" charset="-128"/>
              </a:rPr>
              <a:t> of 81</a:t>
            </a:r>
            <a:endParaRPr lang="en-US">
              <a:solidFill>
                <a:schemeClr val="tx2"/>
              </a:solidFill>
              <a:latin typeface="Arial" pitchFamily="34" charset="0"/>
              <a:ea typeface="MS PGothic" pitchFamily="34" charset="-128"/>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defRPr/>
            </a:pPr>
            <a:r>
              <a:rPr lang="en-US" smtClean="0">
                <a:effectLst>
                  <a:outerShdw blurRad="38100" dist="38100" dir="2700000" algn="tl">
                    <a:srgbClr val="C0C0C0"/>
                  </a:outerShdw>
                </a:effectLst>
                <a:ea typeface="ＭＳ Ｐゴシック" pitchFamily="-128" charset="-128"/>
              </a:rPr>
              <a:t>Administrivia: Support</a:t>
            </a:r>
          </a:p>
        </p:txBody>
      </p:sp>
      <p:sp>
        <p:nvSpPr>
          <p:cNvPr id="18435" name="Rectangle 3"/>
          <p:cNvSpPr>
            <a:spLocks noGrp="1" noChangeArrowheads="1"/>
          </p:cNvSpPr>
          <p:nvPr>
            <p:ph idx="1"/>
          </p:nvPr>
        </p:nvSpPr>
        <p:spPr>
          <a:xfrm>
            <a:off x="609600" y="2209800"/>
            <a:ext cx="7772400" cy="4114800"/>
          </a:xfrm>
        </p:spPr>
        <p:txBody>
          <a:bodyPr/>
          <a:lstStyle/>
          <a:p>
            <a:pPr marL="469900" indent="-469900" eaLnBrk="1" hangingPunct="1">
              <a:lnSpc>
                <a:spcPct val="90000"/>
              </a:lnSpc>
            </a:pPr>
            <a:r>
              <a:rPr lang="en-US" sz="2000" dirty="0" smtClean="0"/>
              <a:t>Technical questions can be addressed during office hours or by email</a:t>
            </a:r>
          </a:p>
          <a:p>
            <a:pPr marL="469900" indent="-469900" eaLnBrk="1" hangingPunct="1">
              <a:lnSpc>
                <a:spcPct val="90000"/>
              </a:lnSpc>
            </a:pPr>
            <a:r>
              <a:rPr lang="en-US" sz="2000" dirty="0" smtClean="0"/>
              <a:t>Use the mailing list for all technical questions</a:t>
            </a:r>
          </a:p>
          <a:p>
            <a:pPr marL="908050" lvl="1" indent="-436563" eaLnBrk="1" hangingPunct="1">
              <a:lnSpc>
                <a:spcPct val="90000"/>
              </a:lnSpc>
            </a:pPr>
            <a:r>
              <a:rPr lang="en-US" sz="1600" dirty="0" smtClean="0"/>
              <a:t>Provide appropriate support to each other</a:t>
            </a:r>
          </a:p>
          <a:p>
            <a:pPr marL="469900" indent="-469900" eaLnBrk="1" hangingPunct="1">
              <a:lnSpc>
                <a:spcPct val="90000"/>
              </a:lnSpc>
            </a:pPr>
            <a:r>
              <a:rPr lang="en-US" sz="2000" dirty="0" smtClean="0"/>
              <a:t>I do not preview homework, but I will  answer questions or make suggestions to generic problems</a:t>
            </a:r>
          </a:p>
          <a:p>
            <a:pPr marL="469900" indent="-469900" eaLnBrk="1" hangingPunct="1">
              <a:lnSpc>
                <a:spcPct val="90000"/>
              </a:lnSpc>
            </a:pPr>
            <a:r>
              <a:rPr lang="en-US" sz="2000" dirty="0" smtClean="0"/>
              <a:t>If you contact me by e-mail</a:t>
            </a:r>
          </a:p>
          <a:p>
            <a:pPr marL="908050" lvl="1" indent="-436563" eaLnBrk="1" hangingPunct="1">
              <a:lnSpc>
                <a:spcPct val="90000"/>
              </a:lnSpc>
            </a:pPr>
            <a:r>
              <a:rPr lang="en-US" sz="1600" dirty="0" smtClean="0"/>
              <a:t>Please include your name and the course number in all correspondence</a:t>
            </a:r>
          </a:p>
        </p:txBody>
      </p:sp>
      <p:sp>
        <p:nvSpPr>
          <p:cNvPr id="18436" name="Slide Number Placeholder 7"/>
          <p:cNvSpPr>
            <a:spLocks noGrp="1"/>
          </p:cNvSpPr>
          <p:nvPr>
            <p:ph type="sldNum" sz="quarter" idx="12"/>
          </p:nvPr>
        </p:nvSpPr>
        <p:spPr>
          <a:noFill/>
        </p:spPr>
        <p:txBody>
          <a:bodyPr/>
          <a:lstStyle/>
          <a:p>
            <a:fld id="{26249D1B-14F7-4D43-89D2-CA8EC499EFAE}" type="slidenum">
              <a:rPr lang="en-US">
                <a:latin typeface="Arial" pitchFamily="34" charset="0"/>
                <a:ea typeface="MS PGothic" pitchFamily="34" charset="-128"/>
              </a:rPr>
              <a:pPr/>
              <a:t>12</a:t>
            </a:fld>
            <a:r>
              <a:rPr lang="en-US">
                <a:latin typeface="Arial" pitchFamily="34" charset="0"/>
                <a:ea typeface="MS PGothic" pitchFamily="34" charset="-128"/>
              </a:rPr>
              <a:t> of 81</a:t>
            </a:r>
            <a:endParaRPr lang="en-US">
              <a:solidFill>
                <a:schemeClr val="tx2"/>
              </a:solidFill>
              <a:latin typeface="Arial" pitchFamily="34" charset="0"/>
              <a:ea typeface="MS PGothic" pitchFamily="34"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914" name="Rectangle 2"/>
          <p:cNvSpPr>
            <a:spLocks noGrp="1" noChangeArrowheads="1"/>
          </p:cNvSpPr>
          <p:nvPr>
            <p:ph type="title"/>
          </p:nvPr>
        </p:nvSpPr>
        <p:spPr/>
        <p:txBody>
          <a:bodyPr/>
          <a:lstStyle/>
          <a:p>
            <a:pPr>
              <a:defRPr/>
            </a:pPr>
            <a:r>
              <a:rPr lang="en-US" sz="4000" smtClean="0">
                <a:effectLst>
                  <a:outerShdw blurRad="38100" dist="38100" dir="2700000" algn="tl">
                    <a:srgbClr val="C0C0C0"/>
                  </a:outerShdw>
                </a:effectLst>
                <a:ea typeface="ＭＳ Ｐゴシック" pitchFamily="-128" charset="-128"/>
              </a:rPr>
              <a:t>Administrivia: Feedback/Participation</a:t>
            </a:r>
          </a:p>
        </p:txBody>
      </p:sp>
      <p:sp>
        <p:nvSpPr>
          <p:cNvPr id="19459" name="Rectangle 3"/>
          <p:cNvSpPr>
            <a:spLocks noGrp="1" noChangeArrowheads="1"/>
          </p:cNvSpPr>
          <p:nvPr>
            <p:ph type="body" idx="1"/>
          </p:nvPr>
        </p:nvSpPr>
        <p:spPr>
          <a:xfrm>
            <a:off x="609600" y="2209800"/>
            <a:ext cx="7772400" cy="4114800"/>
          </a:xfrm>
        </p:spPr>
        <p:txBody>
          <a:bodyPr/>
          <a:lstStyle/>
          <a:p>
            <a:r>
              <a:rPr lang="en-US" sz="2000" dirty="0" smtClean="0"/>
              <a:t>Feedback/Participation</a:t>
            </a:r>
          </a:p>
          <a:p>
            <a:pPr lvl="1"/>
            <a:r>
              <a:rPr lang="en-US" sz="1800" dirty="0" smtClean="0"/>
              <a:t>Share your thoughts</a:t>
            </a:r>
          </a:p>
          <a:p>
            <a:pPr lvl="1"/>
            <a:r>
              <a:rPr lang="en-US" sz="1800" dirty="0" smtClean="0"/>
              <a:t>Ask questions – wave your hand forcefully to get my attention</a:t>
            </a:r>
          </a:p>
          <a:p>
            <a:pPr lvl="1"/>
            <a:r>
              <a:rPr lang="en-US" sz="1800" dirty="0" smtClean="0"/>
              <a:t>Speak loudly so all can hear</a:t>
            </a:r>
          </a:p>
          <a:p>
            <a:pPr lvl="1"/>
            <a:r>
              <a:rPr lang="en-US" sz="1800" dirty="0" smtClean="0"/>
              <a:t>Give me verbal and non-verbal feedback </a:t>
            </a:r>
          </a:p>
          <a:p>
            <a:pPr lvl="1"/>
            <a:r>
              <a:rPr lang="en-US" sz="1800" dirty="0" smtClean="0"/>
              <a:t>Don’t just sit there . . . nod, smile, frown, shake your head</a:t>
            </a:r>
          </a:p>
          <a:p>
            <a:r>
              <a:rPr lang="en-US" sz="2000" dirty="0" smtClean="0"/>
              <a:t>Make sure your email address is correct and works</a:t>
            </a:r>
            <a:endParaRPr lang="en-US" sz="1800" dirty="0" smtClean="0"/>
          </a:p>
        </p:txBody>
      </p:sp>
      <p:sp>
        <p:nvSpPr>
          <p:cNvPr id="19460" name="Slide Number Placeholder 7"/>
          <p:cNvSpPr>
            <a:spLocks noGrp="1"/>
          </p:cNvSpPr>
          <p:nvPr>
            <p:ph type="sldNum" sz="quarter" idx="12"/>
          </p:nvPr>
        </p:nvSpPr>
        <p:spPr>
          <a:noFill/>
        </p:spPr>
        <p:txBody>
          <a:bodyPr/>
          <a:lstStyle/>
          <a:p>
            <a:fld id="{5996B08F-6991-47BC-A826-946806FAC5DA}" type="slidenum">
              <a:rPr lang="en-US">
                <a:latin typeface="Arial" pitchFamily="34" charset="0"/>
                <a:ea typeface="MS PGothic" pitchFamily="34" charset="-128"/>
              </a:rPr>
              <a:pPr/>
              <a:t>13</a:t>
            </a:fld>
            <a:r>
              <a:rPr lang="en-US">
                <a:latin typeface="Arial" pitchFamily="34" charset="0"/>
                <a:ea typeface="MS PGothic" pitchFamily="34" charset="-128"/>
              </a:rPr>
              <a:t> of 81</a:t>
            </a:r>
            <a:endParaRPr lang="en-US">
              <a:solidFill>
                <a:schemeClr val="tx2"/>
              </a:solidFill>
              <a:latin typeface="Arial" pitchFamily="34" charset="0"/>
              <a:ea typeface="MS PGothic"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defRPr/>
            </a:pPr>
            <a:r>
              <a:rPr lang="en-US" dirty="0" err="1" smtClean="0">
                <a:effectLst>
                  <a:outerShdw blurRad="38100" dist="38100" dir="2700000" algn="tl">
                    <a:srgbClr val="C0C0C0"/>
                  </a:outerShdw>
                </a:effectLst>
                <a:ea typeface="ＭＳ Ｐゴシック" pitchFamily="-128" charset="-128"/>
              </a:rPr>
              <a:t>Administrivia</a:t>
            </a:r>
            <a:r>
              <a:rPr lang="en-US" dirty="0" smtClean="0">
                <a:effectLst>
                  <a:outerShdw blurRad="38100" dist="38100" dir="2700000" algn="tl">
                    <a:srgbClr val="C0C0C0"/>
                  </a:outerShdw>
                </a:effectLst>
                <a:ea typeface="ＭＳ Ｐゴシック" pitchFamily="-128" charset="-128"/>
              </a:rPr>
              <a:t>: Assessment</a:t>
            </a:r>
          </a:p>
        </p:txBody>
      </p:sp>
      <p:sp>
        <p:nvSpPr>
          <p:cNvPr id="20483" name="Rectangle 3"/>
          <p:cNvSpPr>
            <a:spLocks noGrp="1" noChangeArrowheads="1"/>
          </p:cNvSpPr>
          <p:nvPr>
            <p:ph idx="1"/>
          </p:nvPr>
        </p:nvSpPr>
        <p:spPr>
          <a:xfrm>
            <a:off x="685800" y="2133600"/>
            <a:ext cx="8458200" cy="5486400"/>
          </a:xfrm>
        </p:spPr>
        <p:txBody>
          <a:bodyPr/>
          <a:lstStyle/>
          <a:p>
            <a:pPr eaLnBrk="1" hangingPunct="1">
              <a:lnSpc>
                <a:spcPct val="90000"/>
              </a:lnSpc>
            </a:pPr>
            <a:r>
              <a:rPr lang="en-US" sz="1600" dirty="0" smtClean="0"/>
              <a:t>Labs (4)</a:t>
            </a:r>
          </a:p>
          <a:p>
            <a:pPr eaLnBrk="1" hangingPunct="1">
              <a:lnSpc>
                <a:spcPct val="90000"/>
              </a:lnSpc>
            </a:pPr>
            <a:r>
              <a:rPr lang="en-US" sz="1600" dirty="0" smtClean="0"/>
              <a:t>A course Journal</a:t>
            </a:r>
          </a:p>
          <a:p>
            <a:pPr eaLnBrk="1" hangingPunct="1">
              <a:lnSpc>
                <a:spcPct val="90000"/>
              </a:lnSpc>
            </a:pPr>
            <a:r>
              <a:rPr lang="en-US" sz="1600" dirty="0" smtClean="0"/>
              <a:t>Team Project</a:t>
            </a:r>
          </a:p>
          <a:p>
            <a:pPr eaLnBrk="1" hangingPunct="1">
              <a:lnSpc>
                <a:spcPct val="90000"/>
              </a:lnSpc>
            </a:pPr>
            <a:r>
              <a:rPr lang="en-US" sz="1600" dirty="0" smtClean="0"/>
              <a:t>Final examination</a:t>
            </a:r>
          </a:p>
          <a:p>
            <a:pPr eaLnBrk="1" hangingPunct="1">
              <a:lnSpc>
                <a:spcPct val="90000"/>
              </a:lnSpc>
            </a:pPr>
            <a:r>
              <a:rPr lang="en-US" sz="1600" dirty="0" smtClean="0"/>
              <a:t>Each of the above will be weighted as follows</a:t>
            </a:r>
          </a:p>
          <a:p>
            <a:pPr lvl="1" eaLnBrk="1" hangingPunct="1">
              <a:lnSpc>
                <a:spcPct val="90000"/>
              </a:lnSpc>
            </a:pPr>
            <a:r>
              <a:rPr lang="en-US" sz="1600" b="1" dirty="0" smtClean="0">
                <a:latin typeface="Courier New" pitchFamily="49" charset="0"/>
                <a:cs typeface="Courier New" pitchFamily="49" charset="0"/>
              </a:rPr>
              <a:t>Labs              	40%</a:t>
            </a:r>
          </a:p>
          <a:p>
            <a:pPr lvl="1" eaLnBrk="1" hangingPunct="1">
              <a:lnSpc>
                <a:spcPct val="90000"/>
              </a:lnSpc>
            </a:pPr>
            <a:r>
              <a:rPr lang="en-US" sz="1600" b="1" dirty="0" smtClean="0">
                <a:latin typeface="Courier New" pitchFamily="49" charset="0"/>
                <a:cs typeface="Courier New" pitchFamily="49" charset="0"/>
              </a:rPr>
              <a:t>Project           	30%</a:t>
            </a:r>
          </a:p>
          <a:p>
            <a:pPr lvl="1" eaLnBrk="1" hangingPunct="1">
              <a:lnSpc>
                <a:spcPct val="90000"/>
              </a:lnSpc>
            </a:pPr>
            <a:r>
              <a:rPr lang="en-US" sz="1600" b="1" dirty="0" smtClean="0">
                <a:latin typeface="Courier New" pitchFamily="49" charset="0"/>
                <a:cs typeface="Courier New" pitchFamily="49" charset="0"/>
              </a:rPr>
              <a:t>Class Participation     10%</a:t>
            </a:r>
          </a:p>
          <a:p>
            <a:pPr lvl="1" eaLnBrk="1" hangingPunct="1">
              <a:lnSpc>
                <a:spcPct val="90000"/>
              </a:lnSpc>
            </a:pPr>
            <a:r>
              <a:rPr lang="en-US" sz="1600" b="1" dirty="0" smtClean="0">
                <a:latin typeface="Courier New" pitchFamily="49" charset="0"/>
                <a:cs typeface="Courier New" pitchFamily="49" charset="0"/>
              </a:rPr>
              <a:t>Final Exam        	20%</a:t>
            </a:r>
          </a:p>
          <a:p>
            <a:pPr eaLnBrk="1" hangingPunct="1">
              <a:lnSpc>
                <a:spcPct val="90000"/>
              </a:lnSpc>
              <a:buFont typeface="Wingdings" pitchFamily="2" charset="2"/>
              <a:buNone/>
            </a:pPr>
            <a:endParaRPr lang="en-US" sz="1600" dirty="0" smtClean="0"/>
          </a:p>
          <a:p>
            <a:pPr eaLnBrk="1" hangingPunct="1">
              <a:lnSpc>
                <a:spcPct val="90000"/>
              </a:lnSpc>
              <a:buFont typeface="Wingdings" pitchFamily="2" charset="2"/>
              <a:buNone/>
            </a:pPr>
            <a:r>
              <a:rPr lang="en-US" sz="1600" dirty="0" smtClean="0"/>
              <a:t>Grading will be done on the usual 60/70/80/90 bands but will be adjusted to account for clustering and banding of scores. Bands may be adjusted if there seems to be a systemic bias to the scores.</a:t>
            </a:r>
          </a:p>
        </p:txBody>
      </p:sp>
      <p:sp>
        <p:nvSpPr>
          <p:cNvPr id="20484" name="Slide Number Placeholder 7"/>
          <p:cNvSpPr>
            <a:spLocks noGrp="1"/>
          </p:cNvSpPr>
          <p:nvPr>
            <p:ph type="sldNum" sz="quarter" idx="12"/>
          </p:nvPr>
        </p:nvSpPr>
        <p:spPr>
          <a:noFill/>
        </p:spPr>
        <p:txBody>
          <a:bodyPr/>
          <a:lstStyle/>
          <a:p>
            <a:fld id="{4B0DBECE-BB2B-48B5-BB15-4165589FB8BD}" type="slidenum">
              <a:rPr lang="en-US">
                <a:latin typeface="Arial" pitchFamily="34" charset="0"/>
                <a:ea typeface="MS PGothic" pitchFamily="34" charset="-128"/>
              </a:rPr>
              <a:pPr/>
              <a:t>14</a:t>
            </a:fld>
            <a:r>
              <a:rPr lang="en-US">
                <a:latin typeface="Arial" pitchFamily="34" charset="0"/>
                <a:ea typeface="MS PGothic" pitchFamily="34" charset="-128"/>
              </a:rPr>
              <a:t> of 81</a:t>
            </a:r>
            <a:endParaRPr lang="en-US">
              <a:solidFill>
                <a:schemeClr val="tx2"/>
              </a:solidFill>
              <a:latin typeface="Arial" pitchFamily="34" charset="0"/>
              <a:ea typeface="MS PGothic" pitchFamily="34"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defRPr/>
            </a:pPr>
            <a:r>
              <a:rPr lang="en-US" dirty="0" err="1" smtClean="0">
                <a:effectLst>
                  <a:outerShdw blurRad="38100" dist="38100" dir="2700000" algn="tl">
                    <a:srgbClr val="C0C0C0"/>
                  </a:outerShdw>
                </a:effectLst>
                <a:ea typeface="ＭＳ Ｐゴシック" pitchFamily="-128" charset="-128"/>
              </a:rPr>
              <a:t>Administrivia</a:t>
            </a:r>
            <a:r>
              <a:rPr lang="en-US" dirty="0" smtClean="0">
                <a:effectLst>
                  <a:outerShdw blurRad="38100" dist="38100" dir="2700000" algn="tl">
                    <a:srgbClr val="C0C0C0"/>
                  </a:outerShdw>
                </a:effectLst>
                <a:ea typeface="ＭＳ Ｐゴシック" pitchFamily="-128" charset="-128"/>
              </a:rPr>
              <a:t>: Schedule</a:t>
            </a:r>
          </a:p>
        </p:txBody>
      </p:sp>
      <p:sp>
        <p:nvSpPr>
          <p:cNvPr id="21507" name="Rectangle 3"/>
          <p:cNvSpPr>
            <a:spLocks noGrp="1" noChangeArrowheads="1"/>
          </p:cNvSpPr>
          <p:nvPr>
            <p:ph idx="1"/>
          </p:nvPr>
        </p:nvSpPr>
        <p:spPr>
          <a:xfrm>
            <a:off x="990600" y="1981200"/>
            <a:ext cx="5562600" cy="5486400"/>
          </a:xfrm>
        </p:spPr>
        <p:txBody>
          <a:bodyPr/>
          <a:lstStyle/>
          <a:p>
            <a:r>
              <a:rPr lang="en-US" sz="1600" dirty="0" smtClean="0"/>
              <a:t>Wed Aug 19 (First week)</a:t>
            </a:r>
          </a:p>
          <a:p>
            <a:r>
              <a:rPr lang="en-US" sz="1600" dirty="0" smtClean="0"/>
              <a:t>Wed Aug 26 01</a:t>
            </a:r>
          </a:p>
          <a:p>
            <a:r>
              <a:rPr lang="en-US" sz="1600" dirty="0" smtClean="0"/>
              <a:t>Wed Sep 02 (Lab 1 due)</a:t>
            </a:r>
          </a:p>
          <a:p>
            <a:r>
              <a:rPr lang="en-US" sz="1600" b="1" i="1" dirty="0" smtClean="0"/>
              <a:t>Wed Sep 09 (No class)</a:t>
            </a:r>
          </a:p>
          <a:p>
            <a:r>
              <a:rPr lang="en-US" sz="1600" dirty="0" smtClean="0"/>
              <a:t>Wed Sep 16 (Lab 2 due)</a:t>
            </a:r>
          </a:p>
          <a:p>
            <a:r>
              <a:rPr lang="en-US" sz="1600" dirty="0" smtClean="0"/>
              <a:t>Wed Sep </a:t>
            </a:r>
            <a:r>
              <a:rPr lang="en-US" sz="1600" dirty="0" smtClean="0"/>
              <a:t>23 (Term Paper / Project proposal due)</a:t>
            </a:r>
            <a:endParaRPr lang="en-US" sz="1600" dirty="0" smtClean="0"/>
          </a:p>
          <a:p>
            <a:r>
              <a:rPr lang="en-US" sz="1600" dirty="0" smtClean="0"/>
              <a:t>Wed Sep </a:t>
            </a:r>
            <a:r>
              <a:rPr lang="en-US" sz="1600" dirty="0" smtClean="0"/>
              <a:t>30</a:t>
            </a:r>
            <a:endParaRPr lang="en-US" sz="1600" dirty="0" smtClean="0"/>
          </a:p>
          <a:p>
            <a:r>
              <a:rPr lang="en-US" sz="1600" dirty="0" smtClean="0"/>
              <a:t>Wed Oct 07 (Lab 3 due)</a:t>
            </a:r>
          </a:p>
          <a:p>
            <a:r>
              <a:rPr lang="en-US" sz="1600" b="1" i="1" dirty="0" smtClean="0"/>
              <a:t>Wed Oct 14 (No </a:t>
            </a:r>
            <a:r>
              <a:rPr lang="en-US" sz="1600" b="1" i="1" dirty="0" smtClean="0"/>
              <a:t>class – Fall Break)</a:t>
            </a:r>
            <a:endParaRPr lang="en-US" sz="1600" b="1" i="1" dirty="0" smtClean="0"/>
          </a:p>
          <a:p>
            <a:r>
              <a:rPr lang="en-US" sz="1600" dirty="0" smtClean="0"/>
              <a:t>Wed Oct 21</a:t>
            </a:r>
          </a:p>
          <a:p>
            <a:r>
              <a:rPr lang="en-US" sz="1600" dirty="0" smtClean="0"/>
              <a:t>Wed Oct 28 (Lab 4 due)</a:t>
            </a:r>
          </a:p>
          <a:p>
            <a:r>
              <a:rPr lang="en-US" sz="1600" dirty="0" smtClean="0"/>
              <a:t>Wed Nov </a:t>
            </a:r>
            <a:r>
              <a:rPr lang="en-US" sz="1600" dirty="0" smtClean="0"/>
              <a:t>04 (Term Paper / Team Project due)</a:t>
            </a:r>
          </a:p>
          <a:p>
            <a:r>
              <a:rPr lang="en-US" sz="1600" b="1" i="1" dirty="0" smtClean="0"/>
              <a:t>Wed Nov </a:t>
            </a:r>
            <a:r>
              <a:rPr lang="en-US" sz="1600" b="1" i="1" dirty="0" smtClean="0"/>
              <a:t>11 (No </a:t>
            </a:r>
            <a:r>
              <a:rPr lang="en-US" sz="1600" b="1" i="1" dirty="0" smtClean="0"/>
              <a:t>class – Veteran’s Day)</a:t>
            </a:r>
            <a:endParaRPr lang="en-US" sz="1600" b="1" i="1" dirty="0" smtClean="0"/>
          </a:p>
          <a:p>
            <a:r>
              <a:rPr lang="en-US" sz="1600" dirty="0" smtClean="0"/>
              <a:t>Wed Nov </a:t>
            </a:r>
            <a:r>
              <a:rPr lang="en-US" sz="1600" dirty="0" smtClean="0"/>
              <a:t>18 (Last week) (Final Exam)</a:t>
            </a:r>
            <a:endParaRPr lang="en-US" sz="1600" dirty="0"/>
          </a:p>
        </p:txBody>
      </p:sp>
      <p:sp>
        <p:nvSpPr>
          <p:cNvPr id="21508" name="Slide Number Placeholder 7"/>
          <p:cNvSpPr>
            <a:spLocks noGrp="1"/>
          </p:cNvSpPr>
          <p:nvPr>
            <p:ph type="sldNum" sz="quarter" idx="12"/>
          </p:nvPr>
        </p:nvSpPr>
        <p:spPr>
          <a:noFill/>
        </p:spPr>
        <p:txBody>
          <a:bodyPr/>
          <a:lstStyle/>
          <a:p>
            <a:fld id="{E56E8310-C076-4A34-9032-9592C044D6F2}" type="slidenum">
              <a:rPr lang="en-US">
                <a:latin typeface="Arial" pitchFamily="34" charset="0"/>
                <a:ea typeface="MS PGothic" pitchFamily="34" charset="-128"/>
              </a:rPr>
              <a:pPr/>
              <a:t>15</a:t>
            </a:fld>
            <a:r>
              <a:rPr lang="en-US">
                <a:latin typeface="Arial" pitchFamily="34" charset="0"/>
                <a:ea typeface="MS PGothic" pitchFamily="34" charset="-128"/>
              </a:rPr>
              <a:t> of 81</a:t>
            </a:r>
            <a:endParaRPr lang="en-US">
              <a:solidFill>
                <a:schemeClr val="tx2"/>
              </a:solidFill>
              <a:latin typeface="Arial" pitchFamily="34" charset="0"/>
              <a:ea typeface="MS PGothic" pitchFamily="34"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defRPr/>
            </a:pPr>
            <a:r>
              <a:rPr lang="en-US" smtClean="0">
                <a:effectLst>
                  <a:outerShdw blurRad="38100" dist="38100" dir="2700000" algn="tl">
                    <a:srgbClr val="C0C0C0"/>
                  </a:outerShdw>
                </a:effectLst>
                <a:ea typeface="ＭＳ Ｐゴシック" pitchFamily="-128" charset="-128"/>
              </a:rPr>
              <a:t>Homework logistics</a:t>
            </a:r>
          </a:p>
        </p:txBody>
      </p:sp>
      <p:sp>
        <p:nvSpPr>
          <p:cNvPr id="22531" name="Rectangle 3"/>
          <p:cNvSpPr>
            <a:spLocks noGrp="1" noChangeArrowheads="1"/>
          </p:cNvSpPr>
          <p:nvPr>
            <p:ph idx="1"/>
          </p:nvPr>
        </p:nvSpPr>
        <p:spPr>
          <a:xfrm>
            <a:off x="533400" y="2286000"/>
            <a:ext cx="8458200" cy="5486400"/>
          </a:xfrm>
        </p:spPr>
        <p:txBody>
          <a:bodyPr/>
          <a:lstStyle/>
          <a:p>
            <a:pPr eaLnBrk="1" hangingPunct="1"/>
            <a:r>
              <a:rPr lang="en-US" sz="2000" dirty="0" smtClean="0"/>
              <a:t>Homework must be submitted via Canvas by 11:59 PM </a:t>
            </a:r>
            <a:r>
              <a:rPr lang="en-US" sz="2000" b="1" dirty="0" smtClean="0"/>
              <a:t>Eastern time </a:t>
            </a:r>
            <a:r>
              <a:rPr lang="en-US" sz="2000" dirty="0" smtClean="0"/>
              <a:t>on the assignment due date. </a:t>
            </a:r>
          </a:p>
          <a:p>
            <a:pPr lvl="1" eaLnBrk="1" hangingPunct="1"/>
            <a:r>
              <a:rPr lang="en-US" sz="1600" dirty="0" smtClean="0"/>
              <a:t>Submit MS Word or Adobe PDF files only</a:t>
            </a:r>
          </a:p>
          <a:p>
            <a:pPr lvl="1" eaLnBrk="1" hangingPunct="1"/>
            <a:r>
              <a:rPr lang="en-US" sz="1600" dirty="0" smtClean="0"/>
              <a:t>All figures must be embedded in the file, not bundled in a ‘.zip’ file</a:t>
            </a:r>
          </a:p>
          <a:p>
            <a:pPr eaLnBrk="1" hangingPunct="1"/>
            <a:r>
              <a:rPr lang="en-US" sz="2000" dirty="0" smtClean="0"/>
              <a:t>No extra credit assignments.</a:t>
            </a:r>
          </a:p>
        </p:txBody>
      </p:sp>
      <p:sp>
        <p:nvSpPr>
          <p:cNvPr id="22532" name="Slide Number Placeholder 7"/>
          <p:cNvSpPr>
            <a:spLocks noGrp="1"/>
          </p:cNvSpPr>
          <p:nvPr>
            <p:ph type="sldNum" sz="quarter" idx="12"/>
          </p:nvPr>
        </p:nvSpPr>
        <p:spPr>
          <a:noFill/>
        </p:spPr>
        <p:txBody>
          <a:bodyPr/>
          <a:lstStyle/>
          <a:p>
            <a:fld id="{F949C605-E19D-4215-8270-0A22875B4C69}" type="slidenum">
              <a:rPr lang="en-US">
                <a:latin typeface="Arial" pitchFamily="34" charset="0"/>
                <a:ea typeface="MS PGothic" pitchFamily="34" charset="-128"/>
              </a:rPr>
              <a:pPr/>
              <a:t>16</a:t>
            </a:fld>
            <a:r>
              <a:rPr lang="en-US">
                <a:latin typeface="Arial" pitchFamily="34" charset="0"/>
                <a:ea typeface="MS PGothic" pitchFamily="34" charset="-128"/>
              </a:rPr>
              <a:t> of 81</a:t>
            </a:r>
            <a:endParaRPr lang="en-US">
              <a:solidFill>
                <a:schemeClr val="tx2"/>
              </a:solidFill>
              <a:latin typeface="Arial" pitchFamily="34" charset="0"/>
              <a:ea typeface="MS PGothic" pitchFamily="34"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2" name="Rectangle 4"/>
          <p:cNvSpPr>
            <a:spLocks noGrp="1" noChangeArrowheads="1"/>
          </p:cNvSpPr>
          <p:nvPr>
            <p:ph type="title"/>
          </p:nvPr>
        </p:nvSpPr>
        <p:spPr/>
        <p:txBody>
          <a:bodyPr/>
          <a:lstStyle/>
          <a:p>
            <a:pPr eaLnBrk="1" hangingPunct="1">
              <a:defRPr/>
            </a:pPr>
            <a:r>
              <a:rPr lang="en-US" dirty="0" smtClean="0">
                <a:effectLst>
                  <a:outerShdw blurRad="38100" dist="38100" dir="2700000" algn="tl">
                    <a:srgbClr val="C0C0C0"/>
                  </a:outerShdw>
                </a:effectLst>
                <a:ea typeface="ＭＳ Ｐゴシック" pitchFamily="-128" charset="-128"/>
              </a:rPr>
              <a:t>Surviving CIS 5600</a:t>
            </a:r>
          </a:p>
        </p:txBody>
      </p:sp>
      <p:sp>
        <p:nvSpPr>
          <p:cNvPr id="23555" name="Rectangle 5"/>
          <p:cNvSpPr>
            <a:spLocks noGrp="1" noChangeArrowheads="1"/>
          </p:cNvSpPr>
          <p:nvPr>
            <p:ph idx="1"/>
          </p:nvPr>
        </p:nvSpPr>
        <p:spPr>
          <a:xfrm>
            <a:off x="762000" y="2209800"/>
            <a:ext cx="7772400" cy="4114800"/>
          </a:xfrm>
        </p:spPr>
        <p:txBody>
          <a:bodyPr/>
          <a:lstStyle/>
          <a:p>
            <a:pPr eaLnBrk="1" hangingPunct="1"/>
            <a:r>
              <a:rPr lang="en-US" sz="1600" b="1" u="sng" dirty="0" smtClean="0"/>
              <a:t>Make sure you read things, </a:t>
            </a:r>
            <a:r>
              <a:rPr lang="en-US" sz="1600" dirty="0" smtClean="0"/>
              <a:t>sometimes more than once. People do not seem to read assignments and web pages (or do not follow instructions).</a:t>
            </a:r>
          </a:p>
          <a:p>
            <a:pPr eaLnBrk="1" hangingPunct="1"/>
            <a:r>
              <a:rPr lang="en-US" sz="1600" dirty="0" smtClean="0"/>
              <a:t>Read the assignments carefully. Note special requirements, such as formats and use of predefined templates!</a:t>
            </a:r>
          </a:p>
          <a:p>
            <a:pPr eaLnBrk="1" hangingPunct="1"/>
            <a:r>
              <a:rPr lang="en-US" sz="1600" dirty="0" smtClean="0"/>
              <a:t>Start your assignments right after they are handed out (assigned). They will take some time and starting on the night before it is due is not a good strategy.</a:t>
            </a:r>
          </a:p>
          <a:p>
            <a:pPr eaLnBrk="1" hangingPunct="1"/>
            <a:r>
              <a:rPr lang="en-US" sz="1600" dirty="0" smtClean="0"/>
              <a:t>Reading list:</a:t>
            </a:r>
          </a:p>
          <a:p>
            <a:pPr lvl="1" eaLnBrk="1" hangingPunct="1"/>
            <a:r>
              <a:rPr lang="en-US" sz="1600" dirty="0" smtClean="0"/>
              <a:t>Is it required? No.</a:t>
            </a:r>
          </a:p>
          <a:p>
            <a:pPr lvl="1" eaLnBrk="1" hangingPunct="1"/>
            <a:r>
              <a:rPr lang="en-US" sz="1600" dirty="0" smtClean="0"/>
              <a:t>Is it useful? Yes, especially if you are serious about a career in information security.</a:t>
            </a:r>
          </a:p>
          <a:p>
            <a:pPr lvl="1" eaLnBrk="1" hangingPunct="1"/>
            <a:r>
              <a:rPr lang="en-US" sz="1600" dirty="0" smtClean="0"/>
              <a:t>The articles are usually short but informative. Most are supplemental – useful for understanding but the notes cover the major points.</a:t>
            </a:r>
          </a:p>
          <a:p>
            <a:pPr eaLnBrk="1" hangingPunct="1"/>
            <a:r>
              <a:rPr lang="en-US" sz="1600" dirty="0" smtClean="0"/>
              <a:t>Reading should be done in parallel with the lectures.</a:t>
            </a:r>
          </a:p>
          <a:p>
            <a:pPr eaLnBrk="1" hangingPunct="1"/>
            <a:r>
              <a:rPr lang="en-US" sz="1600" dirty="0" smtClean="0"/>
              <a:t>Pace yourself. Remember: “This too shall pass.”</a:t>
            </a:r>
          </a:p>
        </p:txBody>
      </p:sp>
      <p:sp>
        <p:nvSpPr>
          <p:cNvPr id="23556" name="Slide Number Placeholder 7"/>
          <p:cNvSpPr>
            <a:spLocks noGrp="1"/>
          </p:cNvSpPr>
          <p:nvPr>
            <p:ph type="sldNum" sz="quarter" idx="12"/>
          </p:nvPr>
        </p:nvSpPr>
        <p:spPr>
          <a:noFill/>
        </p:spPr>
        <p:txBody>
          <a:bodyPr/>
          <a:lstStyle/>
          <a:p>
            <a:fld id="{EE5EB6C9-D181-46B8-948E-F488F8F77F93}" type="slidenum">
              <a:rPr lang="en-US">
                <a:latin typeface="Arial" pitchFamily="34" charset="0"/>
                <a:ea typeface="MS PGothic" pitchFamily="34" charset="-128"/>
              </a:rPr>
              <a:pPr/>
              <a:t>17</a:t>
            </a:fld>
            <a:r>
              <a:rPr lang="en-US">
                <a:latin typeface="Arial" pitchFamily="34" charset="0"/>
                <a:ea typeface="MS PGothic" pitchFamily="34" charset="-128"/>
              </a:rPr>
              <a:t> of 81</a:t>
            </a:r>
            <a:endParaRPr lang="en-US">
              <a:solidFill>
                <a:schemeClr val="tx2"/>
              </a:solidFill>
              <a:latin typeface="Arial" pitchFamily="34" charset="0"/>
              <a:ea typeface="MS PGothic" pitchFamily="34" charset="-12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ea typeface="ＭＳ Ｐゴシック" pitchFamily="-128" charset="-128"/>
              </a:rPr>
              <a:t>Introductions</a:t>
            </a:r>
          </a:p>
        </p:txBody>
      </p:sp>
      <p:sp>
        <p:nvSpPr>
          <p:cNvPr id="24579" name="Rectangle 3"/>
          <p:cNvSpPr>
            <a:spLocks noGrp="1" noChangeArrowheads="1"/>
          </p:cNvSpPr>
          <p:nvPr>
            <p:ph idx="1"/>
          </p:nvPr>
        </p:nvSpPr>
        <p:spPr>
          <a:xfrm>
            <a:off x="685800" y="2209800"/>
            <a:ext cx="8458200" cy="5486400"/>
          </a:xfrm>
        </p:spPr>
        <p:txBody>
          <a:bodyPr/>
          <a:lstStyle/>
          <a:p>
            <a:r>
              <a:rPr lang="en-US" sz="2400" dirty="0" smtClean="0"/>
              <a:t>Roll call</a:t>
            </a:r>
          </a:p>
          <a:p>
            <a:r>
              <a:rPr lang="en-US" sz="2400" dirty="0" smtClean="0"/>
              <a:t>Tell everyone about:</a:t>
            </a:r>
          </a:p>
          <a:p>
            <a:pPr lvl="1"/>
            <a:r>
              <a:rPr lang="en-US" sz="2000" dirty="0" smtClean="0"/>
              <a:t>Your Background</a:t>
            </a:r>
          </a:p>
          <a:p>
            <a:pPr lvl="1"/>
            <a:r>
              <a:rPr lang="en-US" sz="2000" dirty="0" smtClean="0"/>
              <a:t>Day Job (if any)</a:t>
            </a:r>
          </a:p>
          <a:p>
            <a:pPr lvl="1"/>
            <a:r>
              <a:rPr lang="en-US" sz="2000" dirty="0" smtClean="0"/>
              <a:t>Major</a:t>
            </a:r>
          </a:p>
          <a:p>
            <a:pPr lvl="1"/>
            <a:r>
              <a:rPr lang="en-US" sz="2000" dirty="0" smtClean="0"/>
              <a:t>Project Management Experience</a:t>
            </a:r>
          </a:p>
          <a:p>
            <a:pPr lvl="1"/>
            <a:r>
              <a:rPr lang="en-US" sz="2000" dirty="0" smtClean="0"/>
              <a:t>Industry Experience</a:t>
            </a:r>
          </a:p>
          <a:p>
            <a:pPr lvl="1"/>
            <a:r>
              <a:rPr lang="en-US" sz="2000" dirty="0" smtClean="0"/>
              <a:t>Expectations &amp; goals from the class</a:t>
            </a:r>
          </a:p>
        </p:txBody>
      </p:sp>
      <p:sp>
        <p:nvSpPr>
          <p:cNvPr id="24580" name="Slide Number Placeholder 7"/>
          <p:cNvSpPr>
            <a:spLocks noGrp="1"/>
          </p:cNvSpPr>
          <p:nvPr>
            <p:ph type="sldNum" sz="quarter" idx="12"/>
          </p:nvPr>
        </p:nvSpPr>
        <p:spPr>
          <a:noFill/>
        </p:spPr>
        <p:txBody>
          <a:bodyPr/>
          <a:lstStyle/>
          <a:p>
            <a:fld id="{03E8013F-EB01-451E-BD12-DB09F81CF19B}" type="slidenum">
              <a:rPr lang="en-US">
                <a:latin typeface="Arial" pitchFamily="34" charset="0"/>
                <a:ea typeface="MS PGothic" pitchFamily="34" charset="-128"/>
              </a:rPr>
              <a:pPr/>
              <a:t>18</a:t>
            </a:fld>
            <a:r>
              <a:rPr lang="en-US">
                <a:latin typeface="Arial" pitchFamily="34" charset="0"/>
                <a:ea typeface="MS PGothic" pitchFamily="34" charset="-128"/>
              </a:rPr>
              <a:t> of 81</a:t>
            </a:r>
            <a:endParaRPr lang="en-US">
              <a:solidFill>
                <a:schemeClr val="tx2"/>
              </a:solidFill>
              <a:latin typeface="Arial" pitchFamily="34" charset="0"/>
              <a:ea typeface="MS PGothic" pitchFamily="34"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effectLst>
                  <a:outerShdw blurRad="38100" dist="38100" dir="2700000" algn="tl">
                    <a:srgbClr val="C0C0C0"/>
                  </a:outerShdw>
                </a:effectLst>
                <a:ea typeface="ＭＳ Ｐゴシック" pitchFamily="-128" charset="-128"/>
              </a:rPr>
              <a:t>Course Objective</a:t>
            </a:r>
          </a:p>
        </p:txBody>
      </p:sp>
      <p:sp>
        <p:nvSpPr>
          <p:cNvPr id="26627" name="Content Placeholder 2"/>
          <p:cNvSpPr>
            <a:spLocks noGrp="1"/>
          </p:cNvSpPr>
          <p:nvPr>
            <p:ph idx="1"/>
          </p:nvPr>
        </p:nvSpPr>
        <p:spPr>
          <a:xfrm>
            <a:off x="533400" y="2438400"/>
            <a:ext cx="8458200" cy="5410200"/>
          </a:xfrm>
        </p:spPr>
        <p:txBody>
          <a:bodyPr/>
          <a:lstStyle/>
          <a:p>
            <a:r>
              <a:rPr lang="en-US" sz="2000" dirty="0" smtClean="0"/>
              <a:t>An ability to articulate the </a:t>
            </a:r>
            <a:r>
              <a:rPr lang="en-US" sz="2000" b="1" i="1" dirty="0" smtClean="0">
                <a:solidFill>
                  <a:srgbClr val="FF0000"/>
                </a:solidFill>
              </a:rPr>
              <a:t>Confidentiality, Integrity, &amp; Availability (CIA)</a:t>
            </a:r>
            <a:r>
              <a:rPr lang="en-US" sz="2000" dirty="0" smtClean="0"/>
              <a:t> elements in information systems security.</a:t>
            </a:r>
          </a:p>
          <a:p>
            <a:r>
              <a:rPr lang="en-US" sz="2000" dirty="0" smtClean="0"/>
              <a:t>Be capable of producing a security policy for a complex information systems implementation, and understand the role of manager in overseeing the security of information resources.</a:t>
            </a:r>
          </a:p>
          <a:p>
            <a:r>
              <a:rPr lang="en-US" sz="2000" dirty="0" smtClean="0"/>
              <a:t>Know how to secure networks, host systems, and other provisioned information resources.</a:t>
            </a:r>
          </a:p>
          <a:p>
            <a:r>
              <a:rPr lang="en-US" sz="2000" dirty="0" smtClean="0"/>
              <a:t>Have the ability to assess the impact of information security on organizations and societies at large.</a:t>
            </a:r>
          </a:p>
          <a:p>
            <a:endParaRPr lang="en-US" sz="2000" dirty="0" smtClean="0"/>
          </a:p>
        </p:txBody>
      </p:sp>
      <p:sp>
        <p:nvSpPr>
          <p:cNvPr id="26628" name="Slide Number Placeholder 7"/>
          <p:cNvSpPr>
            <a:spLocks noGrp="1"/>
          </p:cNvSpPr>
          <p:nvPr>
            <p:ph type="sldNum" sz="quarter" idx="12"/>
          </p:nvPr>
        </p:nvSpPr>
        <p:spPr>
          <a:noFill/>
        </p:spPr>
        <p:txBody>
          <a:bodyPr/>
          <a:lstStyle/>
          <a:p>
            <a:fld id="{D8D47FB1-6FA3-43BD-8019-52A0F7986BFD}" type="slidenum">
              <a:rPr lang="en-US">
                <a:latin typeface="Arial" pitchFamily="34" charset="0"/>
                <a:ea typeface="MS PGothic" pitchFamily="34" charset="-128"/>
              </a:rPr>
              <a:pPr/>
              <a:t>19</a:t>
            </a:fld>
            <a:r>
              <a:rPr lang="en-US">
                <a:latin typeface="Arial" pitchFamily="34" charset="0"/>
                <a:ea typeface="MS PGothic" pitchFamily="34" charset="-128"/>
              </a:rPr>
              <a:t> of 81</a:t>
            </a:r>
            <a:endParaRPr lang="en-US">
              <a:solidFill>
                <a:schemeClr val="tx2"/>
              </a:solidFill>
              <a:latin typeface="Arial" pitchFamily="34" charset="0"/>
              <a:ea typeface="MS PGothic" pitchFamily="34" charset="-128"/>
            </a:endParaRPr>
          </a:p>
        </p:txBody>
      </p:sp>
      <p:pic>
        <p:nvPicPr>
          <p:cNvPr id="5" name="Picture 4" descr="1024px-CIAJMK1209.png"/>
          <p:cNvPicPr>
            <a:picLocks noChangeAspect="1"/>
          </p:cNvPicPr>
          <p:nvPr/>
        </p:nvPicPr>
        <p:blipFill>
          <a:blip r:embed="rId3" cstate="print"/>
          <a:stretch>
            <a:fillRect/>
          </a:stretch>
        </p:blipFill>
        <p:spPr>
          <a:xfrm>
            <a:off x="1451106" y="366013"/>
            <a:ext cx="6241788" cy="61259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defRPr/>
            </a:pPr>
            <a:r>
              <a:rPr lang="en-US" smtClean="0">
                <a:effectLst>
                  <a:outerShdw blurRad="38100" dist="38100" dir="2700000" algn="tl">
                    <a:srgbClr val="C0C0C0"/>
                  </a:outerShdw>
                </a:effectLst>
                <a:ea typeface="ＭＳ Ｐゴシック" pitchFamily="-128" charset="-128"/>
              </a:rPr>
              <a:t>Administrivia: Introductions</a:t>
            </a:r>
          </a:p>
        </p:txBody>
      </p:sp>
      <p:sp>
        <p:nvSpPr>
          <p:cNvPr id="6147" name="Rectangle 3"/>
          <p:cNvSpPr>
            <a:spLocks noGrp="1" noChangeArrowheads="1"/>
          </p:cNvSpPr>
          <p:nvPr>
            <p:ph type="body" idx="1"/>
          </p:nvPr>
        </p:nvSpPr>
        <p:spPr>
          <a:xfrm>
            <a:off x="838200" y="2286000"/>
            <a:ext cx="7772400" cy="4114800"/>
          </a:xfrm>
        </p:spPr>
        <p:txBody>
          <a:bodyPr/>
          <a:lstStyle/>
          <a:p>
            <a:pPr eaLnBrk="1" hangingPunct="1">
              <a:lnSpc>
                <a:spcPct val="90000"/>
              </a:lnSpc>
              <a:buFont typeface="Wingdings" pitchFamily="2" charset="2"/>
              <a:buNone/>
            </a:pPr>
            <a:r>
              <a:rPr lang="en-US" sz="1600" dirty="0" smtClean="0">
                <a:latin typeface="Comic Sans MS" pitchFamily="66" charset="0"/>
              </a:rPr>
              <a:t>Dr Jeremy Lanman</a:t>
            </a:r>
          </a:p>
          <a:p>
            <a:pPr lvl="1" eaLnBrk="1" hangingPunct="1">
              <a:lnSpc>
                <a:spcPct val="90000"/>
              </a:lnSpc>
            </a:pPr>
            <a:r>
              <a:rPr lang="en-US" sz="1600" dirty="0" smtClean="0">
                <a:latin typeface="Comic Sans MS" pitchFamily="66" charset="0"/>
              </a:rPr>
              <a:t>Undergraduate: BS Computer Science &amp; Mathematics – Butler University</a:t>
            </a:r>
          </a:p>
          <a:p>
            <a:pPr lvl="1" eaLnBrk="1" hangingPunct="1">
              <a:lnSpc>
                <a:spcPct val="90000"/>
              </a:lnSpc>
            </a:pPr>
            <a:r>
              <a:rPr lang="en-US" sz="1600" dirty="0" smtClean="0">
                <a:latin typeface="Comic Sans MS" pitchFamily="66" charset="0"/>
              </a:rPr>
              <a:t>MS Software Engineering – Embry Riddle Aeronautical University</a:t>
            </a:r>
          </a:p>
          <a:p>
            <a:pPr lvl="1" eaLnBrk="1" hangingPunct="1">
              <a:lnSpc>
                <a:spcPct val="90000"/>
              </a:lnSpc>
            </a:pPr>
            <a:r>
              <a:rPr lang="en-US" sz="1600" dirty="0" smtClean="0">
                <a:latin typeface="Comic Sans MS" pitchFamily="66" charset="0"/>
              </a:rPr>
              <a:t>Ph.D. Industrial Engineering / M&amp;S - University of Central Florida</a:t>
            </a:r>
          </a:p>
          <a:p>
            <a:pPr eaLnBrk="1" hangingPunct="1">
              <a:lnSpc>
                <a:spcPct val="90000"/>
              </a:lnSpc>
              <a:buFont typeface="Wingdings" pitchFamily="2" charset="2"/>
              <a:buNone/>
            </a:pPr>
            <a:r>
              <a:rPr lang="en-US" sz="1600" dirty="0" smtClean="0">
                <a:latin typeface="Comic Sans MS" pitchFamily="66" charset="0"/>
              </a:rPr>
              <a:t>Work</a:t>
            </a:r>
          </a:p>
          <a:p>
            <a:pPr lvl="1" eaLnBrk="1" hangingPunct="1">
              <a:lnSpc>
                <a:spcPct val="90000"/>
              </a:lnSpc>
            </a:pPr>
            <a:r>
              <a:rPr lang="en-US" sz="1600" dirty="0" smtClean="0">
                <a:latin typeface="Comic Sans MS" pitchFamily="66" charset="0"/>
              </a:rPr>
              <a:t>Project Manager/Chief Architect – Department of Defense </a:t>
            </a:r>
          </a:p>
          <a:p>
            <a:pPr lvl="1" eaLnBrk="1" hangingPunct="1">
              <a:lnSpc>
                <a:spcPct val="90000"/>
              </a:lnSpc>
            </a:pPr>
            <a:r>
              <a:rPr lang="en-US" sz="1600" dirty="0" smtClean="0">
                <a:latin typeface="Comic Sans MS" pitchFamily="66" charset="0"/>
              </a:rPr>
              <a:t>Adjunct Faculty – FIT, University of Central Florida, Embry Riddle Aeronautical University, Nova Southeastern University</a:t>
            </a:r>
          </a:p>
          <a:p>
            <a:pPr eaLnBrk="1" hangingPunct="1">
              <a:lnSpc>
                <a:spcPct val="90000"/>
              </a:lnSpc>
              <a:buFont typeface="Wingdings" pitchFamily="2" charset="2"/>
              <a:buNone/>
            </a:pPr>
            <a:r>
              <a:rPr lang="en-US" sz="1600" dirty="0" smtClean="0">
                <a:latin typeface="Comic Sans MS" pitchFamily="66" charset="0"/>
              </a:rPr>
              <a:t>Interests</a:t>
            </a:r>
          </a:p>
          <a:p>
            <a:pPr lvl="1" eaLnBrk="1" hangingPunct="1">
              <a:lnSpc>
                <a:spcPct val="90000"/>
              </a:lnSpc>
            </a:pPr>
            <a:r>
              <a:rPr lang="en-US" sz="1600" dirty="0" smtClean="0">
                <a:latin typeface="Comic Sans MS" pitchFamily="66" charset="0"/>
              </a:rPr>
              <a:t>Service Oriented Architecture</a:t>
            </a:r>
          </a:p>
          <a:p>
            <a:pPr lvl="1" eaLnBrk="1" hangingPunct="1">
              <a:lnSpc>
                <a:spcPct val="90000"/>
              </a:lnSpc>
            </a:pPr>
            <a:r>
              <a:rPr lang="en-US" sz="1600" dirty="0" smtClean="0">
                <a:latin typeface="Comic Sans MS" pitchFamily="66" charset="0"/>
              </a:rPr>
              <a:t>Distributed Computing</a:t>
            </a:r>
          </a:p>
          <a:p>
            <a:pPr lvl="1" eaLnBrk="1" hangingPunct="1">
              <a:lnSpc>
                <a:spcPct val="90000"/>
              </a:lnSpc>
            </a:pPr>
            <a:r>
              <a:rPr lang="en-US" sz="1600" dirty="0" smtClean="0">
                <a:latin typeface="Comic Sans MS" pitchFamily="66" charset="0"/>
              </a:rPr>
              <a:t>Cloud-based Computing, Mobile Computing</a:t>
            </a:r>
          </a:p>
          <a:p>
            <a:pPr lvl="1" eaLnBrk="1" hangingPunct="1">
              <a:lnSpc>
                <a:spcPct val="90000"/>
              </a:lnSpc>
            </a:pPr>
            <a:r>
              <a:rPr lang="en-US" sz="1600" dirty="0" smtClean="0">
                <a:latin typeface="Comic Sans MS" pitchFamily="66" charset="0"/>
              </a:rPr>
              <a:t>Software and Systems Engineering, Modeling &amp; Simulation</a:t>
            </a:r>
          </a:p>
        </p:txBody>
      </p:sp>
      <p:sp>
        <p:nvSpPr>
          <p:cNvPr id="6148" name="Slide Number Placeholder 7"/>
          <p:cNvSpPr>
            <a:spLocks noGrp="1"/>
          </p:cNvSpPr>
          <p:nvPr>
            <p:ph type="sldNum" sz="quarter" idx="12"/>
          </p:nvPr>
        </p:nvSpPr>
        <p:spPr>
          <a:noFill/>
        </p:spPr>
        <p:txBody>
          <a:bodyPr/>
          <a:lstStyle/>
          <a:p>
            <a:fld id="{9476D5B8-139A-484A-96E1-0753CF767343}" type="slidenum">
              <a:rPr lang="en-US">
                <a:latin typeface="Arial" pitchFamily="34" charset="0"/>
                <a:ea typeface="MS PGothic" pitchFamily="34" charset="-128"/>
              </a:rPr>
              <a:pPr/>
              <a:t>2</a:t>
            </a:fld>
            <a:r>
              <a:rPr lang="en-US">
                <a:latin typeface="Arial" pitchFamily="34" charset="0"/>
                <a:ea typeface="MS PGothic" pitchFamily="34" charset="-128"/>
              </a:rPr>
              <a:t> of 81</a:t>
            </a:r>
            <a:endParaRPr lang="en-US">
              <a:solidFill>
                <a:schemeClr val="tx2"/>
              </a:solidFill>
              <a:latin typeface="Arial" pitchFamily="34" charset="0"/>
              <a:ea typeface="MS PGothic" pitchFamily="34"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effectLst>
                  <a:outerShdw blurRad="38100" dist="38100" dir="2700000" algn="tl">
                    <a:srgbClr val="C0C0C0"/>
                  </a:outerShdw>
                </a:effectLst>
                <a:ea typeface="ＭＳ Ｐゴシック" pitchFamily="-128" charset="-128"/>
              </a:rPr>
              <a:t>Topics</a:t>
            </a:r>
          </a:p>
        </p:txBody>
      </p:sp>
      <p:sp>
        <p:nvSpPr>
          <p:cNvPr id="27652" name="Slide Number Placeholder 7"/>
          <p:cNvSpPr>
            <a:spLocks noGrp="1"/>
          </p:cNvSpPr>
          <p:nvPr>
            <p:ph type="sldNum" sz="quarter" idx="12"/>
          </p:nvPr>
        </p:nvSpPr>
        <p:spPr>
          <a:noFill/>
        </p:spPr>
        <p:txBody>
          <a:bodyPr/>
          <a:lstStyle/>
          <a:p>
            <a:fld id="{954E67C9-43FC-42F3-AD0A-175B19D2BB22}" type="slidenum">
              <a:rPr lang="en-US">
                <a:latin typeface="Arial" pitchFamily="34" charset="0"/>
                <a:ea typeface="MS PGothic" pitchFamily="34" charset="-128"/>
              </a:rPr>
              <a:pPr/>
              <a:t>20</a:t>
            </a:fld>
            <a:r>
              <a:rPr lang="en-US">
                <a:latin typeface="Arial" pitchFamily="34" charset="0"/>
                <a:ea typeface="MS PGothic" pitchFamily="34" charset="-128"/>
              </a:rPr>
              <a:t> of 81</a:t>
            </a:r>
            <a:endParaRPr lang="en-US">
              <a:solidFill>
                <a:schemeClr val="tx2"/>
              </a:solidFill>
              <a:latin typeface="Arial" pitchFamily="34" charset="0"/>
              <a:ea typeface="MS PGothic" pitchFamily="34" charset="-128"/>
            </a:endParaRPr>
          </a:p>
        </p:txBody>
      </p:sp>
      <p:graphicFrame>
        <p:nvGraphicFramePr>
          <p:cNvPr id="6" name="Table 5"/>
          <p:cNvGraphicFramePr>
            <a:graphicFrameLocks noGrp="1"/>
          </p:cNvGraphicFramePr>
          <p:nvPr/>
        </p:nvGraphicFramePr>
        <p:xfrm>
          <a:off x="533400" y="1984827"/>
          <a:ext cx="8077200" cy="4644573"/>
        </p:xfrm>
        <a:graphic>
          <a:graphicData uri="http://schemas.openxmlformats.org/drawingml/2006/table">
            <a:tbl>
              <a:tblPr/>
              <a:tblGrid>
                <a:gridCol w="3176296"/>
                <a:gridCol w="4900904"/>
              </a:tblGrid>
              <a:tr h="116114">
                <a:tc>
                  <a:txBody>
                    <a:bodyPr/>
                    <a:lstStyle/>
                    <a:p>
                      <a:pPr marL="0" marR="0" algn="ctr">
                        <a:spcBef>
                          <a:spcPts val="0"/>
                        </a:spcBef>
                        <a:spcAft>
                          <a:spcPts val="0"/>
                        </a:spcAft>
                      </a:pPr>
                      <a:r>
                        <a:rPr lang="en-US" sz="1000" b="1" kern="0" dirty="0">
                          <a:solidFill>
                            <a:srgbClr val="000000"/>
                          </a:solidFill>
                          <a:latin typeface="Verdana"/>
                        </a:rPr>
                        <a:t>Topic</a:t>
                      </a:r>
                      <a:endParaRPr lang="en-US" sz="1000" b="1" kern="0" dirty="0">
                        <a:latin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ctr">
                        <a:spcBef>
                          <a:spcPts val="0"/>
                        </a:spcBef>
                        <a:spcAft>
                          <a:spcPts val="0"/>
                        </a:spcAft>
                      </a:pPr>
                      <a:r>
                        <a:rPr lang="en-US" sz="1000" b="1" kern="0">
                          <a:solidFill>
                            <a:srgbClr val="000000"/>
                          </a:solidFill>
                          <a:latin typeface="Verdana"/>
                        </a:rPr>
                        <a:t>Objectives</a:t>
                      </a:r>
                      <a:endParaRPr lang="en-US" sz="1000" b="1" kern="0">
                        <a:latin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r>
              <a:tr h="116114">
                <a:tc>
                  <a:txBody>
                    <a:bodyPr/>
                    <a:lstStyle/>
                    <a:p>
                      <a:pPr marL="0" marR="0">
                        <a:spcBef>
                          <a:spcPts val="0"/>
                        </a:spcBef>
                        <a:spcAft>
                          <a:spcPts val="0"/>
                        </a:spcAft>
                      </a:pPr>
                      <a:r>
                        <a:rPr lang="en-US" sz="1000" b="1" kern="0" dirty="0">
                          <a:solidFill>
                            <a:srgbClr val="000000"/>
                          </a:solidFill>
                          <a:latin typeface="Verdana"/>
                        </a:rPr>
                        <a:t>Organizations and Security Law</a:t>
                      </a:r>
                      <a:endParaRPr lang="en-US" sz="1000" b="1" kern="0" dirty="0">
                        <a:latin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lgn="ctr">
                        <a:spcBef>
                          <a:spcPts val="0"/>
                        </a:spcBef>
                        <a:spcAft>
                          <a:spcPts val="0"/>
                        </a:spcAft>
                      </a:pPr>
                      <a:endParaRPr lang="en-US" sz="1000" b="1" kern="0">
                        <a:solidFill>
                          <a:srgbClr val="000000"/>
                        </a:solidFill>
                        <a:latin typeface="Verdan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464457">
                <a:tc>
                  <a:txBody>
                    <a:bodyPr/>
                    <a:lstStyle/>
                    <a:p>
                      <a:pPr marL="342900" marR="0" lvl="0" indent="-342900">
                        <a:spcBef>
                          <a:spcPts val="0"/>
                        </a:spcBef>
                        <a:spcAft>
                          <a:spcPts val="0"/>
                        </a:spcAft>
                        <a:buFont typeface="+mj-lt"/>
                        <a:buNone/>
                      </a:pPr>
                      <a:r>
                        <a:rPr lang="en-US" sz="1000" dirty="0">
                          <a:solidFill>
                            <a:srgbClr val="000000"/>
                          </a:solidFill>
                          <a:latin typeface="Verdana"/>
                          <a:ea typeface="Times New Roman"/>
                        </a:rPr>
                        <a:t>Organizations, security models, security and HR law</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latin typeface="Verdana"/>
                          <a:ea typeface="Times New Roman"/>
                        </a:rPr>
                        <a:t>Become acquainted with organizational law and issues. Know about regulation and legislations. Know about compliance and criteria.</a:t>
                      </a:r>
                      <a:endParaRPr lang="en-US" sz="100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343">
                <a:tc>
                  <a:txBody>
                    <a:bodyPr/>
                    <a:lstStyle/>
                    <a:p>
                      <a:pPr marL="342900" marR="0" lvl="0" indent="-342900">
                        <a:spcBef>
                          <a:spcPts val="0"/>
                        </a:spcBef>
                        <a:spcAft>
                          <a:spcPts val="0"/>
                        </a:spcAft>
                        <a:buFont typeface="+mj-lt"/>
                        <a:buNone/>
                      </a:pPr>
                      <a:r>
                        <a:rPr lang="en-US" sz="1000" dirty="0">
                          <a:solidFill>
                            <a:srgbClr val="000000"/>
                          </a:solidFill>
                          <a:latin typeface="Verdana"/>
                          <a:ea typeface="Times New Roman"/>
                        </a:rPr>
                        <a:t>Introduction to security policies</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dirty="0">
                          <a:solidFill>
                            <a:srgbClr val="000000"/>
                          </a:solidFill>
                          <a:latin typeface="Verdana"/>
                          <a:ea typeface="Times New Roman"/>
                        </a:rPr>
                        <a:t>Know what is contained in a security policy. Understand the relationships between policies and security models.</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229">
                <a:tc>
                  <a:txBody>
                    <a:bodyPr/>
                    <a:lstStyle/>
                    <a:p>
                      <a:pPr marL="342900" marR="0" lvl="0" indent="-342900">
                        <a:spcBef>
                          <a:spcPts val="0"/>
                        </a:spcBef>
                        <a:spcAft>
                          <a:spcPts val="0"/>
                        </a:spcAft>
                        <a:buFont typeface="+mj-lt"/>
                        <a:buNone/>
                      </a:pPr>
                      <a:r>
                        <a:rPr lang="en-US" sz="1000" dirty="0">
                          <a:solidFill>
                            <a:srgbClr val="000000"/>
                          </a:solidFill>
                          <a:latin typeface="Verdana"/>
                          <a:ea typeface="Times New Roman"/>
                        </a:rPr>
                        <a:t>The Business of security</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dirty="0">
                          <a:solidFill>
                            <a:srgbClr val="000000"/>
                          </a:solidFill>
                          <a:latin typeface="Verdana"/>
                          <a:ea typeface="Times New Roman"/>
                        </a:rPr>
                        <a:t>Know what is comprised in continuity plans, recovery, and secure business practices.</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114">
                <a:tc>
                  <a:txBody>
                    <a:bodyPr/>
                    <a:lstStyle/>
                    <a:p>
                      <a:pPr marL="0" marR="0">
                        <a:spcBef>
                          <a:spcPts val="0"/>
                        </a:spcBef>
                        <a:spcAft>
                          <a:spcPts val="0"/>
                        </a:spcAft>
                      </a:pPr>
                      <a:r>
                        <a:rPr lang="en-US" sz="1000" b="1" kern="0" dirty="0">
                          <a:solidFill>
                            <a:srgbClr val="000000"/>
                          </a:solidFill>
                          <a:latin typeface="Verdana"/>
                        </a:rPr>
                        <a:t>Technologies for Managers</a:t>
                      </a:r>
                      <a:endParaRPr lang="en-US" sz="1000" b="1" kern="0" dirty="0">
                        <a:latin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lgn="ctr">
                        <a:spcBef>
                          <a:spcPts val="0"/>
                        </a:spcBef>
                        <a:spcAft>
                          <a:spcPts val="0"/>
                        </a:spcAft>
                      </a:pPr>
                      <a:endParaRPr lang="en-US" sz="1000" b="1" kern="0">
                        <a:solidFill>
                          <a:srgbClr val="000000"/>
                        </a:solidFill>
                        <a:latin typeface="Verdan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232229">
                <a:tc>
                  <a:txBody>
                    <a:bodyPr/>
                    <a:lstStyle/>
                    <a:p>
                      <a:pPr marL="342900" marR="0" lvl="0" indent="-342900">
                        <a:spcBef>
                          <a:spcPts val="0"/>
                        </a:spcBef>
                        <a:spcAft>
                          <a:spcPts val="0"/>
                        </a:spcAft>
                        <a:buFont typeface="+mj-lt"/>
                        <a:buNone/>
                      </a:pPr>
                      <a:r>
                        <a:rPr lang="en-US" sz="1000" dirty="0">
                          <a:solidFill>
                            <a:srgbClr val="000000"/>
                          </a:solidFill>
                          <a:latin typeface="Verdana"/>
                          <a:ea typeface="Times New Roman"/>
                        </a:rPr>
                        <a:t>Host Systems</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dirty="0">
                          <a:solidFill>
                            <a:srgbClr val="000000"/>
                          </a:solidFill>
                          <a:latin typeface="Verdana"/>
                          <a:ea typeface="Times New Roman"/>
                        </a:rPr>
                        <a:t>Understand access controls, plans, recovery, and secure business practices.</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114">
                <a:tc>
                  <a:txBody>
                    <a:bodyPr/>
                    <a:lstStyle/>
                    <a:p>
                      <a:pPr marL="342900" marR="0" lvl="0" indent="-342900">
                        <a:spcBef>
                          <a:spcPts val="0"/>
                        </a:spcBef>
                        <a:spcAft>
                          <a:spcPts val="0"/>
                        </a:spcAft>
                        <a:buFont typeface="+mj-lt"/>
                        <a:buNone/>
                      </a:pPr>
                      <a:r>
                        <a:rPr lang="en-US" sz="1000" dirty="0">
                          <a:solidFill>
                            <a:srgbClr val="000000"/>
                          </a:solidFill>
                          <a:latin typeface="Verdana"/>
                          <a:ea typeface="Times New Roman"/>
                        </a:rPr>
                        <a:t>Operating Systems</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dirty="0">
                          <a:solidFill>
                            <a:srgbClr val="000000"/>
                          </a:solidFill>
                          <a:latin typeface="Verdana"/>
                          <a:ea typeface="Times New Roman"/>
                        </a:rPr>
                        <a:t>Know about OS threats and vulnerabilities.</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114">
                <a:tc>
                  <a:txBody>
                    <a:bodyPr/>
                    <a:lstStyle/>
                    <a:p>
                      <a:pPr marL="342900" marR="0" lvl="0" indent="-342900">
                        <a:spcBef>
                          <a:spcPts val="0"/>
                        </a:spcBef>
                        <a:spcAft>
                          <a:spcPts val="0"/>
                        </a:spcAft>
                        <a:buFont typeface="+mj-lt"/>
                        <a:buNone/>
                      </a:pPr>
                      <a:r>
                        <a:rPr lang="en-US" sz="1000" dirty="0">
                          <a:solidFill>
                            <a:srgbClr val="000000"/>
                          </a:solidFill>
                          <a:latin typeface="Verdana"/>
                          <a:ea typeface="Times New Roman"/>
                        </a:rPr>
                        <a:t>Networking</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dirty="0">
                          <a:solidFill>
                            <a:srgbClr val="000000"/>
                          </a:solidFill>
                          <a:latin typeface="Verdana"/>
                          <a:ea typeface="Times New Roman"/>
                        </a:rPr>
                        <a:t>Be familiar with networks and security.</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114">
                <a:tc>
                  <a:txBody>
                    <a:bodyPr/>
                    <a:lstStyle/>
                    <a:p>
                      <a:pPr marL="0" marR="0">
                        <a:spcBef>
                          <a:spcPts val="0"/>
                        </a:spcBef>
                        <a:spcAft>
                          <a:spcPts val="0"/>
                        </a:spcAft>
                      </a:pPr>
                      <a:r>
                        <a:rPr lang="en-US" sz="1000" b="1" dirty="0">
                          <a:solidFill>
                            <a:srgbClr val="000000"/>
                          </a:solidFill>
                          <a:latin typeface="Verdana"/>
                          <a:ea typeface="Times New Roman"/>
                        </a:rPr>
                        <a:t>Security for Managers</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spcBef>
                          <a:spcPts val="0"/>
                        </a:spcBef>
                        <a:spcAft>
                          <a:spcPts val="0"/>
                        </a:spcAft>
                      </a:pPr>
                      <a:endParaRPr lang="en-US" sz="1000" dirty="0">
                        <a:solidFill>
                          <a:srgbClr val="000000"/>
                        </a:solidFill>
                        <a:latin typeface="Verdana"/>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116114">
                <a:tc>
                  <a:txBody>
                    <a:bodyPr/>
                    <a:lstStyle/>
                    <a:p>
                      <a:pPr marL="342900" marR="0" lvl="0" indent="-342900">
                        <a:spcBef>
                          <a:spcPts val="0"/>
                        </a:spcBef>
                        <a:spcAft>
                          <a:spcPts val="0"/>
                        </a:spcAft>
                        <a:buFont typeface="+mj-lt"/>
                        <a:buNone/>
                      </a:pPr>
                      <a:r>
                        <a:rPr lang="en-US" sz="1000" dirty="0">
                          <a:solidFill>
                            <a:srgbClr val="000000"/>
                          </a:solidFill>
                          <a:latin typeface="Verdana"/>
                          <a:ea typeface="Times New Roman"/>
                        </a:rPr>
                        <a:t>OS Security</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dirty="0">
                          <a:solidFill>
                            <a:srgbClr val="000000"/>
                          </a:solidFill>
                          <a:latin typeface="Verdana"/>
                          <a:ea typeface="Times New Roman"/>
                        </a:rPr>
                        <a:t>Understand security operating systems.</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229">
                <a:tc>
                  <a:txBody>
                    <a:bodyPr/>
                    <a:lstStyle/>
                    <a:p>
                      <a:pPr marL="342900" marR="0" lvl="0" indent="-342900">
                        <a:spcBef>
                          <a:spcPts val="0"/>
                        </a:spcBef>
                        <a:spcAft>
                          <a:spcPts val="0"/>
                        </a:spcAft>
                        <a:buFont typeface="+mj-lt"/>
                        <a:buNone/>
                      </a:pPr>
                      <a:r>
                        <a:rPr lang="en-US" sz="1000" dirty="0">
                          <a:solidFill>
                            <a:srgbClr val="000000"/>
                          </a:solidFill>
                          <a:latin typeface="Verdana"/>
                          <a:ea typeface="Times New Roman"/>
                        </a:rPr>
                        <a:t>Network Security</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dirty="0">
                          <a:solidFill>
                            <a:srgbClr val="000000"/>
                          </a:solidFill>
                          <a:latin typeface="Verdana"/>
                          <a:ea typeface="Times New Roman"/>
                        </a:rPr>
                        <a:t>Know about network threats and vulnerabilities.</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229">
                <a:tc>
                  <a:txBody>
                    <a:bodyPr/>
                    <a:lstStyle/>
                    <a:p>
                      <a:pPr marL="342900" marR="0" lvl="0" indent="-342900">
                        <a:spcBef>
                          <a:spcPts val="0"/>
                        </a:spcBef>
                        <a:spcAft>
                          <a:spcPts val="0"/>
                        </a:spcAft>
                        <a:buFont typeface="+mj-lt"/>
                        <a:buNone/>
                      </a:pPr>
                      <a:r>
                        <a:rPr lang="en-US" sz="1000" dirty="0">
                          <a:solidFill>
                            <a:srgbClr val="000000"/>
                          </a:solidFill>
                          <a:latin typeface="Verdana"/>
                          <a:ea typeface="Times New Roman"/>
                        </a:rPr>
                        <a:t>Firewalls</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dirty="0">
                          <a:solidFill>
                            <a:srgbClr val="000000"/>
                          </a:solidFill>
                          <a:latin typeface="Verdana"/>
                          <a:ea typeface="Times New Roman"/>
                        </a:rPr>
                        <a:t>Understand firewalls, and firewall infrastructure, and architecture.</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457">
                <a:tc>
                  <a:txBody>
                    <a:bodyPr/>
                    <a:lstStyle/>
                    <a:p>
                      <a:pPr marL="342900" marR="0" lvl="0" indent="-342900">
                        <a:spcBef>
                          <a:spcPts val="0"/>
                        </a:spcBef>
                        <a:spcAft>
                          <a:spcPts val="0"/>
                        </a:spcAft>
                        <a:buFont typeface="+mj-lt"/>
                        <a:buNone/>
                      </a:pPr>
                      <a:r>
                        <a:rPr lang="en-US" sz="1000" dirty="0">
                          <a:solidFill>
                            <a:srgbClr val="000000"/>
                          </a:solidFill>
                          <a:latin typeface="Verdana"/>
                          <a:ea typeface="Times New Roman"/>
                        </a:rPr>
                        <a:t>Systems Security</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dirty="0">
                          <a:solidFill>
                            <a:srgbClr val="000000"/>
                          </a:solidFill>
                          <a:latin typeface="Verdana"/>
                          <a:ea typeface="Times New Roman"/>
                        </a:rPr>
                        <a:t>Know how cryptographic algorithms work, public and private key cryptography, and know about certificate authorities and message digests.</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114">
                <a:tc>
                  <a:txBody>
                    <a:bodyPr/>
                    <a:lstStyle/>
                    <a:p>
                      <a:pPr marL="0" marR="0">
                        <a:spcBef>
                          <a:spcPts val="0"/>
                        </a:spcBef>
                        <a:spcAft>
                          <a:spcPts val="0"/>
                        </a:spcAft>
                      </a:pPr>
                      <a:r>
                        <a:rPr lang="en-US" sz="1000" b="1" dirty="0">
                          <a:solidFill>
                            <a:srgbClr val="000000"/>
                          </a:solidFill>
                          <a:latin typeface="Verdana"/>
                          <a:ea typeface="Times New Roman"/>
                        </a:rPr>
                        <a:t>Operations and Administration</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spcBef>
                          <a:spcPts val="0"/>
                        </a:spcBef>
                        <a:spcAft>
                          <a:spcPts val="0"/>
                        </a:spcAft>
                      </a:pP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232229">
                <a:tc>
                  <a:txBody>
                    <a:bodyPr/>
                    <a:lstStyle/>
                    <a:p>
                      <a:pPr marL="342900" marR="0" lvl="0" indent="-342900">
                        <a:spcBef>
                          <a:spcPts val="0"/>
                        </a:spcBef>
                        <a:spcAft>
                          <a:spcPts val="0"/>
                        </a:spcAft>
                        <a:buFont typeface="+mj-lt"/>
                        <a:buNone/>
                      </a:pPr>
                      <a:r>
                        <a:rPr lang="en-US" sz="1000" dirty="0">
                          <a:solidFill>
                            <a:srgbClr val="000000"/>
                          </a:solidFill>
                          <a:latin typeface="Verdana"/>
                          <a:ea typeface="Times New Roman"/>
                        </a:rPr>
                        <a:t>Scanning for Vulnerabilities</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dirty="0">
                          <a:solidFill>
                            <a:srgbClr val="000000"/>
                          </a:solidFill>
                          <a:latin typeface="Verdana"/>
                          <a:ea typeface="Times New Roman"/>
                        </a:rPr>
                        <a:t>Learn how scanning is done to find vulnerabilities to exploit.</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229">
                <a:tc>
                  <a:txBody>
                    <a:bodyPr/>
                    <a:lstStyle/>
                    <a:p>
                      <a:pPr marL="342900" marR="0" lvl="0" indent="-342900">
                        <a:spcBef>
                          <a:spcPts val="0"/>
                        </a:spcBef>
                        <a:spcAft>
                          <a:spcPts val="0"/>
                        </a:spcAft>
                        <a:buFont typeface="+mj-lt"/>
                        <a:buNone/>
                      </a:pPr>
                      <a:r>
                        <a:rPr lang="en-US" sz="1000" dirty="0">
                          <a:solidFill>
                            <a:srgbClr val="000000"/>
                          </a:solidFill>
                          <a:latin typeface="Verdana"/>
                          <a:ea typeface="Times New Roman"/>
                        </a:rPr>
                        <a:t>Intrusion Detection</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dirty="0">
                          <a:solidFill>
                            <a:srgbClr val="000000"/>
                          </a:solidFill>
                          <a:latin typeface="Verdana"/>
                          <a:ea typeface="Times New Roman"/>
                        </a:rPr>
                        <a:t>Know about HIDS and NIDS, and learn to detect attempts and intrusions.</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229">
                <a:tc>
                  <a:txBody>
                    <a:bodyPr/>
                    <a:lstStyle/>
                    <a:p>
                      <a:pPr marL="342900" marR="0" lvl="0" indent="-342900">
                        <a:spcBef>
                          <a:spcPts val="0"/>
                        </a:spcBef>
                        <a:spcAft>
                          <a:spcPts val="0"/>
                        </a:spcAft>
                        <a:buFont typeface="+mj-lt"/>
                        <a:buNone/>
                      </a:pPr>
                      <a:r>
                        <a:rPr lang="en-US" sz="1000" dirty="0">
                          <a:solidFill>
                            <a:srgbClr val="000000"/>
                          </a:solidFill>
                          <a:latin typeface="Verdana"/>
                          <a:ea typeface="Times New Roman"/>
                        </a:rPr>
                        <a:t>Handling Incidents</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dirty="0">
                          <a:solidFill>
                            <a:srgbClr val="000000"/>
                          </a:solidFill>
                          <a:latin typeface="Verdana"/>
                          <a:ea typeface="Times New Roman"/>
                        </a:rPr>
                        <a:t>Know how to handle security incidents, what to do, and how to preserve evidence. </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229">
                <a:tc>
                  <a:txBody>
                    <a:bodyPr/>
                    <a:lstStyle/>
                    <a:p>
                      <a:pPr marL="342900" marR="0" lvl="0" indent="-342900">
                        <a:spcBef>
                          <a:spcPts val="0"/>
                        </a:spcBef>
                        <a:spcAft>
                          <a:spcPts val="0"/>
                        </a:spcAft>
                        <a:buFont typeface="+mj-lt"/>
                        <a:buNone/>
                      </a:pPr>
                      <a:r>
                        <a:rPr lang="en-US" sz="1000" dirty="0">
                          <a:solidFill>
                            <a:srgbClr val="000000"/>
                          </a:solidFill>
                          <a:latin typeface="Verdana"/>
                          <a:ea typeface="Times New Roman"/>
                        </a:rPr>
                        <a:t>Security Audits</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dirty="0">
                          <a:solidFill>
                            <a:srgbClr val="000000"/>
                          </a:solidFill>
                          <a:latin typeface="Verdana"/>
                          <a:ea typeface="Times New Roman"/>
                        </a:rPr>
                        <a:t>Be able to conduct an audit using one or the many criteria and checklists. Know about C&amp;A.</a:t>
                      </a:r>
                      <a:endParaRPr lang="en-US" sz="1000" dirty="0">
                        <a:latin typeface="Times New Roman"/>
                        <a:ea typeface="Times New Roman"/>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smtClean="0">
                <a:effectLst>
                  <a:outerShdw blurRad="38100" dist="38100" dir="2700000" algn="tl">
                    <a:srgbClr val="C0C0C0"/>
                  </a:outerShdw>
                </a:effectLst>
                <a:ea typeface="ＭＳ Ｐゴシック" pitchFamily="-128" charset="-128"/>
              </a:rPr>
              <a:t>Assignments</a:t>
            </a:r>
          </a:p>
        </p:txBody>
      </p:sp>
      <p:sp>
        <p:nvSpPr>
          <p:cNvPr id="31747" name="Content Placeholder 5"/>
          <p:cNvSpPr>
            <a:spLocks noGrp="1"/>
          </p:cNvSpPr>
          <p:nvPr>
            <p:ph idx="1"/>
          </p:nvPr>
        </p:nvSpPr>
        <p:spPr>
          <a:xfrm>
            <a:off x="990600" y="2017713"/>
            <a:ext cx="7772400" cy="4114800"/>
          </a:xfrm>
        </p:spPr>
        <p:txBody>
          <a:bodyPr/>
          <a:lstStyle/>
          <a:p>
            <a:pPr>
              <a:buFont typeface="Wingdings" pitchFamily="2" charset="2"/>
              <a:buNone/>
            </a:pPr>
            <a:r>
              <a:rPr lang="en-US" sz="2000" b="1" dirty="0" smtClean="0"/>
              <a:t>Journal – Due at the end of the term</a:t>
            </a:r>
          </a:p>
          <a:p>
            <a:pPr lvl="1"/>
            <a:r>
              <a:rPr lang="en-US" sz="1800" dirty="0" smtClean="0"/>
              <a:t>Students will keep a journal. This will cover collateral reading assigned, questions asked in class (also exercises at the end of each lecture), labs, team/term projects, and your thoughts on course material. The journal entries will comment on the readings and the lessons learned.</a:t>
            </a:r>
          </a:p>
          <a:p>
            <a:pPr lvl="1"/>
            <a:r>
              <a:rPr lang="en-US" sz="1800" dirty="0" smtClean="0"/>
              <a:t>While I may suggest topics (or questions) in class (see Exercises), </a:t>
            </a:r>
            <a:r>
              <a:rPr lang="en-US" sz="1800" b="1" dirty="0" smtClean="0"/>
              <a:t>do not restrict yourself </a:t>
            </a:r>
            <a:r>
              <a:rPr lang="en-US" sz="1800" dirty="0" smtClean="0"/>
              <a:t>to just those items. </a:t>
            </a:r>
          </a:p>
          <a:p>
            <a:pPr lvl="1"/>
            <a:r>
              <a:rPr lang="en-US" sz="1800" b="1" dirty="0" smtClean="0">
                <a:solidFill>
                  <a:srgbClr val="FF0000"/>
                </a:solidFill>
              </a:rPr>
              <a:t>If you do not have other entries, you will not receive 100%.</a:t>
            </a:r>
          </a:p>
        </p:txBody>
      </p:sp>
      <p:sp>
        <p:nvSpPr>
          <p:cNvPr id="31748" name="Slide Number Placeholder 7"/>
          <p:cNvSpPr>
            <a:spLocks noGrp="1"/>
          </p:cNvSpPr>
          <p:nvPr>
            <p:ph type="sldNum" sz="quarter" idx="12"/>
          </p:nvPr>
        </p:nvSpPr>
        <p:spPr>
          <a:noFill/>
        </p:spPr>
        <p:txBody>
          <a:bodyPr/>
          <a:lstStyle/>
          <a:p>
            <a:fld id="{723C6057-1576-48C9-8247-22345FAFC0DF}" type="slidenum">
              <a:rPr lang="en-US">
                <a:latin typeface="Arial" pitchFamily="34" charset="0"/>
                <a:ea typeface="MS PGothic" pitchFamily="34" charset="-128"/>
              </a:rPr>
              <a:pPr/>
              <a:t>21</a:t>
            </a:fld>
            <a:r>
              <a:rPr lang="en-US">
                <a:latin typeface="Arial" pitchFamily="34" charset="0"/>
                <a:ea typeface="MS PGothic" pitchFamily="34" charset="-128"/>
              </a:rPr>
              <a:t> of 81</a:t>
            </a:r>
            <a:endParaRPr lang="en-US">
              <a:solidFill>
                <a:schemeClr val="tx2"/>
              </a:solidFill>
              <a:latin typeface="Arial" pitchFamily="34" charset="0"/>
              <a:ea typeface="MS PGothic" pitchFamily="34"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50" name="Rectangle 6"/>
          <p:cNvSpPr>
            <a:spLocks noGrp="1" noChangeArrowheads="1"/>
          </p:cNvSpPr>
          <p:nvPr>
            <p:ph type="ctrTitle"/>
          </p:nvPr>
        </p:nvSpPr>
        <p:spPr>
          <a:xfrm>
            <a:off x="990600" y="609600"/>
            <a:ext cx="7848600" cy="2667000"/>
          </a:xfrm>
        </p:spPr>
        <p:txBody>
          <a:bodyPr/>
          <a:lstStyle/>
          <a:p>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200" dirty="0"/>
              <a:t/>
            </a:r>
            <a:br>
              <a:rPr lang="en-US" sz="3200" dirty="0"/>
            </a:br>
            <a:r>
              <a:rPr lang="en-US" sz="3600" dirty="0"/>
              <a:t/>
            </a:r>
            <a:br>
              <a:rPr lang="en-US" sz="3600" dirty="0"/>
            </a:br>
            <a:r>
              <a:rPr lang="en-US" sz="4000" dirty="0" smtClean="0"/>
              <a:t>Introduction </a:t>
            </a:r>
            <a:r>
              <a:rPr lang="en-US" sz="4000" dirty="0"/>
              <a:t>to </a:t>
            </a:r>
            <a:r>
              <a:rPr lang="en-US" sz="4000" dirty="0" smtClean="0"/>
              <a:t>the Management of Information </a:t>
            </a:r>
            <a:r>
              <a:rPr lang="en-US" sz="4000" dirty="0"/>
              <a:t>Security</a:t>
            </a:r>
          </a:p>
        </p:txBody>
      </p:sp>
      <p:sp>
        <p:nvSpPr>
          <p:cNvPr id="338951" name="Rectangle 7"/>
          <p:cNvSpPr>
            <a:spLocks noGrp="1" noChangeArrowheads="1"/>
          </p:cNvSpPr>
          <p:nvPr>
            <p:ph type="subTitle" idx="1"/>
          </p:nvPr>
        </p:nvSpPr>
        <p:spPr>
          <a:xfrm>
            <a:off x="1447800" y="4648200"/>
            <a:ext cx="6705600" cy="1752600"/>
          </a:xfrm>
        </p:spPr>
        <p:txBody>
          <a:bodyPr/>
          <a:lstStyle/>
          <a:p>
            <a:pPr>
              <a:lnSpc>
                <a:spcPct val="90000"/>
              </a:lnSpc>
            </a:pPr>
            <a:r>
              <a:rPr lang="en-US" sz="2600"/>
              <a:t>If this is the information superhighway, it’s</a:t>
            </a:r>
          </a:p>
          <a:p>
            <a:pPr>
              <a:lnSpc>
                <a:spcPct val="90000"/>
              </a:lnSpc>
            </a:pPr>
            <a:r>
              <a:rPr lang="en-US" sz="2600"/>
              <a:t>going through a lot of bad, bad neighborhoods.</a:t>
            </a:r>
          </a:p>
          <a:p>
            <a:pPr algn="r">
              <a:lnSpc>
                <a:spcPct val="90000"/>
              </a:lnSpc>
            </a:pPr>
            <a:r>
              <a:rPr lang="en-US" sz="2400" b="1"/>
              <a:t>-- </a:t>
            </a:r>
            <a:r>
              <a:rPr lang="en-US" sz="1800" b="1"/>
              <a:t>DORIAN BERGER, 1997</a:t>
            </a:r>
            <a:endParaRPr lang="en-US" sz="18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5004E0F-3384-450C-9AAC-A4241D42F4FB}" type="slidenum">
              <a:rPr lang="en-US"/>
              <a:pPr/>
              <a:t>23</a:t>
            </a:fld>
            <a:endParaRPr lang="en-US"/>
          </a:p>
        </p:txBody>
      </p:sp>
      <p:sp>
        <p:nvSpPr>
          <p:cNvPr id="485380" name="Rectangle 4"/>
          <p:cNvSpPr>
            <a:spLocks noGrp="1" noChangeArrowheads="1"/>
          </p:cNvSpPr>
          <p:nvPr>
            <p:ph type="title"/>
          </p:nvPr>
        </p:nvSpPr>
        <p:spPr/>
        <p:txBody>
          <a:bodyPr/>
          <a:lstStyle/>
          <a:p>
            <a:r>
              <a:rPr lang="en-US"/>
              <a:t>Introduction</a:t>
            </a:r>
          </a:p>
        </p:txBody>
      </p:sp>
      <p:sp>
        <p:nvSpPr>
          <p:cNvPr id="485381" name="Rectangle 5"/>
          <p:cNvSpPr>
            <a:spLocks noGrp="1" noChangeArrowheads="1"/>
          </p:cNvSpPr>
          <p:nvPr>
            <p:ph type="body" idx="1"/>
          </p:nvPr>
        </p:nvSpPr>
        <p:spPr/>
        <p:txBody>
          <a:bodyPr/>
          <a:lstStyle/>
          <a:p>
            <a:pPr>
              <a:spcBef>
                <a:spcPct val="100000"/>
              </a:spcBef>
            </a:pPr>
            <a:r>
              <a:rPr lang="en-US"/>
              <a:t>Information technology is critical to business and society </a:t>
            </a:r>
          </a:p>
          <a:p>
            <a:pPr>
              <a:spcBef>
                <a:spcPct val="100000"/>
              </a:spcBef>
            </a:pPr>
            <a:r>
              <a:rPr lang="en-US"/>
              <a:t>Computer security is evolving into information security</a:t>
            </a:r>
          </a:p>
          <a:p>
            <a:pPr>
              <a:spcBef>
                <a:spcPct val="100000"/>
              </a:spcBef>
            </a:pPr>
            <a:r>
              <a:rPr lang="en-US"/>
              <a:t>Information security is the responsibility of every member of an organization, but managers play a critical role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671FBCE-7AAC-4824-A64C-5A48FB3A7753}" type="slidenum">
              <a:rPr lang="en-US"/>
              <a:pPr/>
              <a:t>24</a:t>
            </a:fld>
            <a:endParaRPr lang="en-US"/>
          </a:p>
        </p:txBody>
      </p:sp>
      <p:sp>
        <p:nvSpPr>
          <p:cNvPr id="486404" name="Rectangle 4"/>
          <p:cNvSpPr>
            <a:spLocks noGrp="1" noChangeArrowheads="1"/>
          </p:cNvSpPr>
          <p:nvPr>
            <p:ph type="title"/>
          </p:nvPr>
        </p:nvSpPr>
        <p:spPr/>
        <p:txBody>
          <a:bodyPr/>
          <a:lstStyle/>
          <a:p>
            <a:r>
              <a:rPr lang="en-US"/>
              <a:t>Introduction</a:t>
            </a:r>
          </a:p>
        </p:txBody>
      </p:sp>
      <p:sp>
        <p:nvSpPr>
          <p:cNvPr id="486405" name="Rectangle 5"/>
          <p:cNvSpPr>
            <a:spLocks noGrp="1" noChangeArrowheads="1"/>
          </p:cNvSpPr>
          <p:nvPr>
            <p:ph type="body" idx="1"/>
          </p:nvPr>
        </p:nvSpPr>
        <p:spPr>
          <a:noFill/>
        </p:spPr>
        <p:txBody>
          <a:bodyPr/>
          <a:lstStyle/>
          <a:p>
            <a:pPr>
              <a:spcBef>
                <a:spcPct val="100000"/>
              </a:spcBef>
            </a:pPr>
            <a:r>
              <a:rPr lang="en-US" sz="2800" dirty="0"/>
              <a:t>Information security involves three distinct communities of interest:</a:t>
            </a:r>
          </a:p>
          <a:p>
            <a:pPr lvl="1">
              <a:spcBef>
                <a:spcPct val="100000"/>
              </a:spcBef>
            </a:pPr>
            <a:r>
              <a:rPr lang="en-US" sz="2400" dirty="0"/>
              <a:t>Information </a:t>
            </a:r>
            <a:r>
              <a:rPr lang="en-US" sz="2400" dirty="0">
                <a:solidFill>
                  <a:srgbClr val="0000FF"/>
                </a:solidFill>
              </a:rPr>
              <a:t>security</a:t>
            </a:r>
            <a:r>
              <a:rPr lang="en-US" sz="2400" dirty="0"/>
              <a:t> managers and professionals </a:t>
            </a:r>
          </a:p>
          <a:p>
            <a:pPr lvl="1">
              <a:spcBef>
                <a:spcPct val="100000"/>
              </a:spcBef>
            </a:pPr>
            <a:r>
              <a:rPr lang="en-US" sz="2400" dirty="0"/>
              <a:t>Information </a:t>
            </a:r>
            <a:r>
              <a:rPr lang="en-US" sz="2400" dirty="0">
                <a:solidFill>
                  <a:srgbClr val="0000FF"/>
                </a:solidFill>
              </a:rPr>
              <a:t>technology</a:t>
            </a:r>
            <a:r>
              <a:rPr lang="en-US" sz="2400" dirty="0"/>
              <a:t> managers and professionals </a:t>
            </a:r>
          </a:p>
          <a:p>
            <a:pPr lvl="1">
              <a:spcBef>
                <a:spcPct val="100000"/>
              </a:spcBef>
            </a:pPr>
            <a:r>
              <a:rPr lang="en-US" sz="2400" dirty="0"/>
              <a:t>Non-technical </a:t>
            </a:r>
            <a:r>
              <a:rPr lang="en-US" sz="2400" dirty="0">
                <a:solidFill>
                  <a:srgbClr val="0000FF"/>
                </a:solidFill>
              </a:rPr>
              <a:t>business</a:t>
            </a:r>
            <a:r>
              <a:rPr lang="en-US" sz="2400" dirty="0"/>
              <a:t> managers and professionals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40DEBC3-F964-43BA-9393-EF99B8656B18}" type="slidenum">
              <a:rPr lang="en-US"/>
              <a:pPr/>
              <a:t>25</a:t>
            </a:fld>
            <a:endParaRPr lang="en-US"/>
          </a:p>
        </p:txBody>
      </p:sp>
      <p:sp>
        <p:nvSpPr>
          <p:cNvPr id="593922" name="Rectangle 2"/>
          <p:cNvSpPr>
            <a:spLocks noGrp="1" noChangeArrowheads="1"/>
          </p:cNvSpPr>
          <p:nvPr>
            <p:ph type="title"/>
          </p:nvPr>
        </p:nvSpPr>
        <p:spPr>
          <a:xfrm>
            <a:off x="914400" y="914400"/>
            <a:ext cx="8229600" cy="831850"/>
          </a:xfrm>
        </p:spPr>
        <p:txBody>
          <a:bodyPr/>
          <a:lstStyle/>
          <a:p>
            <a:r>
              <a:rPr lang="en-US" dirty="0"/>
              <a:t>Communities of Interest</a:t>
            </a:r>
          </a:p>
        </p:txBody>
      </p:sp>
      <p:sp>
        <p:nvSpPr>
          <p:cNvPr id="593923" name="Rectangle 3"/>
          <p:cNvSpPr>
            <a:spLocks noGrp="1" noChangeArrowheads="1"/>
          </p:cNvSpPr>
          <p:nvPr>
            <p:ph type="body" idx="1"/>
          </p:nvPr>
        </p:nvSpPr>
        <p:spPr>
          <a:xfrm>
            <a:off x="609600" y="1981200"/>
            <a:ext cx="8229600" cy="4419600"/>
          </a:xfrm>
        </p:spPr>
        <p:txBody>
          <a:bodyPr/>
          <a:lstStyle/>
          <a:p>
            <a:r>
              <a:rPr lang="en-US" dirty="0"/>
              <a:t>InfoSec community: protect information assets from threats</a:t>
            </a:r>
          </a:p>
          <a:p>
            <a:r>
              <a:rPr lang="en-US" dirty="0"/>
              <a:t>IT community: support business objectives by supplying appropriate information technology</a:t>
            </a:r>
          </a:p>
          <a:p>
            <a:r>
              <a:rPr lang="en-US" dirty="0"/>
              <a:t>Business community: policy and resources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6DD1064-1E91-4FFB-B3BB-56F5728D5514}" type="slidenum">
              <a:rPr lang="en-US"/>
              <a:pPr/>
              <a:t>26</a:t>
            </a:fld>
            <a:endParaRPr lang="en-US"/>
          </a:p>
        </p:txBody>
      </p:sp>
      <p:sp>
        <p:nvSpPr>
          <p:cNvPr id="488452" name="Rectangle 4"/>
          <p:cNvSpPr>
            <a:spLocks noGrp="1" noChangeArrowheads="1"/>
          </p:cNvSpPr>
          <p:nvPr>
            <p:ph type="title"/>
          </p:nvPr>
        </p:nvSpPr>
        <p:spPr/>
        <p:txBody>
          <a:bodyPr/>
          <a:lstStyle/>
          <a:p>
            <a:r>
              <a:rPr lang="en-US"/>
              <a:t>What Is Security?</a:t>
            </a:r>
          </a:p>
        </p:txBody>
      </p:sp>
      <p:sp>
        <p:nvSpPr>
          <p:cNvPr id="488453" name="Rectangle 5"/>
          <p:cNvSpPr>
            <a:spLocks noGrp="1" noChangeArrowheads="1"/>
          </p:cNvSpPr>
          <p:nvPr>
            <p:ph type="body" idx="1"/>
          </p:nvPr>
        </p:nvSpPr>
        <p:spPr/>
        <p:txBody>
          <a:bodyPr/>
          <a:lstStyle/>
          <a:p>
            <a:pPr>
              <a:spcBef>
                <a:spcPct val="200000"/>
              </a:spcBef>
            </a:pPr>
            <a:r>
              <a:rPr lang="en-US"/>
              <a:t>“The quality or state of being secure—to be free from danger” </a:t>
            </a:r>
          </a:p>
          <a:p>
            <a:pPr>
              <a:spcBef>
                <a:spcPct val="200000"/>
              </a:spcBef>
            </a:pPr>
            <a:r>
              <a:rPr lang="en-US"/>
              <a:t>Security is achieved using several strategies simultaneously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7C1FF90-E370-4A9F-A821-C11908396665}" type="slidenum">
              <a:rPr lang="en-US"/>
              <a:pPr/>
              <a:t>27</a:t>
            </a:fld>
            <a:endParaRPr lang="en-US"/>
          </a:p>
        </p:txBody>
      </p:sp>
      <p:sp>
        <p:nvSpPr>
          <p:cNvPr id="489476" name="Rectangle 4"/>
          <p:cNvSpPr>
            <a:spLocks noGrp="1" noChangeArrowheads="1"/>
          </p:cNvSpPr>
          <p:nvPr>
            <p:ph type="title"/>
          </p:nvPr>
        </p:nvSpPr>
        <p:spPr/>
        <p:txBody>
          <a:bodyPr/>
          <a:lstStyle/>
          <a:p>
            <a:r>
              <a:rPr lang="en-US"/>
              <a:t>Specialized Areas of Security</a:t>
            </a:r>
          </a:p>
        </p:txBody>
      </p:sp>
      <p:sp>
        <p:nvSpPr>
          <p:cNvPr id="489477" name="Rectangle 5"/>
          <p:cNvSpPr>
            <a:spLocks noGrp="1" noChangeArrowheads="1"/>
          </p:cNvSpPr>
          <p:nvPr>
            <p:ph type="body" idx="1"/>
          </p:nvPr>
        </p:nvSpPr>
        <p:spPr/>
        <p:txBody>
          <a:bodyPr/>
          <a:lstStyle/>
          <a:p>
            <a:pPr>
              <a:spcBef>
                <a:spcPct val="50000"/>
              </a:spcBef>
            </a:pPr>
            <a:r>
              <a:rPr lang="en-US" sz="2800" dirty="0"/>
              <a:t>Physical security</a:t>
            </a:r>
          </a:p>
          <a:p>
            <a:pPr>
              <a:spcBef>
                <a:spcPct val="50000"/>
              </a:spcBef>
            </a:pPr>
            <a:r>
              <a:rPr lang="en-US" sz="2800" dirty="0"/>
              <a:t>Personal security</a:t>
            </a:r>
          </a:p>
          <a:p>
            <a:pPr>
              <a:spcBef>
                <a:spcPct val="50000"/>
              </a:spcBef>
            </a:pPr>
            <a:r>
              <a:rPr lang="en-US" sz="2800" dirty="0"/>
              <a:t>Operations security</a:t>
            </a:r>
          </a:p>
          <a:p>
            <a:pPr>
              <a:spcBef>
                <a:spcPct val="50000"/>
              </a:spcBef>
            </a:pPr>
            <a:r>
              <a:rPr lang="en-US" sz="2800" dirty="0"/>
              <a:t>Communications security</a:t>
            </a:r>
          </a:p>
          <a:p>
            <a:pPr>
              <a:spcBef>
                <a:spcPct val="50000"/>
              </a:spcBef>
            </a:pPr>
            <a:r>
              <a:rPr lang="en-US" sz="2800" dirty="0"/>
              <a:t>Network security</a:t>
            </a:r>
          </a:p>
          <a:p>
            <a:pPr>
              <a:spcBef>
                <a:spcPct val="50000"/>
              </a:spcBef>
            </a:pPr>
            <a:r>
              <a:rPr lang="en-US" sz="2800" dirty="0"/>
              <a:t>Information Security (InfoSec)</a:t>
            </a:r>
          </a:p>
          <a:p>
            <a:pPr>
              <a:spcBef>
                <a:spcPct val="50000"/>
              </a:spcBef>
            </a:pPr>
            <a:r>
              <a:rPr lang="en-US" sz="2800" dirty="0"/>
              <a:t>Computer Security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40ECFC1-D612-4EBE-9475-D1CB5D4ECF65}" type="slidenum">
              <a:rPr lang="en-US"/>
              <a:pPr/>
              <a:t>28</a:t>
            </a:fld>
            <a:endParaRPr lang="en-US"/>
          </a:p>
        </p:txBody>
      </p:sp>
      <p:sp>
        <p:nvSpPr>
          <p:cNvPr id="490500" name="Rectangle 4"/>
          <p:cNvSpPr>
            <a:spLocks noGrp="1" noChangeArrowheads="1"/>
          </p:cNvSpPr>
          <p:nvPr>
            <p:ph type="title"/>
          </p:nvPr>
        </p:nvSpPr>
        <p:spPr/>
        <p:txBody>
          <a:bodyPr/>
          <a:lstStyle/>
          <a:p>
            <a:r>
              <a:rPr lang="en-US"/>
              <a:t>Information Security</a:t>
            </a:r>
          </a:p>
        </p:txBody>
      </p:sp>
      <p:sp>
        <p:nvSpPr>
          <p:cNvPr id="490501" name="Rectangle 5"/>
          <p:cNvSpPr>
            <a:spLocks noGrp="1" noChangeArrowheads="1"/>
          </p:cNvSpPr>
          <p:nvPr>
            <p:ph type="body" idx="1"/>
          </p:nvPr>
        </p:nvSpPr>
        <p:spPr/>
        <p:txBody>
          <a:bodyPr/>
          <a:lstStyle/>
          <a:p>
            <a:pPr>
              <a:spcBef>
                <a:spcPct val="200000"/>
              </a:spcBef>
            </a:pPr>
            <a:r>
              <a:rPr lang="en-US" dirty="0"/>
              <a:t>InfoSec includes information security management, computer security, data security, and network security</a:t>
            </a:r>
          </a:p>
          <a:p>
            <a:pPr>
              <a:spcBef>
                <a:spcPct val="200000"/>
              </a:spcBef>
            </a:pPr>
            <a:r>
              <a:rPr lang="en-US" dirty="0"/>
              <a:t>Policy is central to all information security efforts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64EFA183-63EC-4F24-917A-4519F5AEA611}" type="slidenum">
              <a:rPr lang="en-US"/>
              <a:pPr/>
              <a:t>29</a:t>
            </a:fld>
            <a:endParaRPr lang="en-US"/>
          </a:p>
        </p:txBody>
      </p:sp>
      <p:sp>
        <p:nvSpPr>
          <p:cNvPr id="491541" name="Rectangle 21"/>
          <p:cNvSpPr>
            <a:spLocks noGrp="1" noChangeArrowheads="1"/>
          </p:cNvSpPr>
          <p:nvPr>
            <p:ph type="title" idx="4294967295"/>
          </p:nvPr>
        </p:nvSpPr>
        <p:spPr>
          <a:xfrm>
            <a:off x="990600" y="914400"/>
            <a:ext cx="7924800" cy="838200"/>
          </a:xfrm>
        </p:spPr>
        <p:txBody>
          <a:bodyPr/>
          <a:lstStyle/>
          <a:p>
            <a:r>
              <a:rPr lang="en-US" sz="4000" dirty="0"/>
              <a:t/>
            </a:r>
            <a:br>
              <a:rPr lang="en-US" sz="4000" dirty="0"/>
            </a:br>
            <a:r>
              <a:rPr lang="en-US" sz="4000" dirty="0"/>
              <a:t>Components of Information Security</a:t>
            </a:r>
          </a:p>
        </p:txBody>
      </p:sp>
      <p:pic>
        <p:nvPicPr>
          <p:cNvPr id="491542" name="Picture 22" descr="Fig01-01"/>
          <p:cNvPicPr>
            <a:picLocks noChangeAspect="1" noChangeArrowheads="1"/>
          </p:cNvPicPr>
          <p:nvPr/>
        </p:nvPicPr>
        <p:blipFill>
          <a:blip r:embed="rId3" cstate="print"/>
          <a:srcRect/>
          <a:stretch>
            <a:fillRect/>
          </a:stretch>
        </p:blipFill>
        <p:spPr bwMode="auto">
          <a:xfrm>
            <a:off x="762000" y="1752600"/>
            <a:ext cx="7696200" cy="51054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defRPr/>
            </a:pPr>
            <a:r>
              <a:rPr lang="en-US" dirty="0" err="1" smtClean="0">
                <a:effectLst>
                  <a:outerShdw blurRad="38100" dist="38100" dir="2700000" algn="tl">
                    <a:srgbClr val="C0C0C0"/>
                  </a:outerShdw>
                </a:effectLst>
                <a:ea typeface="ＭＳ Ｐゴシック" pitchFamily="-128" charset="-128"/>
              </a:rPr>
              <a:t>Administrivia</a:t>
            </a:r>
            <a:r>
              <a:rPr lang="en-US" dirty="0" smtClean="0">
                <a:effectLst>
                  <a:outerShdw blurRad="38100" dist="38100" dir="2700000" algn="tl">
                    <a:srgbClr val="C0C0C0"/>
                  </a:outerShdw>
                </a:effectLst>
                <a:ea typeface="ＭＳ Ｐゴシック" pitchFamily="-128" charset="-128"/>
              </a:rPr>
              <a:t>: Contact Details</a:t>
            </a:r>
          </a:p>
        </p:txBody>
      </p:sp>
      <p:sp>
        <p:nvSpPr>
          <p:cNvPr id="7171" name="Rectangle 3"/>
          <p:cNvSpPr>
            <a:spLocks noGrp="1" noChangeArrowheads="1"/>
          </p:cNvSpPr>
          <p:nvPr>
            <p:ph idx="1"/>
          </p:nvPr>
        </p:nvSpPr>
        <p:spPr>
          <a:xfrm>
            <a:off x="304800" y="2514600"/>
            <a:ext cx="8458200" cy="2971800"/>
          </a:xfrm>
        </p:spPr>
        <p:txBody>
          <a:bodyPr/>
          <a:lstStyle/>
          <a:p>
            <a:pPr eaLnBrk="1" hangingPunct="1"/>
            <a:r>
              <a:rPr lang="en-US" sz="2400" dirty="0" smtClean="0"/>
              <a:t>Contact Information: </a:t>
            </a:r>
          </a:p>
          <a:p>
            <a:pPr lvl="1" eaLnBrk="1" hangingPunct="1"/>
            <a:r>
              <a:rPr lang="en-US" sz="2000" dirty="0" smtClean="0"/>
              <a:t>Email: jlanman@fit.edu</a:t>
            </a:r>
          </a:p>
          <a:p>
            <a:pPr lvl="1" eaLnBrk="1" hangingPunct="1"/>
            <a:r>
              <a:rPr lang="en-US" sz="2000" dirty="0" smtClean="0"/>
              <a:t>Phone: 407-385-0445</a:t>
            </a:r>
          </a:p>
          <a:p>
            <a:pPr eaLnBrk="1" hangingPunct="1"/>
            <a:endParaRPr lang="en-US" sz="2400" dirty="0" smtClean="0"/>
          </a:p>
          <a:p>
            <a:pPr eaLnBrk="1" hangingPunct="1"/>
            <a:r>
              <a:rPr lang="en-US" sz="2400" dirty="0" smtClean="0"/>
              <a:t>Office Hours</a:t>
            </a:r>
          </a:p>
          <a:p>
            <a:pPr lvl="1" eaLnBrk="1" hangingPunct="1"/>
            <a:r>
              <a:rPr lang="en-US" sz="2000" dirty="0" smtClean="0"/>
              <a:t>By arrangement</a:t>
            </a:r>
          </a:p>
        </p:txBody>
      </p:sp>
      <p:sp>
        <p:nvSpPr>
          <p:cNvPr id="7172" name="Slide Number Placeholder 7"/>
          <p:cNvSpPr>
            <a:spLocks noGrp="1"/>
          </p:cNvSpPr>
          <p:nvPr>
            <p:ph type="sldNum" sz="quarter" idx="12"/>
          </p:nvPr>
        </p:nvSpPr>
        <p:spPr>
          <a:noFill/>
        </p:spPr>
        <p:txBody>
          <a:bodyPr/>
          <a:lstStyle/>
          <a:p>
            <a:fld id="{8211C995-EAE6-401A-9A18-157D12D7901C}" type="slidenum">
              <a:rPr lang="en-US">
                <a:latin typeface="Arial" pitchFamily="34" charset="0"/>
                <a:ea typeface="MS PGothic" pitchFamily="34" charset="-128"/>
              </a:rPr>
              <a:pPr/>
              <a:t>3</a:t>
            </a:fld>
            <a:r>
              <a:rPr lang="en-US">
                <a:latin typeface="Arial" pitchFamily="34" charset="0"/>
                <a:ea typeface="MS PGothic" pitchFamily="34" charset="-128"/>
              </a:rPr>
              <a:t> of 81</a:t>
            </a:r>
            <a:endParaRPr lang="en-US">
              <a:solidFill>
                <a:schemeClr val="tx2"/>
              </a:solidFill>
              <a:latin typeface="Arial" pitchFamily="34" charset="0"/>
              <a:ea typeface="MS PGothic" pitchFamily="34"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BE3A716-FEED-4D0B-9882-1754EAD68E84}" type="slidenum">
              <a:rPr lang="en-US"/>
              <a:pPr/>
              <a:t>30</a:t>
            </a:fld>
            <a:endParaRPr lang="en-US"/>
          </a:p>
        </p:txBody>
      </p:sp>
      <p:sp>
        <p:nvSpPr>
          <p:cNvPr id="492548" name="Rectangle 4"/>
          <p:cNvSpPr>
            <a:spLocks noGrp="1" noChangeArrowheads="1"/>
          </p:cNvSpPr>
          <p:nvPr>
            <p:ph type="title"/>
          </p:nvPr>
        </p:nvSpPr>
        <p:spPr/>
        <p:txBody>
          <a:bodyPr/>
          <a:lstStyle/>
          <a:p>
            <a:r>
              <a:rPr lang="en-US"/>
              <a:t>CIA Triangle</a:t>
            </a:r>
          </a:p>
        </p:txBody>
      </p:sp>
      <p:sp>
        <p:nvSpPr>
          <p:cNvPr id="492549" name="Rectangle 5"/>
          <p:cNvSpPr>
            <a:spLocks noGrp="1" noChangeArrowheads="1"/>
          </p:cNvSpPr>
          <p:nvPr>
            <p:ph type="body" idx="1"/>
          </p:nvPr>
        </p:nvSpPr>
        <p:spPr/>
        <p:txBody>
          <a:bodyPr/>
          <a:lstStyle/>
          <a:p>
            <a:pPr>
              <a:spcBef>
                <a:spcPct val="100000"/>
              </a:spcBef>
            </a:pPr>
            <a:r>
              <a:rPr lang="en-US" sz="2800" dirty="0"/>
              <a:t>The C.I.A. triangle is made up of: </a:t>
            </a:r>
          </a:p>
          <a:p>
            <a:pPr lvl="1">
              <a:spcBef>
                <a:spcPct val="100000"/>
              </a:spcBef>
            </a:pPr>
            <a:r>
              <a:rPr lang="en-US" sz="2400" dirty="0"/>
              <a:t>Confidentiality </a:t>
            </a:r>
          </a:p>
          <a:p>
            <a:pPr lvl="1">
              <a:spcBef>
                <a:spcPct val="100000"/>
              </a:spcBef>
            </a:pPr>
            <a:r>
              <a:rPr lang="en-US" sz="2400" dirty="0"/>
              <a:t>Integrity</a:t>
            </a:r>
          </a:p>
          <a:p>
            <a:pPr lvl="1">
              <a:spcBef>
                <a:spcPct val="100000"/>
              </a:spcBef>
            </a:pPr>
            <a:r>
              <a:rPr lang="en-US" sz="2400" dirty="0"/>
              <a:t>Availability</a:t>
            </a:r>
          </a:p>
          <a:p>
            <a:pPr>
              <a:spcBef>
                <a:spcPct val="100000"/>
              </a:spcBef>
            </a:pPr>
            <a:r>
              <a:rPr lang="en-US" sz="2800" dirty="0"/>
              <a:t>Over time the list of characteristics has expanded, but these three remain central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5BE3F42-0BBF-46EA-8677-984961FC7371}" type="slidenum">
              <a:rPr lang="en-US"/>
              <a:pPr/>
              <a:t>31</a:t>
            </a:fld>
            <a:endParaRPr lang="en-US"/>
          </a:p>
        </p:txBody>
      </p:sp>
      <p:sp>
        <p:nvSpPr>
          <p:cNvPr id="493570" name="Rectangle 2"/>
          <p:cNvSpPr>
            <a:spLocks noGrp="1" noChangeArrowheads="1"/>
          </p:cNvSpPr>
          <p:nvPr>
            <p:ph type="title"/>
          </p:nvPr>
        </p:nvSpPr>
        <p:spPr/>
        <p:txBody>
          <a:bodyPr/>
          <a:lstStyle/>
          <a:p>
            <a:r>
              <a:rPr lang="en-US" dirty="0" smtClean="0">
                <a:cs typeface="Times New Roman" pitchFamily="18" charset="0"/>
              </a:rPr>
              <a:t>NSTISSC </a:t>
            </a:r>
            <a:r>
              <a:rPr lang="en-US" dirty="0">
                <a:cs typeface="Times New Roman" pitchFamily="18" charset="0"/>
              </a:rPr>
              <a:t>Security Model</a:t>
            </a:r>
          </a:p>
        </p:txBody>
      </p:sp>
      <p:pic>
        <p:nvPicPr>
          <p:cNvPr id="493575" name="Picture 7" descr="Fig01-02"/>
          <p:cNvPicPr>
            <a:picLocks noGrp="1" noChangeAspect="1" noChangeArrowheads="1"/>
          </p:cNvPicPr>
          <p:nvPr>
            <p:ph idx="1"/>
          </p:nvPr>
        </p:nvPicPr>
        <p:blipFill>
          <a:blip r:embed="rId3" cstate="print"/>
          <a:srcRect/>
          <a:stretch>
            <a:fillRect/>
          </a:stretch>
        </p:blipFill>
        <p:spPr>
          <a:xfrm>
            <a:off x="457200" y="1828800"/>
            <a:ext cx="8153400" cy="5029200"/>
          </a:xfrm>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7DFB4F3-8552-4A9D-BF43-3E909705DEB8}" type="slidenum">
              <a:rPr lang="en-US"/>
              <a:pPr/>
              <a:t>32</a:t>
            </a:fld>
            <a:endParaRPr lang="en-US"/>
          </a:p>
        </p:txBody>
      </p:sp>
      <p:sp>
        <p:nvSpPr>
          <p:cNvPr id="495621" name="Rectangle 5"/>
          <p:cNvSpPr>
            <a:spLocks noGrp="1" noChangeArrowheads="1"/>
          </p:cNvSpPr>
          <p:nvPr>
            <p:ph type="title"/>
          </p:nvPr>
        </p:nvSpPr>
        <p:spPr/>
        <p:txBody>
          <a:bodyPr/>
          <a:lstStyle/>
          <a:p>
            <a:r>
              <a:rPr lang="en-US" dirty="0"/>
              <a:t>Key Concepts of </a:t>
            </a:r>
            <a:r>
              <a:rPr lang="en-US" dirty="0" smtClean="0"/>
              <a:t/>
            </a:r>
            <a:br>
              <a:rPr lang="en-US" dirty="0" smtClean="0"/>
            </a:br>
            <a:r>
              <a:rPr lang="en-US" dirty="0" smtClean="0"/>
              <a:t>Information </a:t>
            </a:r>
            <a:r>
              <a:rPr lang="en-US" dirty="0"/>
              <a:t>Security</a:t>
            </a:r>
          </a:p>
        </p:txBody>
      </p:sp>
      <p:sp>
        <p:nvSpPr>
          <p:cNvPr id="495622" name="Rectangle 6"/>
          <p:cNvSpPr>
            <a:spLocks noGrp="1" noChangeArrowheads="1"/>
          </p:cNvSpPr>
          <p:nvPr>
            <p:ph type="body" idx="1"/>
          </p:nvPr>
        </p:nvSpPr>
        <p:spPr>
          <a:xfrm>
            <a:off x="457200" y="2022475"/>
            <a:ext cx="8229600" cy="4987925"/>
          </a:xfrm>
        </p:spPr>
        <p:txBody>
          <a:bodyPr/>
          <a:lstStyle/>
          <a:p>
            <a:r>
              <a:rPr lang="en-US" dirty="0"/>
              <a:t>Confidentiality</a:t>
            </a:r>
          </a:p>
          <a:p>
            <a:pPr lvl="1"/>
            <a:r>
              <a:rPr lang="en-US" sz="2400" dirty="0"/>
              <a:t>Confidentiality of information ensures that only those with sufficient privileges may access certain information</a:t>
            </a:r>
          </a:p>
          <a:p>
            <a:pPr lvl="1"/>
            <a:r>
              <a:rPr lang="en-US" sz="2400" dirty="0"/>
              <a:t>To protect confidentiality of information, a number of measures may be used including:</a:t>
            </a:r>
          </a:p>
          <a:p>
            <a:pPr lvl="2"/>
            <a:r>
              <a:rPr lang="en-US" sz="2000" dirty="0"/>
              <a:t>Information classification</a:t>
            </a:r>
          </a:p>
          <a:p>
            <a:pPr lvl="2"/>
            <a:r>
              <a:rPr lang="en-US" sz="2000" dirty="0"/>
              <a:t>Secure document storage</a:t>
            </a:r>
          </a:p>
          <a:p>
            <a:pPr lvl="2"/>
            <a:r>
              <a:rPr lang="en-US" sz="2000" dirty="0"/>
              <a:t>Application of general security policies</a:t>
            </a:r>
          </a:p>
          <a:p>
            <a:pPr lvl="2"/>
            <a:r>
              <a:rPr lang="en-US" sz="2000" dirty="0"/>
              <a:t>Education of information custodians and end users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285692A-2E54-4039-AB68-A21D07016A75}" type="slidenum">
              <a:rPr lang="en-US"/>
              <a:pPr/>
              <a:t>33</a:t>
            </a:fld>
            <a:endParaRPr lang="en-US"/>
          </a:p>
        </p:txBody>
      </p:sp>
      <p:sp>
        <p:nvSpPr>
          <p:cNvPr id="496646" name="Rectangle 6"/>
          <p:cNvSpPr>
            <a:spLocks noGrp="1" noChangeArrowheads="1"/>
          </p:cNvSpPr>
          <p:nvPr>
            <p:ph type="title"/>
          </p:nvPr>
        </p:nvSpPr>
        <p:spPr/>
        <p:txBody>
          <a:bodyPr/>
          <a:lstStyle/>
          <a:p>
            <a:r>
              <a:rPr lang="en-US" dirty="0"/>
              <a:t>Key Concepts of </a:t>
            </a:r>
            <a:r>
              <a:rPr lang="en-US" dirty="0" smtClean="0"/>
              <a:t/>
            </a:r>
            <a:br>
              <a:rPr lang="en-US" dirty="0" smtClean="0"/>
            </a:br>
            <a:r>
              <a:rPr lang="en-US" dirty="0" smtClean="0"/>
              <a:t>Information </a:t>
            </a:r>
            <a:r>
              <a:rPr lang="en-US" dirty="0"/>
              <a:t>Security</a:t>
            </a:r>
          </a:p>
        </p:txBody>
      </p:sp>
      <p:sp>
        <p:nvSpPr>
          <p:cNvPr id="496647" name="Rectangle 7"/>
          <p:cNvSpPr>
            <a:spLocks noGrp="1" noChangeArrowheads="1"/>
          </p:cNvSpPr>
          <p:nvPr>
            <p:ph type="body" idx="1"/>
          </p:nvPr>
        </p:nvSpPr>
        <p:spPr>
          <a:xfrm>
            <a:off x="457200" y="2057400"/>
            <a:ext cx="8229600" cy="5064125"/>
          </a:xfrm>
        </p:spPr>
        <p:txBody>
          <a:bodyPr/>
          <a:lstStyle/>
          <a:p>
            <a:pPr>
              <a:spcBef>
                <a:spcPct val="100000"/>
              </a:spcBef>
            </a:pPr>
            <a:r>
              <a:rPr lang="en-US" dirty="0"/>
              <a:t>Integrity </a:t>
            </a:r>
          </a:p>
          <a:p>
            <a:pPr lvl="1">
              <a:spcBef>
                <a:spcPct val="100000"/>
              </a:spcBef>
            </a:pPr>
            <a:r>
              <a:rPr lang="en-US" sz="2400" dirty="0"/>
              <a:t>Integrity is the quality or state of being whole, complete, and uncorrupted</a:t>
            </a:r>
          </a:p>
          <a:p>
            <a:pPr lvl="1">
              <a:spcBef>
                <a:spcPct val="100000"/>
              </a:spcBef>
            </a:pPr>
            <a:r>
              <a:rPr lang="en-US" sz="2400" dirty="0"/>
              <a:t>The integrity of information is threatened when it is exposed to corruption, damage, destruction, or other disruption of its authentic state</a:t>
            </a:r>
          </a:p>
          <a:p>
            <a:pPr lvl="1">
              <a:spcBef>
                <a:spcPct val="100000"/>
              </a:spcBef>
            </a:pPr>
            <a:r>
              <a:rPr lang="en-US" sz="2400" dirty="0"/>
              <a:t>Corruption can occur while information is being compiled, stored, or transmitted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5310628-0B9B-4B97-9ACD-088D61FC8E58}" type="slidenum">
              <a:rPr lang="en-US"/>
              <a:pPr/>
              <a:t>34</a:t>
            </a:fld>
            <a:endParaRPr lang="en-US"/>
          </a:p>
        </p:txBody>
      </p:sp>
      <p:sp>
        <p:nvSpPr>
          <p:cNvPr id="497668" name="Rectangle 4"/>
          <p:cNvSpPr>
            <a:spLocks noGrp="1" noChangeArrowheads="1"/>
          </p:cNvSpPr>
          <p:nvPr>
            <p:ph type="title"/>
          </p:nvPr>
        </p:nvSpPr>
        <p:spPr/>
        <p:txBody>
          <a:bodyPr/>
          <a:lstStyle/>
          <a:p>
            <a:r>
              <a:rPr lang="en-US" dirty="0"/>
              <a:t>Key Concepts of </a:t>
            </a:r>
            <a:r>
              <a:rPr lang="en-US" dirty="0" smtClean="0"/>
              <a:t/>
            </a:r>
            <a:br>
              <a:rPr lang="en-US" dirty="0" smtClean="0"/>
            </a:br>
            <a:r>
              <a:rPr lang="en-US" dirty="0" smtClean="0"/>
              <a:t>Information </a:t>
            </a:r>
            <a:r>
              <a:rPr lang="en-US" dirty="0"/>
              <a:t>Security</a:t>
            </a:r>
          </a:p>
        </p:txBody>
      </p:sp>
      <p:sp>
        <p:nvSpPr>
          <p:cNvPr id="497669" name="Rectangle 5"/>
          <p:cNvSpPr>
            <a:spLocks noGrp="1" noChangeArrowheads="1"/>
          </p:cNvSpPr>
          <p:nvPr>
            <p:ph type="body" idx="1"/>
          </p:nvPr>
        </p:nvSpPr>
        <p:spPr>
          <a:xfrm>
            <a:off x="457200" y="1946275"/>
            <a:ext cx="8229600" cy="4987925"/>
          </a:xfrm>
        </p:spPr>
        <p:txBody>
          <a:bodyPr/>
          <a:lstStyle/>
          <a:p>
            <a:pPr>
              <a:spcBef>
                <a:spcPct val="120000"/>
              </a:spcBef>
            </a:pPr>
            <a:r>
              <a:rPr lang="en-US" dirty="0"/>
              <a:t>Availability</a:t>
            </a:r>
            <a:r>
              <a:rPr lang="en-US" sz="2800" dirty="0"/>
              <a:t> </a:t>
            </a:r>
          </a:p>
          <a:p>
            <a:pPr lvl="1">
              <a:spcBef>
                <a:spcPct val="120000"/>
              </a:spcBef>
            </a:pPr>
            <a:r>
              <a:rPr lang="en-US" sz="2400" dirty="0"/>
              <a:t>Availability is making information accessible to user access without interference or obstruction in the required format</a:t>
            </a:r>
          </a:p>
          <a:p>
            <a:pPr lvl="1">
              <a:spcBef>
                <a:spcPct val="120000"/>
              </a:spcBef>
            </a:pPr>
            <a:r>
              <a:rPr lang="en-US" sz="2400" dirty="0"/>
              <a:t>A user in this definition may be either a person or another computer system</a:t>
            </a:r>
          </a:p>
          <a:p>
            <a:pPr lvl="1">
              <a:spcBef>
                <a:spcPct val="120000"/>
              </a:spcBef>
            </a:pPr>
            <a:r>
              <a:rPr lang="en-US" sz="2400" dirty="0"/>
              <a:t>Availability means availability to authorized users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C748112-BBB9-4CE4-A4C8-0C086681024D}" type="slidenum">
              <a:rPr lang="en-US"/>
              <a:pPr/>
              <a:t>35</a:t>
            </a:fld>
            <a:endParaRPr lang="en-US"/>
          </a:p>
        </p:txBody>
      </p:sp>
      <p:sp>
        <p:nvSpPr>
          <p:cNvPr id="498694" name="Rectangle 6"/>
          <p:cNvSpPr>
            <a:spLocks noGrp="1" noChangeArrowheads="1"/>
          </p:cNvSpPr>
          <p:nvPr>
            <p:ph type="title"/>
          </p:nvPr>
        </p:nvSpPr>
        <p:spPr/>
        <p:txBody>
          <a:bodyPr/>
          <a:lstStyle/>
          <a:p>
            <a:r>
              <a:rPr lang="en-US" dirty="0"/>
              <a:t>Key Concepts of </a:t>
            </a:r>
            <a:r>
              <a:rPr lang="en-US" dirty="0" smtClean="0"/>
              <a:t/>
            </a:r>
            <a:br>
              <a:rPr lang="en-US" dirty="0" smtClean="0"/>
            </a:br>
            <a:r>
              <a:rPr lang="en-US" dirty="0" smtClean="0"/>
              <a:t>Information </a:t>
            </a:r>
            <a:r>
              <a:rPr lang="en-US" dirty="0"/>
              <a:t>Security</a:t>
            </a:r>
          </a:p>
        </p:txBody>
      </p:sp>
      <p:sp>
        <p:nvSpPr>
          <p:cNvPr id="498695" name="Rectangle 7"/>
          <p:cNvSpPr>
            <a:spLocks noGrp="1" noChangeArrowheads="1"/>
          </p:cNvSpPr>
          <p:nvPr>
            <p:ph type="body" idx="1"/>
          </p:nvPr>
        </p:nvSpPr>
        <p:spPr>
          <a:xfrm>
            <a:off x="762000" y="2017713"/>
            <a:ext cx="7772400" cy="4114800"/>
          </a:xfrm>
        </p:spPr>
        <p:txBody>
          <a:bodyPr/>
          <a:lstStyle/>
          <a:p>
            <a:pPr>
              <a:spcBef>
                <a:spcPct val="200000"/>
              </a:spcBef>
            </a:pPr>
            <a:r>
              <a:rPr lang="en-US" sz="3600" dirty="0"/>
              <a:t>Privacy</a:t>
            </a:r>
          </a:p>
          <a:p>
            <a:pPr lvl="1">
              <a:spcBef>
                <a:spcPct val="200000"/>
              </a:spcBef>
            </a:pPr>
            <a:r>
              <a:rPr lang="en-US" sz="2400" dirty="0"/>
              <a:t>Information is to be used only for purposes known to the data owner</a:t>
            </a:r>
          </a:p>
          <a:p>
            <a:pPr lvl="1">
              <a:spcBef>
                <a:spcPct val="200000"/>
              </a:spcBef>
            </a:pPr>
            <a:r>
              <a:rPr lang="en-US" sz="2400" dirty="0"/>
              <a:t>This does not focus on freedom from observation, but rather that information will be used only in ways known to the owner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013D291-00A5-4F81-90F6-D56FA3E889F2}" type="slidenum">
              <a:rPr lang="en-US"/>
              <a:pPr/>
              <a:t>36</a:t>
            </a:fld>
            <a:endParaRPr lang="en-US"/>
          </a:p>
        </p:txBody>
      </p:sp>
      <p:sp>
        <p:nvSpPr>
          <p:cNvPr id="499716" name="Rectangle 4"/>
          <p:cNvSpPr>
            <a:spLocks noGrp="1" noChangeArrowheads="1"/>
          </p:cNvSpPr>
          <p:nvPr>
            <p:ph type="title"/>
          </p:nvPr>
        </p:nvSpPr>
        <p:spPr/>
        <p:txBody>
          <a:bodyPr/>
          <a:lstStyle/>
          <a:p>
            <a:r>
              <a:rPr lang="en-US" dirty="0"/>
              <a:t>Key Concepts of </a:t>
            </a:r>
            <a:r>
              <a:rPr lang="en-US" dirty="0" smtClean="0"/>
              <a:t/>
            </a:r>
            <a:br>
              <a:rPr lang="en-US" dirty="0" smtClean="0"/>
            </a:br>
            <a:r>
              <a:rPr lang="en-US" dirty="0" smtClean="0"/>
              <a:t>Information </a:t>
            </a:r>
            <a:r>
              <a:rPr lang="en-US" dirty="0"/>
              <a:t>Security</a:t>
            </a:r>
          </a:p>
        </p:txBody>
      </p:sp>
      <p:sp>
        <p:nvSpPr>
          <p:cNvPr id="499717" name="Rectangle 5"/>
          <p:cNvSpPr>
            <a:spLocks noGrp="1" noChangeArrowheads="1"/>
          </p:cNvSpPr>
          <p:nvPr>
            <p:ph type="body" idx="1"/>
          </p:nvPr>
        </p:nvSpPr>
        <p:spPr>
          <a:xfrm>
            <a:off x="762000" y="2017713"/>
            <a:ext cx="7772400" cy="4114800"/>
          </a:xfrm>
        </p:spPr>
        <p:txBody>
          <a:bodyPr/>
          <a:lstStyle/>
          <a:p>
            <a:pPr>
              <a:spcBef>
                <a:spcPct val="200000"/>
              </a:spcBef>
            </a:pPr>
            <a:r>
              <a:rPr lang="en-US" sz="3600" dirty="0"/>
              <a:t>Identification</a:t>
            </a:r>
          </a:p>
          <a:p>
            <a:pPr lvl="1">
              <a:spcBef>
                <a:spcPct val="200000"/>
              </a:spcBef>
            </a:pPr>
            <a:r>
              <a:rPr lang="en-US" sz="2400" dirty="0"/>
              <a:t>Information systems possess the characteristic of identification when they are able to recognize individual users</a:t>
            </a:r>
          </a:p>
          <a:p>
            <a:pPr lvl="1">
              <a:spcBef>
                <a:spcPct val="200000"/>
              </a:spcBef>
            </a:pPr>
            <a:r>
              <a:rPr lang="en-US" sz="2400" dirty="0"/>
              <a:t>Identification and authentication are essential to establishing the level of access or authorization that an individual is granted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20340F4-1811-458C-BA9E-C70217E34490}" type="slidenum">
              <a:rPr lang="en-US"/>
              <a:pPr/>
              <a:t>37</a:t>
            </a:fld>
            <a:endParaRPr lang="en-US"/>
          </a:p>
        </p:txBody>
      </p:sp>
      <p:sp>
        <p:nvSpPr>
          <p:cNvPr id="500740" name="Rectangle 4"/>
          <p:cNvSpPr>
            <a:spLocks noGrp="1" noChangeArrowheads="1"/>
          </p:cNvSpPr>
          <p:nvPr>
            <p:ph type="title"/>
          </p:nvPr>
        </p:nvSpPr>
        <p:spPr/>
        <p:txBody>
          <a:bodyPr/>
          <a:lstStyle/>
          <a:p>
            <a:r>
              <a:rPr lang="en-US" dirty="0"/>
              <a:t>Key Concepts of </a:t>
            </a:r>
            <a:r>
              <a:rPr lang="en-US" dirty="0" smtClean="0"/>
              <a:t/>
            </a:r>
            <a:br>
              <a:rPr lang="en-US" dirty="0" smtClean="0"/>
            </a:br>
            <a:r>
              <a:rPr lang="en-US" dirty="0" smtClean="0"/>
              <a:t>Information </a:t>
            </a:r>
            <a:r>
              <a:rPr lang="en-US" dirty="0"/>
              <a:t>Security</a:t>
            </a:r>
          </a:p>
        </p:txBody>
      </p:sp>
      <p:sp>
        <p:nvSpPr>
          <p:cNvPr id="500741" name="Rectangle 5"/>
          <p:cNvSpPr>
            <a:spLocks noGrp="1" noChangeArrowheads="1"/>
          </p:cNvSpPr>
          <p:nvPr>
            <p:ph type="body" idx="1"/>
          </p:nvPr>
        </p:nvSpPr>
        <p:spPr>
          <a:xfrm>
            <a:off x="838200" y="2017713"/>
            <a:ext cx="7772400" cy="4114800"/>
          </a:xfrm>
        </p:spPr>
        <p:txBody>
          <a:bodyPr/>
          <a:lstStyle/>
          <a:p>
            <a:pPr>
              <a:spcBef>
                <a:spcPct val="200000"/>
              </a:spcBef>
            </a:pPr>
            <a:r>
              <a:rPr lang="en-US" dirty="0"/>
              <a:t>Authentication</a:t>
            </a:r>
          </a:p>
          <a:p>
            <a:pPr lvl="1">
              <a:spcBef>
                <a:spcPct val="200000"/>
              </a:spcBef>
            </a:pPr>
            <a:r>
              <a:rPr lang="en-US" dirty="0"/>
              <a:t>Authentication occurs when a control provides proof that a user possesses the identity that he or she claims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AB8D349-3940-4F3F-A98F-4E76BDF6F56E}" type="slidenum">
              <a:rPr lang="en-US"/>
              <a:pPr/>
              <a:t>38</a:t>
            </a:fld>
            <a:endParaRPr lang="en-US"/>
          </a:p>
        </p:txBody>
      </p:sp>
      <p:sp>
        <p:nvSpPr>
          <p:cNvPr id="501766" name="Rectangle 6"/>
          <p:cNvSpPr>
            <a:spLocks noGrp="1" noChangeArrowheads="1"/>
          </p:cNvSpPr>
          <p:nvPr>
            <p:ph type="title"/>
          </p:nvPr>
        </p:nvSpPr>
        <p:spPr/>
        <p:txBody>
          <a:bodyPr/>
          <a:lstStyle/>
          <a:p>
            <a:r>
              <a:rPr lang="en-US" dirty="0"/>
              <a:t>Key Concepts of </a:t>
            </a:r>
            <a:r>
              <a:rPr lang="en-US" dirty="0" smtClean="0"/>
              <a:t/>
            </a:r>
            <a:br>
              <a:rPr lang="en-US" dirty="0" smtClean="0"/>
            </a:br>
            <a:r>
              <a:rPr lang="en-US" dirty="0" smtClean="0"/>
              <a:t>Information </a:t>
            </a:r>
            <a:r>
              <a:rPr lang="en-US" dirty="0"/>
              <a:t>Security</a:t>
            </a:r>
          </a:p>
        </p:txBody>
      </p:sp>
      <p:sp>
        <p:nvSpPr>
          <p:cNvPr id="501767" name="Rectangle 7"/>
          <p:cNvSpPr>
            <a:spLocks noGrp="1" noChangeArrowheads="1"/>
          </p:cNvSpPr>
          <p:nvPr>
            <p:ph type="body" idx="1"/>
          </p:nvPr>
        </p:nvSpPr>
        <p:spPr>
          <a:xfrm>
            <a:off x="762000" y="2017713"/>
            <a:ext cx="7772400" cy="4114800"/>
          </a:xfrm>
        </p:spPr>
        <p:txBody>
          <a:bodyPr/>
          <a:lstStyle/>
          <a:p>
            <a:pPr>
              <a:spcBef>
                <a:spcPct val="200000"/>
              </a:spcBef>
            </a:pPr>
            <a:r>
              <a:rPr lang="en-US" dirty="0"/>
              <a:t>Authorization</a:t>
            </a:r>
          </a:p>
          <a:p>
            <a:pPr lvl="1">
              <a:spcBef>
                <a:spcPct val="200000"/>
              </a:spcBef>
            </a:pPr>
            <a:r>
              <a:rPr lang="en-US" sz="2400" dirty="0"/>
              <a:t>After the identity of a user is authenticated, a process called authorization provides assurance that the user (whether a person or a computer) has been specifically and explicitly authorized by the proper authority to access, update, or delete the contents of an information asset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A29D0E2-FDD9-437A-BF74-3A00606B5945}" type="slidenum">
              <a:rPr lang="en-US"/>
              <a:pPr/>
              <a:t>39</a:t>
            </a:fld>
            <a:endParaRPr lang="en-US"/>
          </a:p>
        </p:txBody>
      </p:sp>
      <p:sp>
        <p:nvSpPr>
          <p:cNvPr id="502788" name="Rectangle 4"/>
          <p:cNvSpPr>
            <a:spLocks noGrp="1" noChangeArrowheads="1"/>
          </p:cNvSpPr>
          <p:nvPr>
            <p:ph type="title"/>
          </p:nvPr>
        </p:nvSpPr>
        <p:spPr/>
        <p:txBody>
          <a:bodyPr/>
          <a:lstStyle/>
          <a:p>
            <a:r>
              <a:rPr lang="en-US" dirty="0"/>
              <a:t>Key Concepts of </a:t>
            </a:r>
            <a:r>
              <a:rPr lang="en-US" dirty="0" smtClean="0"/>
              <a:t/>
            </a:r>
            <a:br>
              <a:rPr lang="en-US" dirty="0" smtClean="0"/>
            </a:br>
            <a:r>
              <a:rPr lang="en-US" dirty="0" smtClean="0"/>
              <a:t>Information </a:t>
            </a:r>
            <a:r>
              <a:rPr lang="en-US" dirty="0"/>
              <a:t>Security</a:t>
            </a:r>
          </a:p>
        </p:txBody>
      </p:sp>
      <p:sp>
        <p:nvSpPr>
          <p:cNvPr id="502789" name="Rectangle 5"/>
          <p:cNvSpPr>
            <a:spLocks noGrp="1" noChangeArrowheads="1"/>
          </p:cNvSpPr>
          <p:nvPr>
            <p:ph type="body" idx="1"/>
          </p:nvPr>
        </p:nvSpPr>
        <p:spPr>
          <a:xfrm>
            <a:off x="762000" y="2017713"/>
            <a:ext cx="7772400" cy="4114800"/>
          </a:xfrm>
        </p:spPr>
        <p:txBody>
          <a:bodyPr/>
          <a:lstStyle/>
          <a:p>
            <a:pPr>
              <a:spcBef>
                <a:spcPct val="200000"/>
              </a:spcBef>
            </a:pPr>
            <a:r>
              <a:rPr lang="en-US" dirty="0"/>
              <a:t>Accountability</a:t>
            </a:r>
          </a:p>
          <a:p>
            <a:pPr lvl="1">
              <a:spcBef>
                <a:spcPct val="200000"/>
              </a:spcBef>
            </a:pPr>
            <a:r>
              <a:rPr lang="en-US" dirty="0"/>
              <a:t>The characteristic of accountability exists when a control provides assurance that every activity undertaken can be attributed to a named person or automated process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150938" y="214313"/>
            <a:ext cx="7916862" cy="1462087"/>
          </a:xfrm>
        </p:spPr>
        <p:txBody>
          <a:bodyPr/>
          <a:lstStyle/>
          <a:p>
            <a:pPr eaLnBrk="1" hangingPunct="1">
              <a:defRPr/>
            </a:pPr>
            <a:r>
              <a:rPr lang="en-US" dirty="0" err="1" smtClean="0">
                <a:effectLst>
                  <a:outerShdw blurRad="38100" dist="38100" dir="2700000" algn="tl">
                    <a:srgbClr val="C0C0C0"/>
                  </a:outerShdw>
                </a:effectLst>
                <a:ea typeface="ＭＳ Ｐゴシック" pitchFamily="-128" charset="-128"/>
              </a:rPr>
              <a:t>Administrivia</a:t>
            </a:r>
            <a:r>
              <a:rPr lang="en-US" dirty="0" smtClean="0">
                <a:effectLst>
                  <a:outerShdw blurRad="38100" dist="38100" dir="2700000" algn="tl">
                    <a:srgbClr val="C0C0C0"/>
                  </a:outerShdw>
                </a:effectLst>
                <a:ea typeface="ＭＳ Ｐゴシック" pitchFamily="-128" charset="-128"/>
              </a:rPr>
              <a:t>: Basic Information </a:t>
            </a:r>
          </a:p>
        </p:txBody>
      </p:sp>
      <p:sp>
        <p:nvSpPr>
          <p:cNvPr id="8195" name="Rectangle 3"/>
          <p:cNvSpPr>
            <a:spLocks noGrp="1" noChangeArrowheads="1"/>
          </p:cNvSpPr>
          <p:nvPr>
            <p:ph idx="1"/>
          </p:nvPr>
        </p:nvSpPr>
        <p:spPr>
          <a:xfrm>
            <a:off x="304800" y="2286000"/>
            <a:ext cx="8534400" cy="5486400"/>
          </a:xfrm>
        </p:spPr>
        <p:txBody>
          <a:bodyPr/>
          <a:lstStyle/>
          <a:p>
            <a:pPr eaLnBrk="1" hangingPunct="1">
              <a:lnSpc>
                <a:spcPct val="110000"/>
              </a:lnSpc>
            </a:pPr>
            <a:r>
              <a:rPr lang="en-US" sz="2000" dirty="0" smtClean="0"/>
              <a:t>Class home page</a:t>
            </a:r>
            <a:br>
              <a:rPr lang="en-US" sz="2000" dirty="0" smtClean="0"/>
            </a:br>
            <a:r>
              <a:rPr lang="en-US" sz="2000" dirty="0" smtClean="0"/>
              <a:t>Course Canvas site contains syllabus and schedule, lecture notes, homework, more reading material </a:t>
            </a:r>
          </a:p>
        </p:txBody>
      </p:sp>
      <p:sp>
        <p:nvSpPr>
          <p:cNvPr id="8196" name="Slide Number Placeholder 7"/>
          <p:cNvSpPr>
            <a:spLocks noGrp="1"/>
          </p:cNvSpPr>
          <p:nvPr>
            <p:ph type="sldNum" sz="quarter" idx="12"/>
          </p:nvPr>
        </p:nvSpPr>
        <p:spPr>
          <a:noFill/>
        </p:spPr>
        <p:txBody>
          <a:bodyPr/>
          <a:lstStyle/>
          <a:p>
            <a:fld id="{80B305E3-A005-46E1-B0CB-CA1AD34A395D}" type="slidenum">
              <a:rPr lang="en-US">
                <a:latin typeface="Arial" pitchFamily="34" charset="0"/>
                <a:ea typeface="MS PGothic" pitchFamily="34" charset="-128"/>
              </a:rPr>
              <a:pPr/>
              <a:t>4</a:t>
            </a:fld>
            <a:r>
              <a:rPr lang="en-US">
                <a:latin typeface="Arial" pitchFamily="34" charset="0"/>
                <a:ea typeface="MS PGothic" pitchFamily="34" charset="-128"/>
              </a:rPr>
              <a:t> of 81</a:t>
            </a:r>
            <a:endParaRPr lang="en-US">
              <a:solidFill>
                <a:schemeClr val="tx2"/>
              </a:solidFill>
              <a:latin typeface="Arial" pitchFamily="34" charset="0"/>
              <a:ea typeface="MS PGothic" pitchFamily="34"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4A9A99E-F02F-4362-AB2E-0DB71EDB966E}" type="slidenum">
              <a:rPr lang="en-US"/>
              <a:pPr/>
              <a:t>40</a:t>
            </a:fld>
            <a:endParaRPr lang="en-US"/>
          </a:p>
        </p:txBody>
      </p:sp>
      <p:sp>
        <p:nvSpPr>
          <p:cNvPr id="503816" name="Rectangle 8"/>
          <p:cNvSpPr>
            <a:spLocks noGrp="1" noChangeArrowheads="1"/>
          </p:cNvSpPr>
          <p:nvPr>
            <p:ph type="title"/>
          </p:nvPr>
        </p:nvSpPr>
        <p:spPr>
          <a:xfrm>
            <a:off x="914400" y="914400"/>
            <a:ext cx="8229600" cy="655638"/>
          </a:xfrm>
        </p:spPr>
        <p:txBody>
          <a:bodyPr/>
          <a:lstStyle/>
          <a:p>
            <a:r>
              <a:rPr lang="en-US" sz="4000" dirty="0"/>
              <a:t>What Is Management?</a:t>
            </a:r>
          </a:p>
        </p:txBody>
      </p:sp>
      <p:sp>
        <p:nvSpPr>
          <p:cNvPr id="503817" name="Rectangle 9"/>
          <p:cNvSpPr>
            <a:spLocks noGrp="1" noChangeArrowheads="1"/>
          </p:cNvSpPr>
          <p:nvPr>
            <p:ph type="body" idx="1"/>
          </p:nvPr>
        </p:nvSpPr>
        <p:spPr>
          <a:xfrm>
            <a:off x="457200" y="2022475"/>
            <a:ext cx="8229600" cy="5597525"/>
          </a:xfrm>
        </p:spPr>
        <p:txBody>
          <a:bodyPr/>
          <a:lstStyle/>
          <a:p>
            <a:pPr>
              <a:spcBef>
                <a:spcPct val="100000"/>
              </a:spcBef>
            </a:pPr>
            <a:r>
              <a:rPr lang="en-US" sz="2800" dirty="0"/>
              <a:t>A process of achieving objectives using a given set of resources</a:t>
            </a:r>
          </a:p>
          <a:p>
            <a:pPr>
              <a:spcBef>
                <a:spcPct val="100000"/>
              </a:spcBef>
            </a:pPr>
            <a:r>
              <a:rPr lang="en-US" sz="2800" dirty="0"/>
              <a:t>To manage the information security process, first understand core principles of management</a:t>
            </a:r>
          </a:p>
          <a:p>
            <a:pPr>
              <a:spcBef>
                <a:spcPct val="100000"/>
              </a:spcBef>
            </a:pPr>
            <a:r>
              <a:rPr lang="en-US" sz="2800" dirty="0"/>
              <a:t>A manager is “someone who works with and through other people by coordinating their work activities in order to accomplish organizational goals”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C334032-B1E7-4D00-9BC8-740D7C35DC44}" type="slidenum">
              <a:rPr lang="en-US"/>
              <a:pPr/>
              <a:t>41</a:t>
            </a:fld>
            <a:endParaRPr lang="en-US"/>
          </a:p>
        </p:txBody>
      </p:sp>
      <p:sp>
        <p:nvSpPr>
          <p:cNvPr id="504836" name="Rectangle 4"/>
          <p:cNvSpPr>
            <a:spLocks noGrp="1" noChangeArrowheads="1"/>
          </p:cNvSpPr>
          <p:nvPr>
            <p:ph type="title"/>
          </p:nvPr>
        </p:nvSpPr>
        <p:spPr>
          <a:xfrm>
            <a:off x="990600" y="1066800"/>
            <a:ext cx="8229600" cy="655638"/>
          </a:xfrm>
        </p:spPr>
        <p:txBody>
          <a:bodyPr/>
          <a:lstStyle/>
          <a:p>
            <a:r>
              <a:rPr lang="en-US" sz="4000" dirty="0"/>
              <a:t>Managerial Roles</a:t>
            </a:r>
          </a:p>
        </p:txBody>
      </p:sp>
      <p:sp>
        <p:nvSpPr>
          <p:cNvPr id="504837" name="Rectangle 5"/>
          <p:cNvSpPr>
            <a:spLocks noGrp="1" noChangeArrowheads="1"/>
          </p:cNvSpPr>
          <p:nvPr>
            <p:ph type="body" idx="1"/>
          </p:nvPr>
        </p:nvSpPr>
        <p:spPr>
          <a:xfrm>
            <a:off x="457200" y="2174875"/>
            <a:ext cx="8229600" cy="5292725"/>
          </a:xfrm>
        </p:spPr>
        <p:txBody>
          <a:bodyPr/>
          <a:lstStyle/>
          <a:p>
            <a:pPr>
              <a:spcBef>
                <a:spcPct val="100000"/>
              </a:spcBef>
            </a:pPr>
            <a:r>
              <a:rPr lang="en-US" sz="2800" dirty="0"/>
              <a:t>Informational role: Collecting, processing, and using information to achieve the objective</a:t>
            </a:r>
          </a:p>
          <a:p>
            <a:pPr>
              <a:spcBef>
                <a:spcPct val="100000"/>
              </a:spcBef>
            </a:pPr>
            <a:r>
              <a:rPr lang="en-US" sz="2800" dirty="0"/>
              <a:t>Interpersonal role: Interacting with superiors, subordinates, outside stakeholders, and other </a:t>
            </a:r>
          </a:p>
          <a:p>
            <a:pPr>
              <a:spcBef>
                <a:spcPct val="100000"/>
              </a:spcBef>
            </a:pPr>
            <a:r>
              <a:rPr lang="en-US" sz="2800" dirty="0"/>
              <a:t>Decisional role: Selecting from alternative approaches and resolving conflicts, dilemmas, or challenges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B62A4B3-6A13-42A9-A6A3-CC8B11216B2A}" type="slidenum">
              <a:rPr lang="en-US"/>
              <a:pPr/>
              <a:t>42</a:t>
            </a:fld>
            <a:endParaRPr lang="en-US"/>
          </a:p>
        </p:txBody>
      </p:sp>
      <p:sp>
        <p:nvSpPr>
          <p:cNvPr id="505860" name="Rectangle 4"/>
          <p:cNvSpPr>
            <a:spLocks noGrp="1" noChangeArrowheads="1"/>
          </p:cNvSpPr>
          <p:nvPr>
            <p:ph type="title"/>
          </p:nvPr>
        </p:nvSpPr>
        <p:spPr>
          <a:xfrm>
            <a:off x="1143000" y="304800"/>
            <a:ext cx="7793037" cy="1462087"/>
          </a:xfrm>
        </p:spPr>
        <p:txBody>
          <a:bodyPr/>
          <a:lstStyle/>
          <a:p>
            <a:r>
              <a:rPr lang="en-US" dirty="0"/>
              <a:t>Differences Between Leadership and Management</a:t>
            </a:r>
          </a:p>
        </p:txBody>
      </p:sp>
      <p:sp>
        <p:nvSpPr>
          <p:cNvPr id="505861" name="Rectangle 5"/>
          <p:cNvSpPr>
            <a:spLocks noGrp="1" noChangeArrowheads="1"/>
          </p:cNvSpPr>
          <p:nvPr>
            <p:ph type="body" idx="1"/>
          </p:nvPr>
        </p:nvSpPr>
        <p:spPr>
          <a:xfrm>
            <a:off x="457200" y="2057400"/>
            <a:ext cx="8229600" cy="4759325"/>
          </a:xfrm>
        </p:spPr>
        <p:txBody>
          <a:bodyPr/>
          <a:lstStyle/>
          <a:p>
            <a:pPr>
              <a:spcBef>
                <a:spcPct val="40000"/>
              </a:spcBef>
            </a:pPr>
            <a:r>
              <a:rPr lang="en-US" sz="2800" dirty="0"/>
              <a:t>The leader influences employees so that they are willing to accomplish objectives</a:t>
            </a:r>
          </a:p>
          <a:p>
            <a:pPr>
              <a:spcBef>
                <a:spcPct val="40000"/>
              </a:spcBef>
            </a:pPr>
            <a:r>
              <a:rPr lang="en-US" sz="2800" dirty="0"/>
              <a:t>He or she is expected to lead by example and demonstrate personal traits that instill a desire in others to follow</a:t>
            </a:r>
          </a:p>
          <a:p>
            <a:pPr>
              <a:spcBef>
                <a:spcPct val="40000"/>
              </a:spcBef>
            </a:pPr>
            <a:r>
              <a:rPr lang="en-US" sz="2800" dirty="0"/>
              <a:t>Leadership provides purpose, direction, and motivation to those that follow</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629479B-A08A-4656-AF08-A7E9471F6E7A}" type="slidenum">
              <a:rPr lang="en-US"/>
              <a:pPr/>
              <a:t>43</a:t>
            </a:fld>
            <a:endParaRPr lang="en-US"/>
          </a:p>
        </p:txBody>
      </p:sp>
      <p:sp>
        <p:nvSpPr>
          <p:cNvPr id="594947" name="Rectangle 3"/>
          <p:cNvSpPr>
            <a:spLocks noGrp="1" noChangeArrowheads="1"/>
          </p:cNvSpPr>
          <p:nvPr>
            <p:ph type="body" idx="1"/>
          </p:nvPr>
        </p:nvSpPr>
        <p:spPr>
          <a:xfrm>
            <a:off x="457200" y="2174875"/>
            <a:ext cx="8229600" cy="5749925"/>
          </a:xfrm>
        </p:spPr>
        <p:txBody>
          <a:bodyPr/>
          <a:lstStyle/>
          <a:p>
            <a:r>
              <a:rPr lang="en-US" dirty="0"/>
              <a:t>A  Manager </a:t>
            </a:r>
            <a:r>
              <a:rPr lang="en-US" dirty="0" smtClean="0"/>
              <a:t>administers </a:t>
            </a:r>
            <a:r>
              <a:rPr lang="en-US" dirty="0"/>
              <a:t>the resources of the organization </a:t>
            </a:r>
            <a:r>
              <a:rPr lang="en-US" dirty="0" smtClean="0"/>
              <a:t>by:</a:t>
            </a:r>
            <a:endParaRPr lang="en-US" dirty="0"/>
          </a:p>
          <a:p>
            <a:pPr lvl="1"/>
            <a:r>
              <a:rPr lang="en-US" dirty="0"/>
              <a:t>Creating budgets</a:t>
            </a:r>
          </a:p>
          <a:p>
            <a:pPr lvl="1"/>
            <a:r>
              <a:rPr lang="en-US" dirty="0"/>
              <a:t>Authorizes expenditures</a:t>
            </a:r>
          </a:p>
          <a:p>
            <a:pPr lvl="1"/>
            <a:r>
              <a:rPr lang="en-US" dirty="0"/>
              <a:t>Hires employees</a:t>
            </a:r>
          </a:p>
          <a:p>
            <a:r>
              <a:rPr lang="en-US" dirty="0"/>
              <a:t>A Manager can also be a leader.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F1549516-4063-403C-B3A4-CDA54A0BA4FD}" type="slidenum">
              <a:rPr lang="en-US"/>
              <a:pPr/>
              <a:t>44</a:t>
            </a:fld>
            <a:endParaRPr lang="en-US"/>
          </a:p>
        </p:txBody>
      </p:sp>
      <p:sp>
        <p:nvSpPr>
          <p:cNvPr id="506882" name="Rectangle 2"/>
          <p:cNvSpPr>
            <a:spLocks noGrp="1" noChangeArrowheads="1"/>
          </p:cNvSpPr>
          <p:nvPr>
            <p:ph type="title"/>
          </p:nvPr>
        </p:nvSpPr>
        <p:spPr>
          <a:xfrm>
            <a:off x="914400" y="1143000"/>
            <a:ext cx="8229600" cy="527050"/>
          </a:xfrm>
        </p:spPr>
        <p:txBody>
          <a:bodyPr/>
          <a:lstStyle/>
          <a:p>
            <a:r>
              <a:rPr lang="en-US" sz="4000" dirty="0"/>
              <a:t>Characteristics of a Leader</a:t>
            </a:r>
          </a:p>
        </p:txBody>
      </p:sp>
      <p:sp>
        <p:nvSpPr>
          <p:cNvPr id="506883" name="Rectangle 3"/>
          <p:cNvSpPr>
            <a:spLocks noGrp="1" noChangeArrowheads="1"/>
          </p:cNvSpPr>
          <p:nvPr>
            <p:ph type="body" sz="half" idx="1"/>
          </p:nvPr>
        </p:nvSpPr>
        <p:spPr>
          <a:xfrm>
            <a:off x="838200" y="2017713"/>
            <a:ext cx="3810000" cy="4114800"/>
          </a:xfrm>
        </p:spPr>
        <p:txBody>
          <a:bodyPr/>
          <a:lstStyle/>
          <a:p>
            <a:pPr marL="381000" indent="-381000">
              <a:buFont typeface="Wingdings" pitchFamily="2" charset="2"/>
              <a:buAutoNum type="arabicPeriod"/>
            </a:pPr>
            <a:r>
              <a:rPr lang="en-US" sz="3600" dirty="0"/>
              <a:t>Bearing</a:t>
            </a:r>
          </a:p>
          <a:p>
            <a:pPr marL="381000" indent="-381000">
              <a:buFont typeface="Wingdings" pitchFamily="2" charset="2"/>
              <a:buAutoNum type="arabicPeriod"/>
            </a:pPr>
            <a:r>
              <a:rPr lang="en-US" sz="3600" dirty="0"/>
              <a:t>Courage </a:t>
            </a:r>
          </a:p>
          <a:p>
            <a:pPr marL="381000" indent="-381000">
              <a:buFont typeface="Wingdings" pitchFamily="2" charset="2"/>
              <a:buAutoNum type="arabicPeriod"/>
            </a:pPr>
            <a:r>
              <a:rPr lang="en-US" sz="3600" dirty="0"/>
              <a:t>Decisiveness </a:t>
            </a:r>
          </a:p>
          <a:p>
            <a:pPr marL="381000" indent="-381000">
              <a:buFont typeface="Wingdings" pitchFamily="2" charset="2"/>
              <a:buAutoNum type="arabicPeriod"/>
            </a:pPr>
            <a:r>
              <a:rPr lang="en-US" sz="3600" dirty="0"/>
              <a:t>Dependability </a:t>
            </a:r>
          </a:p>
          <a:p>
            <a:pPr marL="381000" indent="-381000">
              <a:buFont typeface="Wingdings" pitchFamily="2" charset="2"/>
              <a:buAutoNum type="arabicPeriod" startAt="5"/>
            </a:pPr>
            <a:r>
              <a:rPr lang="en-US" sz="3600" dirty="0"/>
              <a:t>Endurance </a:t>
            </a:r>
          </a:p>
          <a:p>
            <a:pPr marL="381000" indent="-381000">
              <a:buFont typeface="Wingdings" pitchFamily="2" charset="2"/>
              <a:buAutoNum type="arabicPeriod" startAt="5"/>
            </a:pPr>
            <a:r>
              <a:rPr lang="en-US" sz="3600" dirty="0"/>
              <a:t>Enthusiasm </a:t>
            </a:r>
          </a:p>
          <a:p>
            <a:pPr marL="381000" indent="-381000">
              <a:buFont typeface="Wingdings" pitchFamily="2" charset="2"/>
              <a:buAutoNum type="arabicPeriod" startAt="5"/>
            </a:pPr>
            <a:r>
              <a:rPr lang="en-US" sz="3600" dirty="0"/>
              <a:t>Initiative </a:t>
            </a:r>
            <a:br>
              <a:rPr lang="en-US" sz="3600" dirty="0"/>
            </a:br>
            <a:endParaRPr lang="en-US" sz="3600" dirty="0"/>
          </a:p>
        </p:txBody>
      </p:sp>
      <p:sp>
        <p:nvSpPr>
          <p:cNvPr id="506884" name="Rectangle 4"/>
          <p:cNvSpPr>
            <a:spLocks noGrp="1" noChangeArrowheads="1"/>
          </p:cNvSpPr>
          <p:nvPr>
            <p:ph type="body" sz="half" idx="2"/>
          </p:nvPr>
        </p:nvSpPr>
        <p:spPr>
          <a:xfrm>
            <a:off x="4800600" y="2017713"/>
            <a:ext cx="3810000" cy="4114800"/>
          </a:xfrm>
        </p:spPr>
        <p:txBody>
          <a:bodyPr/>
          <a:lstStyle/>
          <a:p>
            <a:pPr marL="457200" indent="-457200">
              <a:buFont typeface="Wingdings" pitchFamily="2" charset="2"/>
              <a:buAutoNum type="arabicPeriod" startAt="8"/>
            </a:pPr>
            <a:r>
              <a:rPr lang="en-US" sz="3600"/>
              <a:t>Integrity </a:t>
            </a:r>
          </a:p>
          <a:p>
            <a:pPr marL="457200" indent="-457200">
              <a:buFont typeface="Wingdings" pitchFamily="2" charset="2"/>
              <a:buAutoNum type="arabicPeriod" startAt="8"/>
            </a:pPr>
            <a:r>
              <a:rPr lang="en-US" sz="3600"/>
              <a:t>Judgment </a:t>
            </a:r>
          </a:p>
          <a:p>
            <a:pPr marL="457200" indent="-457200">
              <a:buFont typeface="Wingdings" pitchFamily="2" charset="2"/>
              <a:buAutoNum type="arabicPeriod" startAt="8"/>
            </a:pPr>
            <a:r>
              <a:rPr lang="en-US" sz="3600"/>
              <a:t>Justice </a:t>
            </a:r>
          </a:p>
          <a:p>
            <a:pPr marL="457200" indent="-457200">
              <a:buFont typeface="Wingdings" pitchFamily="2" charset="2"/>
              <a:buAutoNum type="arabicPeriod" startAt="8"/>
            </a:pPr>
            <a:r>
              <a:rPr lang="en-US" sz="3600"/>
              <a:t>Knowledge </a:t>
            </a:r>
          </a:p>
          <a:p>
            <a:pPr marL="457200" indent="-457200">
              <a:buFont typeface="Wingdings" pitchFamily="2" charset="2"/>
              <a:buAutoNum type="arabicPeriod" startAt="8"/>
            </a:pPr>
            <a:r>
              <a:rPr lang="en-US" sz="3600"/>
              <a:t>Loyalty</a:t>
            </a:r>
          </a:p>
          <a:p>
            <a:pPr marL="457200" indent="-457200">
              <a:buFont typeface="Wingdings" pitchFamily="2" charset="2"/>
              <a:buAutoNum type="arabicPeriod" startAt="8"/>
            </a:pPr>
            <a:r>
              <a:rPr lang="en-US" sz="3600"/>
              <a:t>Tact </a:t>
            </a:r>
          </a:p>
          <a:p>
            <a:pPr marL="457200" indent="-457200">
              <a:buFont typeface="Wingdings" pitchFamily="2" charset="2"/>
              <a:buAutoNum type="arabicPeriod" startAt="8"/>
            </a:pPr>
            <a:r>
              <a:rPr lang="en-US" sz="3600"/>
              <a:t>Unselfishness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C004403-B8C9-4194-82CA-11A3B8DF2AFC}" type="slidenum">
              <a:rPr lang="en-US"/>
              <a:pPr/>
              <a:t>45</a:t>
            </a:fld>
            <a:endParaRPr lang="en-US"/>
          </a:p>
        </p:txBody>
      </p:sp>
      <p:sp>
        <p:nvSpPr>
          <p:cNvPr id="507910" name="Rectangle 6"/>
          <p:cNvSpPr>
            <a:spLocks noGrp="1" noChangeArrowheads="1"/>
          </p:cNvSpPr>
          <p:nvPr>
            <p:ph type="title"/>
          </p:nvPr>
        </p:nvSpPr>
        <p:spPr>
          <a:xfrm>
            <a:off x="1066800" y="1066800"/>
            <a:ext cx="8229600" cy="679450"/>
          </a:xfrm>
        </p:spPr>
        <p:txBody>
          <a:bodyPr/>
          <a:lstStyle/>
          <a:p>
            <a:r>
              <a:rPr lang="en-US" sz="4000" dirty="0"/>
              <a:t>What Makes a Good Leader?</a:t>
            </a:r>
          </a:p>
        </p:txBody>
      </p:sp>
      <p:sp>
        <p:nvSpPr>
          <p:cNvPr id="507911" name="Rectangle 7"/>
          <p:cNvSpPr>
            <a:spLocks noGrp="1" noChangeArrowheads="1"/>
          </p:cNvSpPr>
          <p:nvPr>
            <p:ph type="body" idx="1"/>
          </p:nvPr>
        </p:nvSpPr>
        <p:spPr>
          <a:xfrm>
            <a:off x="685800" y="2174875"/>
            <a:ext cx="8229600" cy="5064125"/>
          </a:xfrm>
        </p:spPr>
        <p:txBody>
          <a:bodyPr/>
          <a:lstStyle/>
          <a:p>
            <a:pPr marL="457200" indent="-457200"/>
            <a:r>
              <a:rPr lang="en-US" sz="2800" dirty="0"/>
              <a:t>Action plan for improvement of leadership abilities </a:t>
            </a:r>
          </a:p>
          <a:p>
            <a:pPr marL="876300" lvl="1" indent="-419100">
              <a:buFontTx/>
              <a:buAutoNum type="arabicPeriod"/>
            </a:pPr>
            <a:r>
              <a:rPr lang="en-US" sz="2400" dirty="0"/>
              <a:t>Knows and seeks self-improvement</a:t>
            </a:r>
          </a:p>
          <a:p>
            <a:pPr marL="876300" lvl="1" indent="-419100">
              <a:buFontTx/>
              <a:buAutoNum type="arabicPeriod"/>
            </a:pPr>
            <a:r>
              <a:rPr lang="en-US" sz="2400" dirty="0"/>
              <a:t>Be technically and tactically proficient</a:t>
            </a:r>
          </a:p>
          <a:p>
            <a:pPr marL="876300" lvl="1" indent="-419100">
              <a:buFontTx/>
              <a:buAutoNum type="arabicPeriod"/>
            </a:pPr>
            <a:r>
              <a:rPr lang="en-US" sz="2400" dirty="0"/>
              <a:t>Seek responsibility and take responsibility for your actions</a:t>
            </a:r>
          </a:p>
          <a:p>
            <a:pPr marL="876300" lvl="1" indent="-419100">
              <a:buFontTx/>
              <a:buAutoNum type="arabicPeriod"/>
            </a:pPr>
            <a:r>
              <a:rPr lang="en-US" sz="2400" dirty="0"/>
              <a:t>Make sound and timely decisions</a:t>
            </a:r>
          </a:p>
          <a:p>
            <a:pPr marL="876300" lvl="1" indent="-419100">
              <a:buFontTx/>
              <a:buAutoNum type="arabicPeriod"/>
            </a:pPr>
            <a:r>
              <a:rPr lang="en-US" sz="2400" dirty="0"/>
              <a:t>Set the example</a:t>
            </a:r>
          </a:p>
          <a:p>
            <a:pPr marL="876300" lvl="1" indent="-419100">
              <a:buFontTx/>
              <a:buAutoNum type="arabicPeriod"/>
            </a:pPr>
            <a:r>
              <a:rPr lang="en-US" sz="2400" dirty="0"/>
              <a:t>Knows [subordinates] and looks out for their well-being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E25FBC4-52DF-406F-A68F-F1D93C05F3D2}" type="slidenum">
              <a:rPr lang="en-US"/>
              <a:pPr/>
              <a:t>46</a:t>
            </a:fld>
            <a:endParaRPr lang="en-US"/>
          </a:p>
        </p:txBody>
      </p:sp>
      <p:sp>
        <p:nvSpPr>
          <p:cNvPr id="583682" name="Rectangle 2"/>
          <p:cNvSpPr>
            <a:spLocks noGrp="1" noChangeArrowheads="1"/>
          </p:cNvSpPr>
          <p:nvPr>
            <p:ph type="title"/>
          </p:nvPr>
        </p:nvSpPr>
        <p:spPr/>
        <p:txBody>
          <a:bodyPr/>
          <a:lstStyle/>
          <a:p>
            <a:r>
              <a:rPr lang="en-US" dirty="0"/>
              <a:t>What Makes a Good </a:t>
            </a:r>
            <a:r>
              <a:rPr lang="en-US" dirty="0" smtClean="0"/>
              <a:t/>
            </a:r>
            <a:br>
              <a:rPr lang="en-US" dirty="0" smtClean="0"/>
            </a:br>
            <a:r>
              <a:rPr lang="en-US" dirty="0" smtClean="0"/>
              <a:t>Leader</a:t>
            </a:r>
            <a:r>
              <a:rPr lang="en-US" dirty="0"/>
              <a:t>? (Continued)</a:t>
            </a:r>
          </a:p>
        </p:txBody>
      </p:sp>
      <p:sp>
        <p:nvSpPr>
          <p:cNvPr id="583683" name="Rectangle 3"/>
          <p:cNvSpPr>
            <a:spLocks noGrp="1" noChangeArrowheads="1"/>
          </p:cNvSpPr>
          <p:nvPr>
            <p:ph type="body" idx="1"/>
          </p:nvPr>
        </p:nvSpPr>
        <p:spPr>
          <a:xfrm>
            <a:off x="838200" y="2017713"/>
            <a:ext cx="7772400" cy="4114800"/>
          </a:xfrm>
        </p:spPr>
        <p:txBody>
          <a:bodyPr/>
          <a:lstStyle/>
          <a:p>
            <a:pPr marL="533400" indent="-533400"/>
            <a:r>
              <a:rPr lang="en-US" sz="2800" dirty="0"/>
              <a:t>Action plan for improvement of leadership abilities </a:t>
            </a:r>
          </a:p>
          <a:p>
            <a:pPr marL="952500" lvl="1" indent="-495300">
              <a:buFontTx/>
              <a:buAutoNum type="arabicPeriod" startAt="7"/>
            </a:pPr>
            <a:r>
              <a:rPr lang="en-US" sz="2400" dirty="0"/>
              <a:t>Keeps subordinates informed</a:t>
            </a:r>
          </a:p>
          <a:p>
            <a:pPr marL="952500" lvl="1" indent="-495300">
              <a:buFontTx/>
              <a:buAutoNum type="arabicPeriod" startAt="7"/>
            </a:pPr>
            <a:r>
              <a:rPr lang="en-US" sz="2400" dirty="0"/>
              <a:t>Develops a sense of responsibility in subordinates</a:t>
            </a:r>
          </a:p>
          <a:p>
            <a:pPr marL="952500" lvl="1" indent="-495300">
              <a:buFontTx/>
              <a:buAutoNum type="arabicPeriod" startAt="7"/>
            </a:pPr>
            <a:r>
              <a:rPr lang="en-US" sz="2400" dirty="0"/>
              <a:t>Ensures the task is understood, supervised, and accomplished</a:t>
            </a:r>
          </a:p>
          <a:p>
            <a:pPr marL="952500" lvl="1" indent="-495300">
              <a:buFontTx/>
              <a:buAutoNum type="arabicPeriod" startAt="7"/>
            </a:pPr>
            <a:r>
              <a:rPr lang="en-US" sz="2400" dirty="0"/>
              <a:t>Builds the team</a:t>
            </a:r>
          </a:p>
          <a:p>
            <a:pPr marL="952500" lvl="1" indent="-495300">
              <a:buFontTx/>
              <a:buAutoNum type="arabicPeriod" startAt="7"/>
            </a:pPr>
            <a:r>
              <a:rPr lang="en-US" sz="2400" dirty="0"/>
              <a:t>Employs a team in accordance with its capabilities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2F29E24-80C2-472F-A3A3-50A6D83DA0AD}" type="slidenum">
              <a:rPr lang="en-US"/>
              <a:pPr/>
              <a:t>47</a:t>
            </a:fld>
            <a:endParaRPr lang="en-US"/>
          </a:p>
        </p:txBody>
      </p:sp>
      <p:sp>
        <p:nvSpPr>
          <p:cNvPr id="509956" name="Rectangle 4"/>
          <p:cNvSpPr>
            <a:spLocks noGrp="1" noChangeArrowheads="1"/>
          </p:cNvSpPr>
          <p:nvPr>
            <p:ph type="title"/>
          </p:nvPr>
        </p:nvSpPr>
        <p:spPr/>
        <p:txBody>
          <a:bodyPr/>
          <a:lstStyle/>
          <a:p>
            <a:r>
              <a:rPr lang="en-US"/>
              <a:t>Behavioral Types of Leaders</a:t>
            </a:r>
          </a:p>
        </p:txBody>
      </p:sp>
      <p:sp>
        <p:nvSpPr>
          <p:cNvPr id="509957" name="Rectangle 5"/>
          <p:cNvSpPr>
            <a:spLocks noGrp="1" noChangeArrowheads="1"/>
          </p:cNvSpPr>
          <p:nvPr>
            <p:ph type="body" idx="1"/>
          </p:nvPr>
        </p:nvSpPr>
        <p:spPr>
          <a:xfrm>
            <a:off x="838200" y="2017713"/>
            <a:ext cx="7772400" cy="4114800"/>
          </a:xfrm>
        </p:spPr>
        <p:txBody>
          <a:bodyPr/>
          <a:lstStyle/>
          <a:p>
            <a:pPr>
              <a:spcBef>
                <a:spcPct val="150000"/>
              </a:spcBef>
            </a:pPr>
            <a:r>
              <a:rPr lang="en-US" sz="2800" dirty="0"/>
              <a:t>Three basic behavioral types of leaders: </a:t>
            </a:r>
          </a:p>
          <a:p>
            <a:pPr lvl="1">
              <a:spcBef>
                <a:spcPct val="150000"/>
              </a:spcBef>
            </a:pPr>
            <a:r>
              <a:rPr lang="en-US" sz="2400" dirty="0" smtClean="0"/>
              <a:t>Autocratic – action-oriented</a:t>
            </a:r>
            <a:r>
              <a:rPr lang="en-US" sz="2400" dirty="0"/>
              <a:t>, “Do as I say” </a:t>
            </a:r>
          </a:p>
          <a:p>
            <a:pPr lvl="1">
              <a:spcBef>
                <a:spcPct val="150000"/>
              </a:spcBef>
            </a:pPr>
            <a:r>
              <a:rPr lang="en-US" sz="2400" dirty="0"/>
              <a:t>Democratic – action-oriented and likely to be  less efficient</a:t>
            </a:r>
          </a:p>
          <a:p>
            <a:pPr lvl="1">
              <a:spcBef>
                <a:spcPct val="150000"/>
              </a:spcBef>
            </a:pPr>
            <a:r>
              <a:rPr lang="en-US" sz="2400" dirty="0"/>
              <a:t>Laissez-faire – </a:t>
            </a:r>
            <a:r>
              <a:rPr lang="en-US" sz="2400" dirty="0" smtClean="0"/>
              <a:t>laid-back</a:t>
            </a:r>
            <a:endParaRPr 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61DD25C-BEE0-44EB-958F-E164386A67D3}" type="slidenum">
              <a:rPr lang="en-US"/>
              <a:pPr/>
              <a:t>48</a:t>
            </a:fld>
            <a:endParaRPr lang="en-US"/>
          </a:p>
        </p:txBody>
      </p:sp>
      <p:sp>
        <p:nvSpPr>
          <p:cNvPr id="510980" name="Rectangle 4"/>
          <p:cNvSpPr>
            <a:spLocks noGrp="1" noChangeArrowheads="1"/>
          </p:cNvSpPr>
          <p:nvPr>
            <p:ph type="title"/>
          </p:nvPr>
        </p:nvSpPr>
        <p:spPr>
          <a:xfrm>
            <a:off x="1066800" y="1066800"/>
            <a:ext cx="8229600" cy="603250"/>
          </a:xfrm>
        </p:spPr>
        <p:txBody>
          <a:bodyPr/>
          <a:lstStyle/>
          <a:p>
            <a:r>
              <a:rPr lang="en-US" sz="4000" dirty="0"/>
              <a:t>Characteristics of Management</a:t>
            </a:r>
          </a:p>
        </p:txBody>
      </p:sp>
      <p:sp>
        <p:nvSpPr>
          <p:cNvPr id="510981" name="Rectangle 5"/>
          <p:cNvSpPr>
            <a:spLocks noGrp="1" noChangeArrowheads="1"/>
          </p:cNvSpPr>
          <p:nvPr>
            <p:ph type="body" idx="1"/>
          </p:nvPr>
        </p:nvSpPr>
        <p:spPr>
          <a:xfrm>
            <a:off x="457200" y="2327275"/>
            <a:ext cx="8229600" cy="5292725"/>
          </a:xfrm>
        </p:spPr>
        <p:txBody>
          <a:bodyPr/>
          <a:lstStyle/>
          <a:p>
            <a:pPr>
              <a:spcBef>
                <a:spcPct val="150000"/>
              </a:spcBef>
            </a:pPr>
            <a:r>
              <a:rPr lang="en-US" sz="2800" dirty="0"/>
              <a:t>Two well-known approaches to management: </a:t>
            </a:r>
          </a:p>
          <a:p>
            <a:pPr lvl="1">
              <a:spcBef>
                <a:spcPct val="150000"/>
              </a:spcBef>
            </a:pPr>
            <a:r>
              <a:rPr lang="en-US" sz="2400" dirty="0"/>
              <a:t>Traditional management theory using principles of planning, organizing, staffing, directing, and controlling (POSDC)</a:t>
            </a:r>
          </a:p>
          <a:p>
            <a:pPr lvl="1">
              <a:spcBef>
                <a:spcPct val="150000"/>
              </a:spcBef>
            </a:pPr>
            <a:r>
              <a:rPr lang="en-US" sz="2400" dirty="0"/>
              <a:t>Popular management theory categorizes principles of management into planning, organizing, leading, and controlling (POLC)</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B1A6E79-ACB4-4611-9294-43CF905BBF05}" type="slidenum">
              <a:rPr lang="en-US"/>
              <a:pPr/>
              <a:t>49</a:t>
            </a:fld>
            <a:endParaRPr lang="en-US"/>
          </a:p>
        </p:txBody>
      </p:sp>
      <p:sp>
        <p:nvSpPr>
          <p:cNvPr id="513030" name="Rectangle 6"/>
          <p:cNvSpPr>
            <a:spLocks noGrp="1" noChangeArrowheads="1"/>
          </p:cNvSpPr>
          <p:nvPr>
            <p:ph type="title"/>
          </p:nvPr>
        </p:nvSpPr>
        <p:spPr>
          <a:xfrm>
            <a:off x="990600" y="1143000"/>
            <a:ext cx="8229600" cy="603250"/>
          </a:xfrm>
        </p:spPr>
        <p:txBody>
          <a:bodyPr/>
          <a:lstStyle/>
          <a:p>
            <a:r>
              <a:rPr lang="en-US" sz="4000" dirty="0"/>
              <a:t>Planning</a:t>
            </a:r>
          </a:p>
        </p:txBody>
      </p:sp>
      <p:sp>
        <p:nvSpPr>
          <p:cNvPr id="513031" name="Rectangle 7"/>
          <p:cNvSpPr>
            <a:spLocks noGrp="1" noChangeArrowheads="1"/>
          </p:cNvSpPr>
          <p:nvPr>
            <p:ph type="body" idx="1"/>
          </p:nvPr>
        </p:nvSpPr>
        <p:spPr>
          <a:xfrm>
            <a:off x="685800" y="2098675"/>
            <a:ext cx="8229600" cy="5445125"/>
          </a:xfrm>
        </p:spPr>
        <p:txBody>
          <a:bodyPr/>
          <a:lstStyle/>
          <a:p>
            <a:pPr>
              <a:spcBef>
                <a:spcPct val="100000"/>
              </a:spcBef>
            </a:pPr>
            <a:r>
              <a:rPr lang="en-US" sz="2800" dirty="0"/>
              <a:t>Planning: process that develops, creates, and implements strategies for the accomplishment of objectives</a:t>
            </a:r>
          </a:p>
          <a:p>
            <a:pPr>
              <a:spcBef>
                <a:spcPct val="100000"/>
              </a:spcBef>
            </a:pPr>
            <a:r>
              <a:rPr lang="en-US" sz="2000" dirty="0"/>
              <a:t>Three levels of planning: </a:t>
            </a:r>
          </a:p>
          <a:p>
            <a:pPr lvl="1">
              <a:spcBef>
                <a:spcPct val="100000"/>
              </a:spcBef>
            </a:pPr>
            <a:r>
              <a:rPr lang="en-US" sz="2000" dirty="0"/>
              <a:t>Strategic – occurs at highest level of organization</a:t>
            </a:r>
          </a:p>
          <a:p>
            <a:pPr lvl="1">
              <a:spcBef>
                <a:spcPct val="100000"/>
              </a:spcBef>
            </a:pPr>
            <a:r>
              <a:rPr lang="en-US" sz="2000" dirty="0"/>
              <a:t>Tactical – focuses on production planning and integrates organizational resources</a:t>
            </a:r>
          </a:p>
          <a:p>
            <a:pPr lvl="1">
              <a:spcBef>
                <a:spcPct val="100000"/>
              </a:spcBef>
            </a:pPr>
            <a:r>
              <a:rPr lang="en-US" sz="2000" dirty="0"/>
              <a:t>Operational – focuses on day-to-day operations of local resources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defRPr/>
            </a:pPr>
            <a:r>
              <a:rPr lang="en-US" dirty="0" err="1" smtClean="0">
                <a:effectLst>
                  <a:outerShdw blurRad="38100" dist="38100" dir="2700000" algn="tl">
                    <a:srgbClr val="C0C0C0"/>
                  </a:outerShdw>
                </a:effectLst>
                <a:ea typeface="ＭＳ Ｐゴシック" pitchFamily="-128" charset="-128"/>
              </a:rPr>
              <a:t>Administrivia</a:t>
            </a:r>
            <a:r>
              <a:rPr lang="en-US" dirty="0" smtClean="0">
                <a:effectLst>
                  <a:outerShdw blurRad="38100" dist="38100" dir="2700000" algn="tl">
                    <a:srgbClr val="C0C0C0"/>
                  </a:outerShdw>
                </a:effectLst>
                <a:ea typeface="ＭＳ Ｐゴシック" pitchFamily="-128" charset="-128"/>
              </a:rPr>
              <a:t>: Communications </a:t>
            </a:r>
          </a:p>
        </p:txBody>
      </p:sp>
      <p:sp>
        <p:nvSpPr>
          <p:cNvPr id="9219" name="Rectangle 3"/>
          <p:cNvSpPr>
            <a:spLocks noGrp="1" noChangeArrowheads="1"/>
          </p:cNvSpPr>
          <p:nvPr>
            <p:ph idx="1"/>
          </p:nvPr>
        </p:nvSpPr>
        <p:spPr>
          <a:xfrm>
            <a:off x="304800" y="2057400"/>
            <a:ext cx="8458200" cy="5486400"/>
          </a:xfrm>
        </p:spPr>
        <p:txBody>
          <a:bodyPr/>
          <a:lstStyle/>
          <a:p>
            <a:pPr marL="469900" indent="-469900" eaLnBrk="1" hangingPunct="1"/>
            <a:r>
              <a:rPr lang="en-US" sz="2400" dirty="0" smtClean="0"/>
              <a:t>Email</a:t>
            </a:r>
          </a:p>
          <a:p>
            <a:pPr marL="908050" lvl="1" indent="-436563" eaLnBrk="1" hangingPunct="1"/>
            <a:r>
              <a:rPr lang="en-US" sz="2000" dirty="0" smtClean="0"/>
              <a:t>All students are expected to have an FIT email address.</a:t>
            </a:r>
          </a:p>
          <a:p>
            <a:pPr marL="908050" lvl="1" indent="-436563" eaLnBrk="1" hangingPunct="1"/>
            <a:r>
              <a:rPr lang="en-US" sz="2000" dirty="0" smtClean="0"/>
              <a:t>Please make sure it is valid and make sure you can access the course Canvas page.</a:t>
            </a:r>
          </a:p>
          <a:p>
            <a:pPr marL="469900" indent="-469900" eaLnBrk="1" hangingPunct="1"/>
            <a:r>
              <a:rPr lang="en-US" sz="2400" dirty="0" smtClean="0"/>
              <a:t>Course mailing list:</a:t>
            </a:r>
            <a:r>
              <a:rPr lang="en-US" sz="1600" dirty="0" smtClean="0"/>
              <a:t> </a:t>
            </a:r>
          </a:p>
          <a:p>
            <a:pPr marL="908050" lvl="1" indent="-436563" eaLnBrk="1" hangingPunct="1"/>
            <a:r>
              <a:rPr lang="en-US" sz="2000" dirty="0" smtClean="0"/>
              <a:t>On Canvas</a:t>
            </a:r>
          </a:p>
          <a:p>
            <a:pPr marL="908050" lvl="1" indent="-436563" eaLnBrk="1" hangingPunct="1"/>
            <a:r>
              <a:rPr lang="en-US" sz="2000" dirty="0" smtClean="0"/>
              <a:t>You can subscribe to discussion forums</a:t>
            </a:r>
          </a:p>
          <a:p>
            <a:pPr marL="908050" lvl="1" indent="-436563" eaLnBrk="1" hangingPunct="1"/>
            <a:r>
              <a:rPr lang="en-US" sz="2000" dirty="0" smtClean="0"/>
              <a:t>If necessary, update your spam filter to accept messages from the Canvas system.</a:t>
            </a:r>
          </a:p>
          <a:p>
            <a:pPr marL="908050" lvl="1" indent="-436563" eaLnBrk="1" hangingPunct="1"/>
            <a:r>
              <a:rPr lang="en-US" sz="2000" dirty="0" smtClean="0"/>
              <a:t>Unless your message is personal, send it to the course mailing list! </a:t>
            </a:r>
          </a:p>
          <a:p>
            <a:pPr marL="908050" lvl="1" indent="-436563" eaLnBrk="1" hangingPunct="1"/>
            <a:r>
              <a:rPr lang="en-US" sz="2000" dirty="0" smtClean="0"/>
              <a:t>Last minute information will go to the mailing list on Canvas.</a:t>
            </a:r>
          </a:p>
        </p:txBody>
      </p:sp>
      <p:sp>
        <p:nvSpPr>
          <p:cNvPr id="9220" name="Slide Number Placeholder 7"/>
          <p:cNvSpPr>
            <a:spLocks noGrp="1"/>
          </p:cNvSpPr>
          <p:nvPr>
            <p:ph type="sldNum" sz="quarter" idx="12"/>
          </p:nvPr>
        </p:nvSpPr>
        <p:spPr>
          <a:noFill/>
        </p:spPr>
        <p:txBody>
          <a:bodyPr/>
          <a:lstStyle/>
          <a:p>
            <a:fld id="{35A414B8-8639-4ACF-AE93-11C357327E60}" type="slidenum">
              <a:rPr lang="en-US">
                <a:latin typeface="Arial" pitchFamily="34" charset="0"/>
                <a:ea typeface="MS PGothic" pitchFamily="34" charset="-128"/>
              </a:rPr>
              <a:pPr/>
              <a:t>5</a:t>
            </a:fld>
            <a:r>
              <a:rPr lang="en-US">
                <a:latin typeface="Arial" pitchFamily="34" charset="0"/>
                <a:ea typeface="MS PGothic" pitchFamily="34" charset="-128"/>
              </a:rPr>
              <a:t> of 81</a:t>
            </a:r>
            <a:endParaRPr lang="en-US">
              <a:solidFill>
                <a:schemeClr val="tx2"/>
              </a:solidFill>
              <a:latin typeface="Arial" pitchFamily="34" charset="0"/>
              <a:ea typeface="MS PGothic" pitchFamily="34"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2975692-1CC8-43A1-A6D6-AE5176FA8AD6}" type="slidenum">
              <a:rPr lang="en-US"/>
              <a:pPr/>
              <a:t>50</a:t>
            </a:fld>
            <a:endParaRPr lang="en-US"/>
          </a:p>
        </p:txBody>
      </p:sp>
      <p:sp>
        <p:nvSpPr>
          <p:cNvPr id="514052" name="Rectangle 4"/>
          <p:cNvSpPr>
            <a:spLocks noGrp="1" noChangeArrowheads="1"/>
          </p:cNvSpPr>
          <p:nvPr>
            <p:ph type="title"/>
          </p:nvPr>
        </p:nvSpPr>
        <p:spPr/>
        <p:txBody>
          <a:bodyPr/>
          <a:lstStyle/>
          <a:p>
            <a:r>
              <a:rPr lang="en-US"/>
              <a:t>Planning (Continued)</a:t>
            </a:r>
          </a:p>
        </p:txBody>
      </p:sp>
      <p:sp>
        <p:nvSpPr>
          <p:cNvPr id="514053" name="Rectangle 5"/>
          <p:cNvSpPr>
            <a:spLocks noGrp="1" noChangeArrowheads="1"/>
          </p:cNvSpPr>
          <p:nvPr>
            <p:ph type="body" idx="1"/>
          </p:nvPr>
        </p:nvSpPr>
        <p:spPr>
          <a:xfrm>
            <a:off x="762000" y="2017713"/>
            <a:ext cx="7772400" cy="4114800"/>
          </a:xfrm>
        </p:spPr>
        <p:txBody>
          <a:bodyPr/>
          <a:lstStyle/>
          <a:p>
            <a:pPr>
              <a:spcBef>
                <a:spcPct val="200000"/>
              </a:spcBef>
            </a:pPr>
            <a:r>
              <a:rPr lang="en-US" dirty="0"/>
              <a:t>In general, planning begins with the strategic plan for the whole organization</a:t>
            </a:r>
          </a:p>
          <a:p>
            <a:pPr lvl="1">
              <a:spcBef>
                <a:spcPct val="200000"/>
              </a:spcBef>
            </a:pPr>
            <a:r>
              <a:rPr lang="en-US" dirty="0"/>
              <a:t>To do this successfully, organization must thoroughly define its goals and objectives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02D9EF5-3A52-4E88-A235-66509FBC21C8}" type="slidenum">
              <a:rPr lang="en-US"/>
              <a:pPr/>
              <a:t>51</a:t>
            </a:fld>
            <a:endParaRPr lang="en-US"/>
          </a:p>
        </p:txBody>
      </p:sp>
      <p:sp>
        <p:nvSpPr>
          <p:cNvPr id="515076" name="Rectangle 4"/>
          <p:cNvSpPr>
            <a:spLocks noGrp="1" noChangeArrowheads="1"/>
          </p:cNvSpPr>
          <p:nvPr>
            <p:ph type="title"/>
          </p:nvPr>
        </p:nvSpPr>
        <p:spPr>
          <a:xfrm>
            <a:off x="1143000" y="1066800"/>
            <a:ext cx="8229600" cy="679450"/>
          </a:xfrm>
        </p:spPr>
        <p:txBody>
          <a:bodyPr/>
          <a:lstStyle/>
          <a:p>
            <a:r>
              <a:rPr lang="en-US" sz="4000" dirty="0"/>
              <a:t>Organization</a:t>
            </a:r>
          </a:p>
        </p:txBody>
      </p:sp>
      <p:sp>
        <p:nvSpPr>
          <p:cNvPr id="515077" name="Rectangle 5"/>
          <p:cNvSpPr>
            <a:spLocks noGrp="1" noChangeArrowheads="1"/>
          </p:cNvSpPr>
          <p:nvPr>
            <p:ph type="body" idx="1"/>
          </p:nvPr>
        </p:nvSpPr>
        <p:spPr>
          <a:xfrm>
            <a:off x="762000" y="2098675"/>
            <a:ext cx="8229600" cy="5216525"/>
          </a:xfrm>
        </p:spPr>
        <p:txBody>
          <a:bodyPr/>
          <a:lstStyle/>
          <a:p>
            <a:pPr>
              <a:spcBef>
                <a:spcPct val="50000"/>
              </a:spcBef>
            </a:pPr>
            <a:r>
              <a:rPr lang="en-US" sz="2400" dirty="0"/>
              <a:t>Organization: is a principle of management dedicated to structuring of resources to support the accomplishment of objectives</a:t>
            </a:r>
          </a:p>
          <a:p>
            <a:pPr>
              <a:spcBef>
                <a:spcPct val="50000"/>
              </a:spcBef>
            </a:pPr>
            <a:r>
              <a:rPr lang="en-US" sz="2400" dirty="0"/>
              <a:t>Organizing tasks requires determining:</a:t>
            </a:r>
          </a:p>
          <a:p>
            <a:pPr lvl="1">
              <a:spcBef>
                <a:spcPct val="50000"/>
              </a:spcBef>
            </a:pPr>
            <a:r>
              <a:rPr lang="en-US" sz="2400" dirty="0"/>
              <a:t>What is to be done</a:t>
            </a:r>
          </a:p>
          <a:p>
            <a:pPr lvl="1">
              <a:spcBef>
                <a:spcPct val="50000"/>
              </a:spcBef>
            </a:pPr>
            <a:r>
              <a:rPr lang="en-US" sz="2400" dirty="0"/>
              <a:t>In what order</a:t>
            </a:r>
          </a:p>
          <a:p>
            <a:pPr lvl="1">
              <a:spcBef>
                <a:spcPct val="50000"/>
              </a:spcBef>
            </a:pPr>
            <a:r>
              <a:rPr lang="en-US" sz="2400" dirty="0"/>
              <a:t>By whom</a:t>
            </a:r>
          </a:p>
          <a:p>
            <a:pPr lvl="1">
              <a:spcBef>
                <a:spcPct val="50000"/>
              </a:spcBef>
            </a:pPr>
            <a:r>
              <a:rPr lang="en-US" sz="2400" dirty="0"/>
              <a:t>By which methods</a:t>
            </a:r>
          </a:p>
          <a:p>
            <a:pPr lvl="1">
              <a:spcBef>
                <a:spcPct val="50000"/>
              </a:spcBef>
            </a:pPr>
            <a:r>
              <a:rPr lang="en-US" sz="2400" dirty="0"/>
              <a:t>When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E0DC0C2-BBD6-40B1-863E-83109D760F42}" type="slidenum">
              <a:rPr lang="en-US"/>
              <a:pPr/>
              <a:t>52</a:t>
            </a:fld>
            <a:endParaRPr lang="en-US"/>
          </a:p>
        </p:txBody>
      </p:sp>
      <p:sp>
        <p:nvSpPr>
          <p:cNvPr id="516100" name="Rectangle 4"/>
          <p:cNvSpPr>
            <a:spLocks noGrp="1" noChangeArrowheads="1"/>
          </p:cNvSpPr>
          <p:nvPr>
            <p:ph type="title"/>
          </p:nvPr>
        </p:nvSpPr>
        <p:spPr/>
        <p:txBody>
          <a:bodyPr/>
          <a:lstStyle/>
          <a:p>
            <a:r>
              <a:rPr lang="en-US"/>
              <a:t>Leadership</a:t>
            </a:r>
          </a:p>
        </p:txBody>
      </p:sp>
      <p:sp>
        <p:nvSpPr>
          <p:cNvPr id="516101" name="Rectangle 5"/>
          <p:cNvSpPr>
            <a:spLocks noGrp="1" noChangeArrowheads="1"/>
          </p:cNvSpPr>
          <p:nvPr>
            <p:ph type="body" idx="1"/>
          </p:nvPr>
        </p:nvSpPr>
        <p:spPr>
          <a:xfrm>
            <a:off x="838200" y="2017713"/>
            <a:ext cx="7772400" cy="4114800"/>
          </a:xfrm>
        </p:spPr>
        <p:txBody>
          <a:bodyPr/>
          <a:lstStyle/>
          <a:p>
            <a:pPr>
              <a:spcBef>
                <a:spcPct val="200000"/>
              </a:spcBef>
            </a:pPr>
            <a:r>
              <a:rPr lang="en-US" sz="2800" dirty="0"/>
              <a:t>Encourages the implementation of the planning and organizing functions, including supervising employee behavior, performance, attendance, and attitude</a:t>
            </a:r>
          </a:p>
          <a:p>
            <a:pPr>
              <a:spcBef>
                <a:spcPct val="200000"/>
              </a:spcBef>
            </a:pPr>
            <a:r>
              <a:rPr lang="en-US" sz="2800" dirty="0"/>
              <a:t>Leadership generally addresses the direction and motivation of the human resource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4A4D9EC-C38D-4810-8896-6E8096AD09AB}" type="slidenum">
              <a:rPr lang="en-US"/>
              <a:pPr/>
              <a:t>53</a:t>
            </a:fld>
            <a:endParaRPr lang="en-US"/>
          </a:p>
        </p:txBody>
      </p:sp>
      <p:sp>
        <p:nvSpPr>
          <p:cNvPr id="517124" name="Rectangle 4"/>
          <p:cNvSpPr>
            <a:spLocks noGrp="1" noChangeArrowheads="1"/>
          </p:cNvSpPr>
          <p:nvPr>
            <p:ph type="title"/>
          </p:nvPr>
        </p:nvSpPr>
        <p:spPr/>
        <p:txBody>
          <a:bodyPr/>
          <a:lstStyle/>
          <a:p>
            <a:r>
              <a:rPr lang="en-US"/>
              <a:t>Control </a:t>
            </a:r>
          </a:p>
        </p:txBody>
      </p:sp>
      <p:sp>
        <p:nvSpPr>
          <p:cNvPr id="517125" name="Rectangle 5"/>
          <p:cNvSpPr>
            <a:spLocks noGrp="1" noChangeArrowheads="1"/>
          </p:cNvSpPr>
          <p:nvPr>
            <p:ph type="body" idx="1"/>
          </p:nvPr>
        </p:nvSpPr>
        <p:spPr>
          <a:xfrm>
            <a:off x="762000" y="2017713"/>
            <a:ext cx="7772400" cy="4114800"/>
          </a:xfrm>
        </p:spPr>
        <p:txBody>
          <a:bodyPr/>
          <a:lstStyle/>
          <a:p>
            <a:pPr>
              <a:spcBef>
                <a:spcPct val="100000"/>
              </a:spcBef>
            </a:pPr>
            <a:r>
              <a:rPr lang="en-US" sz="2800" dirty="0"/>
              <a:t>Control: </a:t>
            </a:r>
          </a:p>
          <a:p>
            <a:pPr lvl="1">
              <a:spcBef>
                <a:spcPct val="100000"/>
              </a:spcBef>
            </a:pPr>
            <a:r>
              <a:rPr lang="en-US" sz="2400" dirty="0"/>
              <a:t>Monitoring progress toward completion</a:t>
            </a:r>
          </a:p>
          <a:p>
            <a:pPr lvl="1">
              <a:spcBef>
                <a:spcPct val="100000"/>
              </a:spcBef>
            </a:pPr>
            <a:r>
              <a:rPr lang="en-US" sz="2400" dirty="0"/>
              <a:t>Making necessary adjustments to achieve the desired objectives</a:t>
            </a:r>
          </a:p>
          <a:p>
            <a:pPr>
              <a:spcBef>
                <a:spcPct val="100000"/>
              </a:spcBef>
            </a:pPr>
            <a:r>
              <a:rPr lang="en-US" sz="2800" dirty="0"/>
              <a:t>Controlling function determines what must be monitored as well using specific control tools to gather and evaluate information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D4D03DE-64B5-4D96-8A16-81736AC401CD}" type="slidenum">
              <a:rPr lang="en-US"/>
              <a:pPr/>
              <a:t>54</a:t>
            </a:fld>
            <a:endParaRPr lang="en-US"/>
          </a:p>
        </p:txBody>
      </p:sp>
      <p:sp>
        <p:nvSpPr>
          <p:cNvPr id="520196" name="Rectangle 4"/>
          <p:cNvSpPr>
            <a:spLocks noGrp="1" noChangeArrowheads="1"/>
          </p:cNvSpPr>
          <p:nvPr>
            <p:ph type="title"/>
          </p:nvPr>
        </p:nvSpPr>
        <p:spPr>
          <a:xfrm>
            <a:off x="990600" y="1219200"/>
            <a:ext cx="8229600" cy="527050"/>
          </a:xfrm>
        </p:spPr>
        <p:txBody>
          <a:bodyPr/>
          <a:lstStyle/>
          <a:p>
            <a:r>
              <a:rPr lang="en-US" sz="4000" dirty="0"/>
              <a:t>Solving Problems</a:t>
            </a:r>
          </a:p>
        </p:txBody>
      </p:sp>
      <p:sp>
        <p:nvSpPr>
          <p:cNvPr id="520197" name="Rectangle 5"/>
          <p:cNvSpPr>
            <a:spLocks noGrp="1" noChangeArrowheads="1"/>
          </p:cNvSpPr>
          <p:nvPr>
            <p:ph type="body" idx="1"/>
          </p:nvPr>
        </p:nvSpPr>
        <p:spPr>
          <a:xfrm>
            <a:off x="685800" y="2022475"/>
            <a:ext cx="8229600" cy="5292725"/>
          </a:xfrm>
        </p:spPr>
        <p:txBody>
          <a:bodyPr/>
          <a:lstStyle/>
          <a:p>
            <a:pPr>
              <a:spcBef>
                <a:spcPct val="100000"/>
              </a:spcBef>
            </a:pPr>
            <a:r>
              <a:rPr lang="en-US" sz="2800" dirty="0"/>
              <a:t>All managers face problems that must be solved.</a:t>
            </a:r>
          </a:p>
          <a:p>
            <a:pPr lvl="1">
              <a:spcBef>
                <a:spcPct val="100000"/>
              </a:spcBef>
            </a:pPr>
            <a:r>
              <a:rPr lang="en-US" sz="1800" dirty="0"/>
              <a:t>Step 1: Recognize and Define the Problem</a:t>
            </a:r>
          </a:p>
          <a:p>
            <a:pPr lvl="1">
              <a:spcBef>
                <a:spcPct val="100000"/>
              </a:spcBef>
            </a:pPr>
            <a:r>
              <a:rPr lang="en-US" sz="1800" dirty="0"/>
              <a:t>Step 2: Gather Facts and Make Assumptions</a:t>
            </a:r>
          </a:p>
          <a:p>
            <a:pPr lvl="1">
              <a:spcBef>
                <a:spcPct val="100000"/>
              </a:spcBef>
            </a:pPr>
            <a:r>
              <a:rPr lang="en-US" sz="1800" dirty="0"/>
              <a:t>Step 3: Develop Possible Solutions</a:t>
            </a:r>
          </a:p>
          <a:p>
            <a:pPr lvl="1">
              <a:spcBef>
                <a:spcPct val="100000"/>
              </a:spcBef>
            </a:pPr>
            <a:r>
              <a:rPr lang="en-US" sz="1800" dirty="0"/>
              <a:t>Step 4: Analyze and Compare the Possible Solutions </a:t>
            </a:r>
          </a:p>
          <a:p>
            <a:pPr lvl="1">
              <a:spcBef>
                <a:spcPct val="100000"/>
              </a:spcBef>
            </a:pPr>
            <a:r>
              <a:rPr lang="en-US" sz="1800" dirty="0"/>
              <a:t>Step 5: Select, Implement, and Evaluate a Solution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334770F-8463-46B4-8CE7-9F785B0BE296}" type="slidenum">
              <a:rPr lang="en-US"/>
              <a:pPr/>
              <a:t>55</a:t>
            </a:fld>
            <a:endParaRPr lang="en-US"/>
          </a:p>
        </p:txBody>
      </p:sp>
      <p:sp>
        <p:nvSpPr>
          <p:cNvPr id="522244" name="Rectangle 4"/>
          <p:cNvSpPr>
            <a:spLocks noGrp="1" noChangeArrowheads="1"/>
          </p:cNvSpPr>
          <p:nvPr>
            <p:ph type="title"/>
          </p:nvPr>
        </p:nvSpPr>
        <p:spPr/>
        <p:txBody>
          <a:bodyPr/>
          <a:lstStyle/>
          <a:p>
            <a:r>
              <a:rPr lang="en-US" sz="4000" dirty="0"/>
              <a:t>Principles Of Information </a:t>
            </a:r>
            <a:r>
              <a:rPr lang="en-US" sz="4000" dirty="0" smtClean="0"/>
              <a:t/>
            </a:r>
            <a:br>
              <a:rPr lang="en-US" sz="4000" dirty="0" smtClean="0"/>
            </a:br>
            <a:r>
              <a:rPr lang="en-US" sz="4000" dirty="0" smtClean="0"/>
              <a:t>Security </a:t>
            </a:r>
            <a:r>
              <a:rPr lang="en-US" sz="4000" dirty="0"/>
              <a:t>Management</a:t>
            </a:r>
          </a:p>
        </p:txBody>
      </p:sp>
      <p:sp>
        <p:nvSpPr>
          <p:cNvPr id="522245" name="Rectangle 5"/>
          <p:cNvSpPr>
            <a:spLocks noGrp="1" noChangeArrowheads="1"/>
          </p:cNvSpPr>
          <p:nvPr>
            <p:ph type="body" idx="1"/>
          </p:nvPr>
        </p:nvSpPr>
        <p:spPr>
          <a:xfrm>
            <a:off x="838200" y="2017713"/>
            <a:ext cx="7772400" cy="4114800"/>
          </a:xfrm>
        </p:spPr>
        <p:txBody>
          <a:bodyPr/>
          <a:lstStyle/>
          <a:p>
            <a:pPr>
              <a:spcBef>
                <a:spcPct val="50000"/>
              </a:spcBef>
            </a:pPr>
            <a:r>
              <a:rPr lang="en-US" sz="2000" dirty="0"/>
              <a:t>Information security management is part of the organizational management team.</a:t>
            </a:r>
          </a:p>
          <a:p>
            <a:pPr>
              <a:spcBef>
                <a:spcPct val="50000"/>
              </a:spcBef>
            </a:pPr>
            <a:r>
              <a:rPr lang="en-US" sz="2000" dirty="0"/>
              <a:t>The extended characteristics of information security are known as the six Ps:</a:t>
            </a:r>
          </a:p>
          <a:p>
            <a:pPr lvl="1">
              <a:spcBef>
                <a:spcPct val="50000"/>
              </a:spcBef>
            </a:pPr>
            <a:r>
              <a:rPr lang="en-US" sz="2000" dirty="0"/>
              <a:t>Planning</a:t>
            </a:r>
          </a:p>
          <a:p>
            <a:pPr lvl="1">
              <a:spcBef>
                <a:spcPct val="50000"/>
              </a:spcBef>
            </a:pPr>
            <a:r>
              <a:rPr lang="en-US" sz="2000" dirty="0"/>
              <a:t>Policy</a:t>
            </a:r>
          </a:p>
          <a:p>
            <a:pPr lvl="1">
              <a:spcBef>
                <a:spcPct val="50000"/>
              </a:spcBef>
            </a:pPr>
            <a:r>
              <a:rPr lang="en-US" sz="2000" dirty="0"/>
              <a:t>Programs</a:t>
            </a:r>
          </a:p>
          <a:p>
            <a:pPr lvl="1">
              <a:spcBef>
                <a:spcPct val="50000"/>
              </a:spcBef>
            </a:pPr>
            <a:r>
              <a:rPr lang="en-US" sz="2000" dirty="0"/>
              <a:t>Protection</a:t>
            </a:r>
          </a:p>
          <a:p>
            <a:pPr lvl="1">
              <a:spcBef>
                <a:spcPct val="50000"/>
              </a:spcBef>
            </a:pPr>
            <a:r>
              <a:rPr lang="en-US" sz="2000" dirty="0"/>
              <a:t>People</a:t>
            </a:r>
          </a:p>
          <a:p>
            <a:pPr lvl="1">
              <a:spcBef>
                <a:spcPct val="50000"/>
              </a:spcBef>
            </a:pPr>
            <a:r>
              <a:rPr lang="en-US" sz="2000" dirty="0"/>
              <a:t>Project Management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A827F8F-E596-4992-8B2C-598D918F4470}" type="slidenum">
              <a:rPr lang="en-US"/>
              <a:pPr/>
              <a:t>56</a:t>
            </a:fld>
            <a:endParaRPr lang="en-US"/>
          </a:p>
        </p:txBody>
      </p:sp>
      <p:sp>
        <p:nvSpPr>
          <p:cNvPr id="523268" name="Rectangle 4"/>
          <p:cNvSpPr>
            <a:spLocks noGrp="1" noChangeArrowheads="1"/>
          </p:cNvSpPr>
          <p:nvPr>
            <p:ph type="title"/>
          </p:nvPr>
        </p:nvSpPr>
        <p:spPr>
          <a:xfrm>
            <a:off x="1066800" y="1225550"/>
            <a:ext cx="8229600" cy="603250"/>
          </a:xfrm>
        </p:spPr>
        <p:txBody>
          <a:bodyPr/>
          <a:lstStyle/>
          <a:p>
            <a:r>
              <a:rPr lang="en-US" sz="4000" dirty="0"/>
              <a:t>InfoSec Planning</a:t>
            </a:r>
          </a:p>
        </p:txBody>
      </p:sp>
      <p:sp>
        <p:nvSpPr>
          <p:cNvPr id="523269" name="Rectangle 5"/>
          <p:cNvSpPr>
            <a:spLocks noGrp="1" noChangeArrowheads="1"/>
          </p:cNvSpPr>
          <p:nvPr>
            <p:ph type="body" idx="1"/>
          </p:nvPr>
        </p:nvSpPr>
        <p:spPr>
          <a:xfrm>
            <a:off x="762000" y="2098675"/>
            <a:ext cx="8229600" cy="5292725"/>
          </a:xfrm>
        </p:spPr>
        <p:txBody>
          <a:bodyPr/>
          <a:lstStyle/>
          <a:p>
            <a:pPr>
              <a:spcBef>
                <a:spcPct val="150000"/>
              </a:spcBef>
            </a:pPr>
            <a:r>
              <a:rPr lang="en-US" sz="2800" dirty="0"/>
              <a:t>Planning as part of InfoSec management is an extension of the basic planning model discussed earlier in this chapter</a:t>
            </a:r>
          </a:p>
          <a:p>
            <a:pPr>
              <a:spcBef>
                <a:spcPct val="150000"/>
              </a:spcBef>
            </a:pPr>
            <a:r>
              <a:rPr lang="en-US" sz="2800" dirty="0"/>
              <a:t>Included in the InfoSec planning model are activities necessary to support the design, creation, and implementation of information security strategies as they exist within the IT planning environment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31D03CE-42CE-4E17-A3A7-CD6B6DC73458}" type="slidenum">
              <a:rPr lang="en-US"/>
              <a:pPr/>
              <a:t>57</a:t>
            </a:fld>
            <a:endParaRPr lang="en-US"/>
          </a:p>
        </p:txBody>
      </p:sp>
      <p:sp>
        <p:nvSpPr>
          <p:cNvPr id="524292" name="Rectangle 4"/>
          <p:cNvSpPr>
            <a:spLocks noGrp="1" noChangeArrowheads="1"/>
          </p:cNvSpPr>
          <p:nvPr>
            <p:ph type="title"/>
          </p:nvPr>
        </p:nvSpPr>
        <p:spPr>
          <a:xfrm>
            <a:off x="914400" y="1066800"/>
            <a:ext cx="8229600" cy="679450"/>
          </a:xfrm>
        </p:spPr>
        <p:txBody>
          <a:bodyPr/>
          <a:lstStyle/>
          <a:p>
            <a:r>
              <a:rPr lang="en-US" sz="4000" dirty="0"/>
              <a:t>InfoSec Planning Types</a:t>
            </a:r>
          </a:p>
        </p:txBody>
      </p:sp>
      <p:sp>
        <p:nvSpPr>
          <p:cNvPr id="524293" name="Rectangle 5"/>
          <p:cNvSpPr>
            <a:spLocks noGrp="1" noChangeArrowheads="1"/>
          </p:cNvSpPr>
          <p:nvPr>
            <p:ph type="body" idx="1"/>
          </p:nvPr>
        </p:nvSpPr>
        <p:spPr>
          <a:xfrm>
            <a:off x="762000" y="2057400"/>
            <a:ext cx="8229600" cy="4454525"/>
          </a:xfrm>
        </p:spPr>
        <p:txBody>
          <a:bodyPr/>
          <a:lstStyle/>
          <a:p>
            <a:r>
              <a:rPr lang="en-US" sz="2800" dirty="0"/>
              <a:t>Several types of InfoSec plans exist:</a:t>
            </a:r>
          </a:p>
          <a:p>
            <a:pPr lvl="1"/>
            <a:r>
              <a:rPr lang="en-US" sz="2400" dirty="0"/>
              <a:t>Incident response</a:t>
            </a:r>
          </a:p>
          <a:p>
            <a:pPr lvl="1"/>
            <a:r>
              <a:rPr lang="en-US" sz="2400" dirty="0"/>
              <a:t>Business continuity</a:t>
            </a:r>
          </a:p>
          <a:p>
            <a:pPr lvl="1"/>
            <a:r>
              <a:rPr lang="en-US" sz="2400" dirty="0"/>
              <a:t>Disaster recovery</a:t>
            </a:r>
          </a:p>
          <a:p>
            <a:pPr lvl="1"/>
            <a:r>
              <a:rPr lang="en-US" sz="2400" dirty="0"/>
              <a:t>Policy</a:t>
            </a:r>
          </a:p>
          <a:p>
            <a:pPr lvl="1"/>
            <a:r>
              <a:rPr lang="en-US" sz="2400" dirty="0"/>
              <a:t>Personnel</a:t>
            </a:r>
          </a:p>
          <a:p>
            <a:pPr lvl="1"/>
            <a:r>
              <a:rPr lang="en-US" sz="2400" dirty="0"/>
              <a:t>Technology rollout </a:t>
            </a:r>
          </a:p>
          <a:p>
            <a:pPr lvl="1"/>
            <a:r>
              <a:rPr lang="en-US" sz="2400" dirty="0"/>
              <a:t>Risk management and </a:t>
            </a:r>
          </a:p>
          <a:p>
            <a:pPr lvl="1"/>
            <a:r>
              <a:rPr lang="en-US" sz="2400" dirty="0"/>
              <a:t>Security program including education, training and awareness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6CBF122-A22C-4E7C-B0F2-F3804C527F37}" type="slidenum">
              <a:rPr lang="en-US"/>
              <a:pPr/>
              <a:t>58</a:t>
            </a:fld>
            <a:endParaRPr lang="en-US"/>
          </a:p>
        </p:txBody>
      </p:sp>
      <p:sp>
        <p:nvSpPr>
          <p:cNvPr id="525316" name="Rectangle 4"/>
          <p:cNvSpPr>
            <a:spLocks noGrp="1" noChangeArrowheads="1"/>
          </p:cNvSpPr>
          <p:nvPr>
            <p:ph type="title"/>
          </p:nvPr>
        </p:nvSpPr>
        <p:spPr>
          <a:xfrm>
            <a:off x="1066800" y="1143000"/>
            <a:ext cx="8229600" cy="603250"/>
          </a:xfrm>
        </p:spPr>
        <p:txBody>
          <a:bodyPr/>
          <a:lstStyle/>
          <a:p>
            <a:r>
              <a:rPr lang="en-US" sz="4000" dirty="0"/>
              <a:t>Policy</a:t>
            </a:r>
          </a:p>
        </p:txBody>
      </p:sp>
      <p:sp>
        <p:nvSpPr>
          <p:cNvPr id="525317" name="Rectangle 5"/>
          <p:cNvSpPr>
            <a:spLocks noGrp="1" noChangeArrowheads="1"/>
          </p:cNvSpPr>
          <p:nvPr>
            <p:ph type="body" idx="1"/>
          </p:nvPr>
        </p:nvSpPr>
        <p:spPr>
          <a:xfrm>
            <a:off x="838200" y="1946275"/>
            <a:ext cx="8229600" cy="5140325"/>
          </a:xfrm>
        </p:spPr>
        <p:txBody>
          <a:bodyPr/>
          <a:lstStyle/>
          <a:p>
            <a:pPr>
              <a:spcBef>
                <a:spcPct val="80000"/>
              </a:spcBef>
            </a:pPr>
            <a:r>
              <a:rPr lang="en-US" sz="2800" dirty="0"/>
              <a:t>Policy: set of organizational guidelines that dictates certain behavior within the organization</a:t>
            </a:r>
          </a:p>
          <a:p>
            <a:pPr>
              <a:spcBef>
                <a:spcPct val="80000"/>
              </a:spcBef>
            </a:pPr>
            <a:r>
              <a:rPr lang="en-US" sz="2800" dirty="0"/>
              <a:t>In InfoSec, there are three general categories of policy: </a:t>
            </a:r>
          </a:p>
          <a:p>
            <a:pPr lvl="1">
              <a:spcBef>
                <a:spcPct val="80000"/>
              </a:spcBef>
            </a:pPr>
            <a:r>
              <a:rPr lang="en-US" sz="2400" dirty="0"/>
              <a:t>General program policy (Enterprise Security Policy)</a:t>
            </a:r>
          </a:p>
          <a:p>
            <a:pPr lvl="1">
              <a:spcBef>
                <a:spcPct val="80000"/>
              </a:spcBef>
            </a:pPr>
            <a:r>
              <a:rPr lang="en-US" sz="2400" dirty="0"/>
              <a:t>An issue-specific security policy (ISSP) </a:t>
            </a:r>
          </a:p>
          <a:p>
            <a:pPr lvl="1">
              <a:spcBef>
                <a:spcPct val="80000"/>
              </a:spcBef>
            </a:pPr>
            <a:r>
              <a:rPr lang="en-US" sz="2400" dirty="0"/>
              <a:t>System-specific policies (SSSPs)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459AED9-8872-45DB-BF66-BE3F8106047F}" type="slidenum">
              <a:rPr lang="en-US"/>
              <a:pPr/>
              <a:t>59</a:t>
            </a:fld>
            <a:endParaRPr lang="en-US"/>
          </a:p>
        </p:txBody>
      </p:sp>
      <p:sp>
        <p:nvSpPr>
          <p:cNvPr id="526340" name="Rectangle 4"/>
          <p:cNvSpPr>
            <a:spLocks noGrp="1" noChangeArrowheads="1"/>
          </p:cNvSpPr>
          <p:nvPr>
            <p:ph type="title"/>
          </p:nvPr>
        </p:nvSpPr>
        <p:spPr>
          <a:xfrm>
            <a:off x="1066800" y="1143000"/>
            <a:ext cx="8229600" cy="603250"/>
          </a:xfrm>
        </p:spPr>
        <p:txBody>
          <a:bodyPr/>
          <a:lstStyle/>
          <a:p>
            <a:r>
              <a:rPr lang="en-US" sz="4000" dirty="0"/>
              <a:t>Programs</a:t>
            </a:r>
          </a:p>
        </p:txBody>
      </p:sp>
      <p:sp>
        <p:nvSpPr>
          <p:cNvPr id="526341" name="Rectangle 5"/>
          <p:cNvSpPr>
            <a:spLocks noGrp="1" noChangeArrowheads="1"/>
          </p:cNvSpPr>
          <p:nvPr>
            <p:ph type="body" idx="1"/>
          </p:nvPr>
        </p:nvSpPr>
        <p:spPr>
          <a:xfrm>
            <a:off x="685800" y="2098675"/>
            <a:ext cx="8229600" cy="5216525"/>
          </a:xfrm>
        </p:spPr>
        <p:txBody>
          <a:bodyPr/>
          <a:lstStyle/>
          <a:p>
            <a:pPr>
              <a:spcBef>
                <a:spcPct val="100000"/>
              </a:spcBef>
            </a:pPr>
            <a:r>
              <a:rPr lang="en-US" sz="2800" dirty="0"/>
              <a:t>Programs: specific entities managed in the information security domain</a:t>
            </a:r>
          </a:p>
          <a:p>
            <a:pPr>
              <a:spcBef>
                <a:spcPct val="100000"/>
              </a:spcBef>
            </a:pPr>
            <a:r>
              <a:rPr lang="en-US" sz="2800" dirty="0"/>
              <a:t>A security education training and awareness (SETA) program is one such entity</a:t>
            </a:r>
          </a:p>
          <a:p>
            <a:pPr>
              <a:spcBef>
                <a:spcPct val="100000"/>
              </a:spcBef>
            </a:pPr>
            <a:r>
              <a:rPr lang="en-US" sz="2800" dirty="0"/>
              <a:t>Other programs that may emerge include a physical security program, complete with fire, physical access, gates, guards, and so 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defRPr/>
            </a:pPr>
            <a:r>
              <a:rPr lang="en-US" dirty="0" err="1" smtClean="0">
                <a:effectLst>
                  <a:outerShdw blurRad="38100" dist="38100" dir="2700000" algn="tl">
                    <a:srgbClr val="C0C0C0"/>
                  </a:outerShdw>
                </a:effectLst>
                <a:ea typeface="ＭＳ Ｐゴシック" pitchFamily="-128" charset="-128"/>
              </a:rPr>
              <a:t>Administrivia</a:t>
            </a:r>
            <a:r>
              <a:rPr lang="en-US" dirty="0" smtClean="0">
                <a:effectLst>
                  <a:outerShdw blurRad="38100" dist="38100" dir="2700000" algn="tl">
                    <a:srgbClr val="C0C0C0"/>
                  </a:outerShdw>
                </a:effectLst>
                <a:ea typeface="ＭＳ Ｐゴシック" pitchFamily="-128" charset="-128"/>
              </a:rPr>
              <a:t>: Reading materials</a:t>
            </a:r>
          </a:p>
        </p:txBody>
      </p:sp>
      <p:sp>
        <p:nvSpPr>
          <p:cNvPr id="10243" name="Rectangle 3"/>
          <p:cNvSpPr>
            <a:spLocks noGrp="1" noChangeArrowheads="1"/>
          </p:cNvSpPr>
          <p:nvPr>
            <p:ph idx="1"/>
          </p:nvPr>
        </p:nvSpPr>
        <p:spPr/>
        <p:txBody>
          <a:bodyPr/>
          <a:lstStyle/>
          <a:p>
            <a:r>
              <a:rPr lang="en-US" sz="2000" b="1" dirty="0" smtClean="0"/>
              <a:t>REQUIRED TEXT</a:t>
            </a:r>
            <a:endParaRPr lang="en-US" sz="2000" dirty="0" smtClean="0"/>
          </a:p>
          <a:p>
            <a:pPr lvl="1"/>
            <a:r>
              <a:rPr lang="en-US" sz="1600" dirty="0" smtClean="0"/>
              <a:t>Workman, M., Phelps, D. C., &amp; </a:t>
            </a:r>
            <a:r>
              <a:rPr lang="en-US" sz="1600" dirty="0" err="1" smtClean="0"/>
              <a:t>Gathegi</a:t>
            </a:r>
            <a:r>
              <a:rPr lang="en-US" sz="1600" dirty="0" smtClean="0"/>
              <a:t>, J. N. (2013). Information Security for Managers. Boston, MA: Jones &amp; Bartlett. ISBN-13: 9780763793012</a:t>
            </a:r>
            <a:r>
              <a:rPr lang="en-US" sz="2000" b="1" dirty="0" smtClean="0"/>
              <a:t> </a:t>
            </a:r>
          </a:p>
          <a:p>
            <a:endParaRPr lang="en-US" sz="2000" b="1" dirty="0" smtClean="0"/>
          </a:p>
          <a:p>
            <a:r>
              <a:rPr lang="en-US" sz="2000" b="1" dirty="0" smtClean="0"/>
              <a:t>SOFTWARE</a:t>
            </a:r>
            <a:r>
              <a:rPr lang="en-US" sz="2000" dirty="0" smtClean="0"/>
              <a:t> </a:t>
            </a:r>
          </a:p>
          <a:p>
            <a:pPr lvl="1">
              <a:buNone/>
            </a:pPr>
            <a:r>
              <a:rPr lang="en-US" sz="1600" dirty="0" smtClean="0"/>
              <a:t>The software needed for this class includes:</a:t>
            </a:r>
          </a:p>
          <a:p>
            <a:pPr lvl="1"/>
            <a:r>
              <a:rPr lang="en-US" sz="1600" dirty="0" smtClean="0"/>
              <a:t>Word processing software. I accept submissions in </a:t>
            </a:r>
            <a:r>
              <a:rPr lang="en-US" sz="1600" dirty="0" err="1" smtClean="0"/>
              <a:t>MicroSoft</a:t>
            </a:r>
            <a:r>
              <a:rPr lang="en-US" sz="1600" dirty="0" smtClean="0"/>
              <a:t> Word, PDF and plain text formats.</a:t>
            </a:r>
          </a:p>
          <a:p>
            <a:pPr lvl="1"/>
            <a:r>
              <a:rPr lang="en-US" sz="1600" dirty="0" smtClean="0"/>
              <a:t>Spreadsheet and presentation creation software (e.g. Excel, PowerPoint, Google Docs/Slides, </a:t>
            </a:r>
            <a:r>
              <a:rPr lang="en-US" sz="1600" dirty="0" err="1" smtClean="0"/>
              <a:t>OpenOffice</a:t>
            </a:r>
            <a:r>
              <a:rPr lang="en-US" sz="1600" dirty="0" smtClean="0"/>
              <a:t>, etc.).</a:t>
            </a:r>
          </a:p>
          <a:p>
            <a:pPr lvl="2" eaLnBrk="1" hangingPunct="1"/>
            <a:endParaRPr lang="en-US" dirty="0" smtClean="0"/>
          </a:p>
        </p:txBody>
      </p:sp>
      <p:sp>
        <p:nvSpPr>
          <p:cNvPr id="10244" name="Slide Number Placeholder 7"/>
          <p:cNvSpPr>
            <a:spLocks noGrp="1"/>
          </p:cNvSpPr>
          <p:nvPr>
            <p:ph type="sldNum" sz="quarter" idx="12"/>
          </p:nvPr>
        </p:nvSpPr>
        <p:spPr>
          <a:noFill/>
        </p:spPr>
        <p:txBody>
          <a:bodyPr/>
          <a:lstStyle/>
          <a:p>
            <a:fld id="{2ADB1451-18CE-405B-B44A-37B6A4D90123}" type="slidenum">
              <a:rPr lang="en-US">
                <a:latin typeface="Arial" pitchFamily="34" charset="0"/>
                <a:ea typeface="MS PGothic" pitchFamily="34" charset="-128"/>
              </a:rPr>
              <a:pPr/>
              <a:t>6</a:t>
            </a:fld>
            <a:r>
              <a:rPr lang="en-US">
                <a:latin typeface="Arial" pitchFamily="34" charset="0"/>
                <a:ea typeface="MS PGothic" pitchFamily="34" charset="-128"/>
              </a:rPr>
              <a:t> of 81</a:t>
            </a:r>
            <a:endParaRPr lang="en-US">
              <a:solidFill>
                <a:schemeClr val="tx2"/>
              </a:solidFill>
              <a:latin typeface="Arial" pitchFamily="34" charset="0"/>
              <a:ea typeface="MS PGothic" pitchFamily="34" charset="-128"/>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6F24EA8-7959-4C82-B9C0-8A94F03392E3}" type="slidenum">
              <a:rPr lang="en-US"/>
              <a:pPr/>
              <a:t>60</a:t>
            </a:fld>
            <a:endParaRPr lang="en-US"/>
          </a:p>
        </p:txBody>
      </p:sp>
      <p:sp>
        <p:nvSpPr>
          <p:cNvPr id="527364" name="Rectangle 4"/>
          <p:cNvSpPr>
            <a:spLocks noGrp="1" noChangeArrowheads="1"/>
          </p:cNvSpPr>
          <p:nvPr>
            <p:ph type="title"/>
          </p:nvPr>
        </p:nvSpPr>
        <p:spPr/>
        <p:txBody>
          <a:bodyPr/>
          <a:lstStyle/>
          <a:p>
            <a:r>
              <a:rPr lang="en-US"/>
              <a:t>Protection</a:t>
            </a:r>
          </a:p>
        </p:txBody>
      </p:sp>
      <p:sp>
        <p:nvSpPr>
          <p:cNvPr id="527365" name="Rectangle 5"/>
          <p:cNvSpPr>
            <a:spLocks noGrp="1" noChangeArrowheads="1"/>
          </p:cNvSpPr>
          <p:nvPr>
            <p:ph type="body" idx="1"/>
          </p:nvPr>
        </p:nvSpPr>
        <p:spPr>
          <a:xfrm>
            <a:off x="914400" y="2017713"/>
            <a:ext cx="7772400" cy="4114800"/>
          </a:xfrm>
        </p:spPr>
        <p:txBody>
          <a:bodyPr/>
          <a:lstStyle/>
          <a:p>
            <a:pPr>
              <a:spcBef>
                <a:spcPct val="200000"/>
              </a:spcBef>
            </a:pPr>
            <a:r>
              <a:rPr lang="en-US" sz="2800" dirty="0"/>
              <a:t>Risk management activities, including risk assessment and control, as well as protection mechanisms, technologies, and tools</a:t>
            </a:r>
          </a:p>
          <a:p>
            <a:pPr>
              <a:spcBef>
                <a:spcPct val="200000"/>
              </a:spcBef>
            </a:pPr>
            <a:r>
              <a:rPr lang="en-US" sz="2800" dirty="0"/>
              <a:t>Each of these mechanisms represents some aspect of the management of specific controls in the overall information security plan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1F18294-35FD-4CBD-93AC-D51A79747C36}" type="slidenum">
              <a:rPr lang="en-US"/>
              <a:pPr/>
              <a:t>61</a:t>
            </a:fld>
            <a:endParaRPr lang="en-US"/>
          </a:p>
        </p:txBody>
      </p:sp>
      <p:sp>
        <p:nvSpPr>
          <p:cNvPr id="528388" name="Rectangle 4"/>
          <p:cNvSpPr>
            <a:spLocks noGrp="1" noChangeArrowheads="1"/>
          </p:cNvSpPr>
          <p:nvPr>
            <p:ph type="title"/>
          </p:nvPr>
        </p:nvSpPr>
        <p:spPr>
          <a:xfrm>
            <a:off x="1066800" y="1219200"/>
            <a:ext cx="8229600" cy="527050"/>
          </a:xfrm>
        </p:spPr>
        <p:txBody>
          <a:bodyPr/>
          <a:lstStyle/>
          <a:p>
            <a:r>
              <a:rPr lang="en-US" sz="4000" dirty="0"/>
              <a:t>People</a:t>
            </a:r>
          </a:p>
        </p:txBody>
      </p:sp>
      <p:sp>
        <p:nvSpPr>
          <p:cNvPr id="528389" name="Rectangle 5"/>
          <p:cNvSpPr>
            <a:spLocks noGrp="1" noChangeArrowheads="1"/>
          </p:cNvSpPr>
          <p:nvPr>
            <p:ph type="body" idx="1"/>
          </p:nvPr>
        </p:nvSpPr>
        <p:spPr>
          <a:xfrm>
            <a:off x="762000" y="1981200"/>
            <a:ext cx="8229600" cy="5368925"/>
          </a:xfrm>
        </p:spPr>
        <p:txBody>
          <a:bodyPr/>
          <a:lstStyle/>
          <a:p>
            <a:pPr>
              <a:spcBef>
                <a:spcPct val="150000"/>
              </a:spcBef>
            </a:pPr>
            <a:r>
              <a:rPr lang="en-US" sz="2800" dirty="0"/>
              <a:t>People are the most critical link in the information security program</a:t>
            </a:r>
          </a:p>
          <a:p>
            <a:pPr>
              <a:spcBef>
                <a:spcPct val="150000"/>
              </a:spcBef>
            </a:pPr>
            <a:r>
              <a:rPr lang="en-US" sz="2800" dirty="0"/>
              <a:t>It is imperative that managers continuously recognize the crucial role that people play</a:t>
            </a:r>
          </a:p>
          <a:p>
            <a:pPr>
              <a:spcBef>
                <a:spcPct val="150000"/>
              </a:spcBef>
            </a:pPr>
            <a:r>
              <a:rPr lang="en-US" sz="2800" dirty="0"/>
              <a:t>Including information security personnel and the security of personnel, as well as aspects of the SETA program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4FED272-B399-46F1-8D59-62CB06355250}" type="slidenum">
              <a:rPr lang="en-US"/>
              <a:pPr/>
              <a:t>62</a:t>
            </a:fld>
            <a:endParaRPr lang="en-US"/>
          </a:p>
        </p:txBody>
      </p:sp>
      <p:sp>
        <p:nvSpPr>
          <p:cNvPr id="529412" name="Rectangle 4"/>
          <p:cNvSpPr>
            <a:spLocks noGrp="1" noChangeArrowheads="1"/>
          </p:cNvSpPr>
          <p:nvPr>
            <p:ph type="title"/>
          </p:nvPr>
        </p:nvSpPr>
        <p:spPr>
          <a:xfrm>
            <a:off x="1066800" y="1219200"/>
            <a:ext cx="8229600" cy="527050"/>
          </a:xfrm>
        </p:spPr>
        <p:txBody>
          <a:bodyPr/>
          <a:lstStyle/>
          <a:p>
            <a:r>
              <a:rPr lang="en-US" sz="4000" dirty="0"/>
              <a:t>Project Management</a:t>
            </a:r>
          </a:p>
        </p:txBody>
      </p:sp>
      <p:sp>
        <p:nvSpPr>
          <p:cNvPr id="529413" name="Rectangle 5"/>
          <p:cNvSpPr>
            <a:spLocks noGrp="1" noChangeArrowheads="1"/>
          </p:cNvSpPr>
          <p:nvPr>
            <p:ph type="body" idx="1"/>
          </p:nvPr>
        </p:nvSpPr>
        <p:spPr>
          <a:xfrm>
            <a:off x="762000" y="2098675"/>
            <a:ext cx="8229600" cy="5445125"/>
          </a:xfrm>
        </p:spPr>
        <p:txBody>
          <a:bodyPr/>
          <a:lstStyle/>
          <a:p>
            <a:pPr>
              <a:spcBef>
                <a:spcPct val="100000"/>
              </a:spcBef>
            </a:pPr>
            <a:r>
              <a:rPr lang="en-US" sz="2800" dirty="0"/>
              <a:t>Project management discipline should be present throughout all elements of the information security program</a:t>
            </a:r>
          </a:p>
          <a:p>
            <a:pPr>
              <a:spcBef>
                <a:spcPct val="100000"/>
              </a:spcBef>
            </a:pPr>
            <a:r>
              <a:rPr lang="en-US" sz="2800" dirty="0"/>
              <a:t>Involves </a:t>
            </a:r>
          </a:p>
          <a:p>
            <a:pPr lvl="1">
              <a:spcBef>
                <a:spcPct val="100000"/>
              </a:spcBef>
            </a:pPr>
            <a:r>
              <a:rPr lang="en-US" sz="2400" dirty="0"/>
              <a:t>Identifying and controlling the resources applied to the project</a:t>
            </a:r>
          </a:p>
          <a:p>
            <a:pPr lvl="1">
              <a:spcBef>
                <a:spcPct val="100000"/>
              </a:spcBef>
            </a:pPr>
            <a:r>
              <a:rPr lang="en-US" sz="2400" dirty="0"/>
              <a:t>Measuring progress and adjusting the process as progress is made toward the goal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a:defRPr/>
            </a:pPr>
            <a:r>
              <a:rPr lang="en-US" dirty="0" err="1" smtClean="0">
                <a:effectLst>
                  <a:outerShdw blurRad="38100" dist="38100" dir="2700000" algn="tl">
                    <a:srgbClr val="C0C0C0"/>
                  </a:outerShdw>
                </a:effectLst>
                <a:ea typeface="ＭＳ Ｐゴシック" pitchFamily="-128" charset="-128"/>
              </a:rPr>
              <a:t>Administrivia</a:t>
            </a:r>
            <a:r>
              <a:rPr lang="en-US" dirty="0" smtClean="0">
                <a:effectLst>
                  <a:outerShdw blurRad="38100" dist="38100" dir="2700000" algn="tl">
                    <a:srgbClr val="C0C0C0"/>
                  </a:outerShdw>
                </a:effectLst>
                <a:ea typeface="ＭＳ Ｐゴシック" pitchFamily="-128" charset="-128"/>
              </a:rPr>
              <a:t>: Reading materials</a:t>
            </a:r>
          </a:p>
        </p:txBody>
      </p:sp>
      <p:sp>
        <p:nvSpPr>
          <p:cNvPr id="11267" name="Rectangle 3"/>
          <p:cNvSpPr>
            <a:spLocks noGrp="1" noChangeArrowheads="1"/>
          </p:cNvSpPr>
          <p:nvPr>
            <p:ph idx="1"/>
          </p:nvPr>
        </p:nvSpPr>
        <p:spPr>
          <a:xfrm>
            <a:off x="609600" y="2133600"/>
            <a:ext cx="7772400" cy="4114800"/>
          </a:xfrm>
        </p:spPr>
        <p:txBody>
          <a:bodyPr/>
          <a:lstStyle/>
          <a:p>
            <a:r>
              <a:rPr lang="en-US" sz="2000" dirty="0" smtClean="0"/>
              <a:t>Collateral reading: these two books are ones that every practitioner in the field ought to read.</a:t>
            </a:r>
          </a:p>
          <a:p>
            <a:pPr lvl="1"/>
            <a:r>
              <a:rPr lang="en-US" sz="1800" dirty="0" smtClean="0"/>
              <a:t>Frederick P. Brooks,  </a:t>
            </a:r>
            <a:r>
              <a:rPr lang="en-US" sz="1800" dirty="0" smtClean="0">
                <a:hlinkClick r:id="rId3"/>
              </a:rPr>
              <a:t>The Mythical Man-Month: Essays on Software Engineering, Anniversary Edition (2nd Edition) (Paperback), </a:t>
            </a:r>
            <a:r>
              <a:rPr lang="en-US" sz="1800" dirty="0" smtClean="0"/>
              <a:t>Addison-Wesley, ISBN-10: 0-201-83595-9.</a:t>
            </a:r>
          </a:p>
          <a:p>
            <a:pPr lvl="1"/>
            <a:r>
              <a:rPr lang="en-US" sz="1800" dirty="0" smtClean="0"/>
              <a:t>Gerald M. Weinberg, </a:t>
            </a:r>
            <a:r>
              <a:rPr lang="en-US" sz="1800" dirty="0" smtClean="0">
                <a:hlinkClick r:id="rId4"/>
              </a:rPr>
              <a:t>The Psychology of Computer Programming: Silver Anniversary Edition (Paperback)</a:t>
            </a:r>
            <a:r>
              <a:rPr lang="en-US" sz="1800" dirty="0" smtClean="0"/>
              <a:t>, Dorset House, ISBN-10: 0-932633-42-0 </a:t>
            </a:r>
          </a:p>
        </p:txBody>
      </p:sp>
      <p:sp>
        <p:nvSpPr>
          <p:cNvPr id="11268" name="Slide Number Placeholder 7"/>
          <p:cNvSpPr>
            <a:spLocks noGrp="1"/>
          </p:cNvSpPr>
          <p:nvPr>
            <p:ph type="sldNum" sz="quarter" idx="12"/>
          </p:nvPr>
        </p:nvSpPr>
        <p:spPr>
          <a:noFill/>
        </p:spPr>
        <p:txBody>
          <a:bodyPr/>
          <a:lstStyle/>
          <a:p>
            <a:fld id="{291B02C3-1CFC-4083-B9FD-FB238055AF30}" type="slidenum">
              <a:rPr lang="en-US">
                <a:latin typeface="Arial" pitchFamily="34" charset="0"/>
                <a:ea typeface="MS PGothic" pitchFamily="34" charset="-128"/>
              </a:rPr>
              <a:pPr/>
              <a:t>7</a:t>
            </a:fld>
            <a:r>
              <a:rPr lang="en-US">
                <a:latin typeface="Arial" pitchFamily="34" charset="0"/>
                <a:ea typeface="MS PGothic" pitchFamily="34" charset="-128"/>
              </a:rPr>
              <a:t> of 81</a:t>
            </a:r>
            <a:endParaRPr lang="en-US">
              <a:solidFill>
                <a:schemeClr val="tx2"/>
              </a:solidFill>
              <a:latin typeface="Arial" pitchFamily="34" charset="0"/>
              <a:ea typeface="MS PGothic" pitchFamily="34"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Rectangle 4"/>
          <p:cNvSpPr>
            <a:spLocks noGrp="1" noChangeArrowheads="1"/>
          </p:cNvSpPr>
          <p:nvPr>
            <p:ph type="title"/>
          </p:nvPr>
        </p:nvSpPr>
        <p:spPr/>
        <p:txBody>
          <a:bodyPr/>
          <a:lstStyle/>
          <a:p>
            <a:pPr eaLnBrk="1" hangingPunct="1">
              <a:defRPr/>
            </a:pPr>
            <a:r>
              <a:rPr lang="en-US" smtClean="0">
                <a:effectLst>
                  <a:outerShdw blurRad="38100" dist="38100" dir="2700000" algn="tl">
                    <a:srgbClr val="C0C0C0"/>
                  </a:outerShdw>
                </a:effectLst>
                <a:ea typeface="ＭＳ Ｐゴシック" pitchFamily="-128" charset="-128"/>
              </a:rPr>
              <a:t>Administrivia: Course structure</a:t>
            </a:r>
          </a:p>
        </p:txBody>
      </p:sp>
      <p:sp>
        <p:nvSpPr>
          <p:cNvPr id="13315" name="Rectangle 5"/>
          <p:cNvSpPr>
            <a:spLocks noGrp="1" noChangeArrowheads="1"/>
          </p:cNvSpPr>
          <p:nvPr>
            <p:ph idx="1"/>
          </p:nvPr>
        </p:nvSpPr>
        <p:spPr>
          <a:xfrm>
            <a:off x="533400" y="2057400"/>
            <a:ext cx="8458200" cy="5486400"/>
          </a:xfrm>
        </p:spPr>
        <p:txBody>
          <a:bodyPr/>
          <a:lstStyle/>
          <a:p>
            <a:pPr eaLnBrk="1" hangingPunct="1"/>
            <a:r>
              <a:rPr lang="en-US" sz="2000" dirty="0" smtClean="0"/>
              <a:t>10-11 weeks (Aug 19 – Nov 18)</a:t>
            </a:r>
          </a:p>
          <a:p>
            <a:pPr eaLnBrk="1" hangingPunct="1"/>
            <a:r>
              <a:rPr lang="en-US" sz="2000" dirty="0" smtClean="0"/>
              <a:t>Weekly reading</a:t>
            </a:r>
          </a:p>
          <a:p>
            <a:pPr eaLnBrk="1" hangingPunct="1"/>
            <a:r>
              <a:rPr lang="en-US" sz="2000" dirty="0" smtClean="0"/>
              <a:t>Graded labs (4)</a:t>
            </a:r>
          </a:p>
          <a:p>
            <a:pPr eaLnBrk="1" hangingPunct="1"/>
            <a:r>
              <a:rPr lang="en-US" sz="2000" dirty="0" smtClean="0"/>
              <a:t>Term/Team project</a:t>
            </a:r>
          </a:p>
          <a:p>
            <a:pPr eaLnBrk="1" hangingPunct="1"/>
            <a:r>
              <a:rPr lang="en-US" sz="2000" dirty="0" smtClean="0"/>
              <a:t>Class Participation / Online Journal</a:t>
            </a:r>
          </a:p>
          <a:p>
            <a:pPr eaLnBrk="1" hangingPunct="1"/>
            <a:r>
              <a:rPr lang="en-US" sz="2000" dirty="0" smtClean="0"/>
              <a:t>Class structure: In-class or Online/Distance Learning via Canvas.</a:t>
            </a:r>
          </a:p>
          <a:p>
            <a:pPr eaLnBrk="1" hangingPunct="1"/>
            <a:r>
              <a:rPr lang="en-US" sz="2000" dirty="0" smtClean="0"/>
              <a:t>Topics and reading assignments are on the course Canvas page </a:t>
            </a:r>
          </a:p>
        </p:txBody>
      </p:sp>
      <p:sp>
        <p:nvSpPr>
          <p:cNvPr id="13316" name="Slide Number Placeholder 7"/>
          <p:cNvSpPr>
            <a:spLocks noGrp="1"/>
          </p:cNvSpPr>
          <p:nvPr>
            <p:ph type="sldNum" sz="quarter" idx="12"/>
          </p:nvPr>
        </p:nvSpPr>
        <p:spPr>
          <a:noFill/>
        </p:spPr>
        <p:txBody>
          <a:bodyPr/>
          <a:lstStyle/>
          <a:p>
            <a:fld id="{22639372-FC8B-4E33-BB7C-32291EE5AF82}" type="slidenum">
              <a:rPr lang="en-US">
                <a:latin typeface="Arial" pitchFamily="34" charset="0"/>
                <a:ea typeface="MS PGothic" pitchFamily="34" charset="-128"/>
              </a:rPr>
              <a:pPr/>
              <a:t>8</a:t>
            </a:fld>
            <a:r>
              <a:rPr lang="en-US">
                <a:latin typeface="Arial" pitchFamily="34" charset="0"/>
                <a:ea typeface="MS PGothic" pitchFamily="34" charset="-128"/>
              </a:rPr>
              <a:t> of 81</a:t>
            </a:r>
            <a:endParaRPr lang="en-US">
              <a:solidFill>
                <a:schemeClr val="tx2"/>
              </a:solidFill>
              <a:latin typeface="Arial" pitchFamily="34" charset="0"/>
              <a:ea typeface="MS PGothic" pitchFamily="3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8" name="Rectangle 6"/>
          <p:cNvSpPr>
            <a:spLocks noGrp="1" noChangeArrowheads="1"/>
          </p:cNvSpPr>
          <p:nvPr>
            <p:ph type="title"/>
          </p:nvPr>
        </p:nvSpPr>
        <p:spPr/>
        <p:txBody>
          <a:bodyPr/>
          <a:lstStyle/>
          <a:p>
            <a:pPr eaLnBrk="1" hangingPunct="1">
              <a:defRPr/>
            </a:pPr>
            <a:r>
              <a:rPr lang="en-US" smtClean="0">
                <a:effectLst>
                  <a:outerShdw blurRad="38100" dist="38100" dir="2700000" algn="tl">
                    <a:srgbClr val="C0C0C0"/>
                  </a:outerShdw>
                </a:effectLst>
                <a:ea typeface="ＭＳ Ｐゴシック" pitchFamily="-128" charset="-128"/>
              </a:rPr>
              <a:t>Administrivia: Miscellany</a:t>
            </a:r>
          </a:p>
        </p:txBody>
      </p:sp>
      <p:sp>
        <p:nvSpPr>
          <p:cNvPr id="15363" name="Rectangle 7"/>
          <p:cNvSpPr>
            <a:spLocks noGrp="1" noChangeArrowheads="1"/>
          </p:cNvSpPr>
          <p:nvPr>
            <p:ph idx="1"/>
          </p:nvPr>
        </p:nvSpPr>
        <p:spPr>
          <a:xfrm>
            <a:off x="533400" y="2209800"/>
            <a:ext cx="7772400" cy="4114800"/>
          </a:xfrm>
        </p:spPr>
        <p:txBody>
          <a:bodyPr/>
          <a:lstStyle/>
          <a:p>
            <a:pPr eaLnBrk="1" hangingPunct="1"/>
            <a:r>
              <a:rPr lang="en-US" sz="2000" dirty="0" smtClean="0"/>
              <a:t>Communications development:</a:t>
            </a:r>
          </a:p>
          <a:p>
            <a:pPr lvl="1" eaLnBrk="1" hangingPunct="1"/>
            <a:r>
              <a:rPr lang="en-US" sz="1800" dirty="0" smtClean="0"/>
              <a:t>An essential part of this course is communicating your ideas in prose.</a:t>
            </a:r>
          </a:p>
          <a:p>
            <a:pPr lvl="1" eaLnBrk="1" hangingPunct="1"/>
            <a:r>
              <a:rPr lang="en-US" sz="1800" dirty="0" smtClean="0"/>
              <a:t>The ability to communicate clearly and effectively is a skill that will pay off both in and out of class.</a:t>
            </a:r>
          </a:p>
          <a:p>
            <a:pPr lvl="1" eaLnBrk="1" hangingPunct="1"/>
            <a:r>
              <a:rPr lang="en-US" sz="1800" dirty="0" smtClean="0"/>
              <a:t>Motivation from a recent NPR business report:</a:t>
            </a:r>
          </a:p>
          <a:p>
            <a:pPr lvl="2" eaLnBrk="1" hangingPunct="1"/>
            <a:r>
              <a:rPr lang="en-US" sz="1600" dirty="0" smtClean="0"/>
              <a:t>Robert Half surveyed their corporate customers concerning resumes they had received.</a:t>
            </a:r>
          </a:p>
          <a:p>
            <a:pPr lvl="2" eaLnBrk="1" hangingPunct="1"/>
            <a:r>
              <a:rPr lang="en-US" sz="1600" dirty="0" smtClean="0"/>
              <a:t>Corporate reviewers spent about 10-15 seconds deciding whether to examine the resume further.</a:t>
            </a:r>
          </a:p>
          <a:p>
            <a:pPr lvl="2" eaLnBrk="1" hangingPunct="1"/>
            <a:r>
              <a:rPr lang="en-US" sz="1600" dirty="0" smtClean="0"/>
              <a:t>They instantly tossed the resume if they detected any grammatical or spelling errors.</a:t>
            </a:r>
          </a:p>
          <a:p>
            <a:pPr lvl="1" eaLnBrk="1" hangingPunct="1"/>
            <a:r>
              <a:rPr lang="en-US" sz="1800" dirty="0" smtClean="0"/>
              <a:t>Treat your coursework as if it were being reviewed by the manager who does your performance review and sets your salary.</a:t>
            </a:r>
            <a:r>
              <a:rPr lang="en-US" sz="1100" dirty="0" smtClean="0"/>
              <a:t> </a:t>
            </a:r>
          </a:p>
        </p:txBody>
      </p:sp>
      <p:sp>
        <p:nvSpPr>
          <p:cNvPr id="15364" name="Slide Number Placeholder 7"/>
          <p:cNvSpPr>
            <a:spLocks noGrp="1"/>
          </p:cNvSpPr>
          <p:nvPr>
            <p:ph type="sldNum" sz="quarter" idx="12"/>
          </p:nvPr>
        </p:nvSpPr>
        <p:spPr>
          <a:noFill/>
        </p:spPr>
        <p:txBody>
          <a:bodyPr/>
          <a:lstStyle/>
          <a:p>
            <a:fld id="{02B8D6B4-3917-47D1-9F3D-F30B019019D7}" type="slidenum">
              <a:rPr lang="en-US">
                <a:latin typeface="Arial" pitchFamily="34" charset="0"/>
                <a:ea typeface="MS PGothic" pitchFamily="34" charset="-128"/>
              </a:rPr>
              <a:pPr/>
              <a:t>9</a:t>
            </a:fld>
            <a:r>
              <a:rPr lang="en-US">
                <a:latin typeface="Arial" pitchFamily="34" charset="0"/>
                <a:ea typeface="MS PGothic" pitchFamily="34" charset="-128"/>
              </a:rPr>
              <a:t> of 81</a:t>
            </a:r>
            <a:endParaRPr lang="en-US">
              <a:solidFill>
                <a:schemeClr val="tx2"/>
              </a:solidFill>
              <a:latin typeface="Arial" pitchFamily="34" charset="0"/>
              <a:ea typeface="MS PGothic" pitchFamily="34" charset="-128"/>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1334</TotalTime>
  <Words>5503</Words>
  <Application>Microsoft Office PowerPoint</Application>
  <PresentationFormat>On-screen Show (4:3)</PresentationFormat>
  <Paragraphs>780</Paragraphs>
  <Slides>62</Slides>
  <Notes>62</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Blends</vt:lpstr>
      <vt:lpstr>CIS 5600 Information Security Management</vt:lpstr>
      <vt:lpstr>Administrivia: Introductions</vt:lpstr>
      <vt:lpstr>Administrivia: Contact Details</vt:lpstr>
      <vt:lpstr>Administrivia: Basic Information </vt:lpstr>
      <vt:lpstr>Administrivia: Communications </vt:lpstr>
      <vt:lpstr>Administrivia: Reading materials</vt:lpstr>
      <vt:lpstr>Administrivia: Reading materials</vt:lpstr>
      <vt:lpstr>Administrivia: Course structure</vt:lpstr>
      <vt:lpstr>Administrivia: Miscellany</vt:lpstr>
      <vt:lpstr>Administrivia: Miscellany</vt:lpstr>
      <vt:lpstr>Administrivia: Miscellany</vt:lpstr>
      <vt:lpstr>Administrivia: Support</vt:lpstr>
      <vt:lpstr>Administrivia: Feedback/Participation</vt:lpstr>
      <vt:lpstr>Administrivia: Assessment</vt:lpstr>
      <vt:lpstr>Administrivia: Schedule</vt:lpstr>
      <vt:lpstr>Homework logistics</vt:lpstr>
      <vt:lpstr>Surviving CIS 5600</vt:lpstr>
      <vt:lpstr>Introductions</vt:lpstr>
      <vt:lpstr>Course Objective</vt:lpstr>
      <vt:lpstr>Topics</vt:lpstr>
      <vt:lpstr>Assignments</vt:lpstr>
      <vt:lpstr>       Introduction to the Management of Information Security</vt:lpstr>
      <vt:lpstr>Introduction</vt:lpstr>
      <vt:lpstr>Introduction</vt:lpstr>
      <vt:lpstr>Communities of Interest</vt:lpstr>
      <vt:lpstr>What Is Security?</vt:lpstr>
      <vt:lpstr>Specialized Areas of Security</vt:lpstr>
      <vt:lpstr>Information Security</vt:lpstr>
      <vt:lpstr> Components of Information Security</vt:lpstr>
      <vt:lpstr>CIA Triangle</vt:lpstr>
      <vt:lpstr>NSTISSC Security Model</vt:lpstr>
      <vt:lpstr>Key Concepts of  Information Security</vt:lpstr>
      <vt:lpstr>Key Concepts of  Information Security</vt:lpstr>
      <vt:lpstr>Key Concepts of  Information Security</vt:lpstr>
      <vt:lpstr>Key Concepts of  Information Security</vt:lpstr>
      <vt:lpstr>Key Concepts of  Information Security</vt:lpstr>
      <vt:lpstr>Key Concepts of  Information Security</vt:lpstr>
      <vt:lpstr>Key Concepts of  Information Security</vt:lpstr>
      <vt:lpstr>Key Concepts of  Information Security</vt:lpstr>
      <vt:lpstr>What Is Management?</vt:lpstr>
      <vt:lpstr>Managerial Roles</vt:lpstr>
      <vt:lpstr>Differences Between Leadership and Management</vt:lpstr>
      <vt:lpstr>Slide 43</vt:lpstr>
      <vt:lpstr>Characteristics of a Leader</vt:lpstr>
      <vt:lpstr>What Makes a Good Leader?</vt:lpstr>
      <vt:lpstr>What Makes a Good  Leader? (Continued)</vt:lpstr>
      <vt:lpstr>Behavioral Types of Leaders</vt:lpstr>
      <vt:lpstr>Characteristics of Management</vt:lpstr>
      <vt:lpstr>Planning</vt:lpstr>
      <vt:lpstr>Planning (Continued)</vt:lpstr>
      <vt:lpstr>Organization</vt:lpstr>
      <vt:lpstr>Leadership</vt:lpstr>
      <vt:lpstr>Control </vt:lpstr>
      <vt:lpstr>Solving Problems</vt:lpstr>
      <vt:lpstr>Principles Of Information  Security Management</vt:lpstr>
      <vt:lpstr>InfoSec Planning</vt:lpstr>
      <vt:lpstr>InfoSec Planning Types</vt:lpstr>
      <vt:lpstr>Policy</vt:lpstr>
      <vt:lpstr>Programs</vt:lpstr>
      <vt:lpstr>Protection</vt:lpstr>
      <vt:lpstr>People</vt:lpstr>
      <vt:lpstr>Project Management</vt:lpstr>
    </vt:vector>
  </TitlesOfParts>
  <Company>SIS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TEL2813/IS2820  Security Management</dc:title>
  <dc:creator>jjoshi</dc:creator>
  <cp:lastModifiedBy>Jeremy T. Lanman</cp:lastModifiedBy>
  <cp:revision>46</cp:revision>
  <dcterms:created xsi:type="dcterms:W3CDTF">2005-01-06T13:14:00Z</dcterms:created>
  <dcterms:modified xsi:type="dcterms:W3CDTF">2015-08-20T23:50:32Z</dcterms:modified>
</cp:coreProperties>
</file>