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3"/>
  </p:notesMasterIdLst>
  <p:handoutMasterIdLst>
    <p:handoutMasterId r:id="rId64"/>
  </p:handoutMasterIdLst>
  <p:sldIdLst>
    <p:sldId id="385" r:id="rId2"/>
    <p:sldId id="389" r:id="rId3"/>
    <p:sldId id="325" r:id="rId4"/>
    <p:sldId id="326" r:id="rId5"/>
    <p:sldId id="327" r:id="rId6"/>
    <p:sldId id="328" r:id="rId7"/>
    <p:sldId id="329"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64" autoAdjust="0"/>
  </p:normalViewPr>
  <p:slideViewPr>
    <p:cSldViewPr>
      <p:cViewPr varScale="1">
        <p:scale>
          <a:sx n="117" d="100"/>
          <a:sy n="117" d="100"/>
        </p:scale>
        <p:origin x="-114" y="-102"/>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19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1648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9EA58509-20C0-43D8-A6EB-5C7FD42D094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54FABBCC-9BE2-4D15-A06E-CB2EF0A0101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p:spPr>
        <p:txBody>
          <a:bodyPr lIns="92075" tIns="46038" rIns="92075" bIns="46038"/>
          <a:lstStyle/>
          <a:p>
            <a:endParaRPr lang="en-US" smtClean="0">
              <a:latin typeface="Arial" pitchFamily="34" charset="0"/>
            </a:endParaRPr>
          </a:p>
        </p:txBody>
      </p:sp>
      <p:sp>
        <p:nvSpPr>
          <p:cNvPr id="88067"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88068"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88069"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88070"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88071" name="Slide Number Placeholder 8"/>
          <p:cNvSpPr>
            <a:spLocks noGrp="1"/>
          </p:cNvSpPr>
          <p:nvPr>
            <p:ph type="sldNum" sz="quarter" idx="5"/>
          </p:nvPr>
        </p:nvSpPr>
        <p:spPr>
          <a:noFill/>
        </p:spPr>
        <p:txBody>
          <a:bodyPr/>
          <a:lstStyle/>
          <a:p>
            <a:fld id="{BE9053C9-3AFC-4D80-B15D-9D4C0BB25142}" type="slidenum">
              <a:rPr lang="en-US">
                <a:latin typeface="Arial" pitchFamily="34" charset="0"/>
                <a:ea typeface="MS PGothic" pitchFamily="34" charset="-128"/>
              </a:rPr>
              <a:pPr/>
              <a:t>1</a:t>
            </a:fld>
            <a:r>
              <a:rPr lang="en-US">
                <a:latin typeface="Arial" pitchFamily="34" charset="0"/>
                <a:ea typeface="MS PGothic" pitchFamily="34" charset="-128"/>
              </a:rPr>
              <a:t> of 81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41400" y="609600"/>
            <a:ext cx="4775200" cy="3581400"/>
          </a:xfrm>
          <a:ln/>
        </p:spPr>
      </p:sp>
      <p:sp>
        <p:nvSpPr>
          <p:cNvPr id="109571" name="Rectangle 3"/>
          <p:cNvSpPr>
            <a:spLocks noGrp="1" noChangeArrowheads="1"/>
          </p:cNvSpPr>
          <p:nvPr>
            <p:ph type="body" idx="1"/>
          </p:nvPr>
        </p:nvSpPr>
        <p:spPr>
          <a:noFill/>
          <a:ln/>
        </p:spPr>
        <p:txBody>
          <a:bodyPr/>
          <a:lstStyle/>
          <a:p>
            <a:endParaRPr lang="en-US" smtClean="0">
              <a:latin typeface="Arial" pitchFamily="34" charset="0"/>
            </a:endParaRPr>
          </a:p>
        </p:txBody>
      </p:sp>
      <p:sp>
        <p:nvSpPr>
          <p:cNvPr id="109572" name="Date Placeholder 7"/>
          <p:cNvSpPr>
            <a:spLocks noGrp="1"/>
          </p:cNvSpPr>
          <p:nvPr>
            <p:ph type="dt" sz="quarter" idx="1"/>
          </p:nvPr>
        </p:nvSpPr>
        <p:spPr>
          <a:noFill/>
        </p:spPr>
        <p:txBody>
          <a:bodyPr/>
          <a:lstStyle/>
          <a:p>
            <a:r>
              <a:rPr lang="en-US">
                <a:latin typeface="Arial" pitchFamily="34" charset="0"/>
                <a:ea typeface="MS PGothic" pitchFamily="34" charset="-128"/>
              </a:rPr>
              <a:t>September 16, 2014</a:t>
            </a:r>
          </a:p>
        </p:txBody>
      </p:sp>
      <p:sp>
        <p:nvSpPr>
          <p:cNvPr id="109573" name="Footer Placeholder 9"/>
          <p:cNvSpPr>
            <a:spLocks noGrp="1"/>
          </p:cNvSpPr>
          <p:nvPr>
            <p:ph type="ftr" sz="quarter" idx="4"/>
          </p:nvPr>
        </p:nvSpPr>
        <p:spPr>
          <a:noFill/>
        </p:spPr>
        <p:txBody>
          <a:bodyPr/>
          <a:lstStyle/>
          <a:p>
            <a:r>
              <a:rPr lang="en-US">
                <a:latin typeface="Arial" pitchFamily="34" charset="0"/>
                <a:ea typeface="MS PGothic" pitchFamily="34" charset="-128"/>
              </a:rPr>
              <a:t>Lecture 1</a:t>
            </a:r>
          </a:p>
        </p:txBody>
      </p:sp>
      <p:sp>
        <p:nvSpPr>
          <p:cNvPr id="109574" name="Header Placeholder 10"/>
          <p:cNvSpPr>
            <a:spLocks noGrp="1"/>
          </p:cNvSpPr>
          <p:nvPr>
            <p:ph type="hdr" sz="quarter"/>
          </p:nvPr>
        </p:nvSpPr>
        <p:spPr>
          <a:noFill/>
        </p:spPr>
        <p:txBody>
          <a:bodyPr/>
          <a:lstStyle/>
          <a:p>
            <a:r>
              <a:rPr lang="en-US">
                <a:latin typeface="Arial" pitchFamily="34" charset="0"/>
                <a:ea typeface="MS PGothic" pitchFamily="34" charset="-128"/>
              </a:rPr>
              <a:t>SE 477</a:t>
            </a:r>
          </a:p>
        </p:txBody>
      </p:sp>
      <p:sp>
        <p:nvSpPr>
          <p:cNvPr id="109575" name="Slide Number Placeholder 8"/>
          <p:cNvSpPr>
            <a:spLocks noGrp="1"/>
          </p:cNvSpPr>
          <p:nvPr>
            <p:ph type="sldNum" sz="quarter" idx="5"/>
          </p:nvPr>
        </p:nvSpPr>
        <p:spPr>
          <a:noFill/>
        </p:spPr>
        <p:txBody>
          <a:bodyPr/>
          <a:lstStyle/>
          <a:p>
            <a:fld id="{F844C38F-6A42-429E-80BD-8C982A2436B5}" type="slidenum">
              <a:rPr lang="en-US">
                <a:latin typeface="Arial" pitchFamily="34" charset="0"/>
                <a:ea typeface="MS PGothic" pitchFamily="34" charset="-128"/>
              </a:rPr>
              <a:pPr/>
              <a:t>2</a:t>
            </a:fld>
            <a:r>
              <a:rPr lang="en-US">
                <a:latin typeface="Arial" pitchFamily="34" charset="0"/>
                <a:ea typeface="MS PGothic" pitchFamily="34" charset="-128"/>
              </a:rPr>
              <a:t> of 81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5A159617-B586-4D2D-AAEC-A8F6C0D1E0B5}" type="slidenum">
              <a:rPr lang="en-US"/>
              <a:pPr/>
              <a:t>23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p:spPr>
        <p:txBody>
          <a:bodyPr/>
          <a:lstStyle/>
          <a:p>
            <a:pPr eaLnBrk="1" hangingPunct="1">
              <a:lnSpc>
                <a:spcPct val="90000"/>
              </a:lnSpc>
            </a:pPr>
            <a:r>
              <a:rPr lang="en-US" b="1" smtClean="0"/>
              <a:t>Bottom-Up Planning</a:t>
            </a:r>
          </a:p>
          <a:p>
            <a:pPr eaLnBrk="1" hangingPunct="1">
              <a:lnSpc>
                <a:spcPct val="90000"/>
              </a:lnSpc>
            </a:pPr>
            <a:r>
              <a:rPr lang="en-US" smtClean="0"/>
              <a:t>The </a:t>
            </a:r>
            <a:r>
              <a:rPr lang="en-US" b="1" smtClean="0"/>
              <a:t>bottom-up approach</a:t>
            </a:r>
            <a:r>
              <a:rPr lang="en-US" smtClean="0"/>
              <a:t> can begin as a grass-roots effort in which systems administrators attempt to improve the security of their systems. </a:t>
            </a:r>
          </a:p>
          <a:p>
            <a:pPr eaLnBrk="1" hangingPunct="1">
              <a:lnSpc>
                <a:spcPct val="90000"/>
              </a:lnSpc>
            </a:pPr>
            <a:r>
              <a:rPr lang="en-US" smtClean="0"/>
              <a:t>The key advantage to this approach is the technical expertise of the individual administrators, since they work with information systems on a daily basis. </a:t>
            </a:r>
          </a:p>
          <a:p>
            <a:pPr eaLnBrk="1" hangingPunct="1">
              <a:lnSpc>
                <a:spcPct val="90000"/>
              </a:lnSpc>
            </a:pPr>
            <a:r>
              <a:rPr lang="en-US" smtClean="0"/>
              <a:t>Unfortunately, this approach seldom works, as it lacks a number of critical features, such as coordinated planning from upper management, coordination between departments, and the provision of sufficient resources. </a:t>
            </a:r>
          </a:p>
          <a:p>
            <a:pPr eaLnBrk="1" hangingPunct="1">
              <a:lnSpc>
                <a:spcPct val="90000"/>
              </a:lnSpc>
            </a:pPr>
            <a:endParaRPr lang="en-US" smtClean="0"/>
          </a:p>
          <a:p>
            <a:pPr eaLnBrk="1" hangingPunct="1">
              <a:lnSpc>
                <a:spcPct val="90000"/>
              </a:lnSpc>
            </a:pPr>
            <a:r>
              <a:rPr lang="en-US" sz="1400" b="1" smtClean="0"/>
              <a:t>Top-Down Planning</a:t>
            </a:r>
          </a:p>
          <a:p>
            <a:pPr eaLnBrk="1" hangingPunct="1">
              <a:lnSpc>
                <a:spcPct val="90000"/>
              </a:lnSpc>
            </a:pPr>
            <a:r>
              <a:rPr lang="en-US" smtClean="0"/>
              <a:t>The </a:t>
            </a:r>
            <a:r>
              <a:rPr lang="en-US" b="1" smtClean="0"/>
              <a:t>top-down approach</a:t>
            </a:r>
            <a:r>
              <a:rPr lang="en-US" smtClean="0"/>
              <a:t>, in contrast, has strong upper management support, a dedicated champion, usually assured funding, a clear planning and implementation process, and the ability to influence organizational culture. </a:t>
            </a:r>
          </a:p>
          <a:p>
            <a:pPr eaLnBrk="1" hangingPunct="1">
              <a:lnSpc>
                <a:spcPct val="90000"/>
              </a:lnSpc>
            </a:pPr>
            <a:r>
              <a:rPr lang="en-US" smtClean="0"/>
              <a:t>High-level managers provide resources, give direction, issue policies, procedures and processes, dictate the goals and expected outcomes of the project, and determine who is accountable for each of the required actions. </a:t>
            </a:r>
          </a:p>
          <a:p>
            <a:pPr eaLnBrk="1" hangingPunct="1">
              <a:lnSpc>
                <a:spcPct val="90000"/>
              </a:lnSpc>
            </a:pPr>
            <a:r>
              <a:rPr lang="en-US" smtClean="0"/>
              <a:t>The most successful top-down approach also involves a formal development strategy referred to as the systems development life cycle.</a:t>
            </a:r>
          </a:p>
          <a:p>
            <a:pPr eaLnBrk="1" hangingPunct="1">
              <a:lnSpc>
                <a:spcPct val="90000"/>
              </a:lnSpc>
            </a:pPr>
            <a:r>
              <a:rPr lang="en-US" smtClean="0"/>
              <a:t>Involvement and support of the </a:t>
            </a:r>
            <a:r>
              <a:rPr lang="en-US" b="1" smtClean="0"/>
              <a:t>end users </a:t>
            </a:r>
            <a:r>
              <a:rPr lang="en-US" smtClean="0"/>
              <a:t>is also critical to the success of this type of effort. </a:t>
            </a:r>
            <a:endParaRPr lang="en-US" b="1" smtClean="0"/>
          </a:p>
          <a:p>
            <a:pPr eaLnBrk="1" hangingPunct="1">
              <a:lnSpc>
                <a:spcPct val="90000"/>
              </a:lnSpc>
            </a:pPr>
            <a:endParaRPr lang="en-US" sz="1400" smtClean="0"/>
          </a:p>
          <a:p>
            <a:pPr eaLnBrk="1" hangingPunct="1">
              <a:lnSpc>
                <a:spcPct val="90000"/>
              </a:lnSpc>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61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D546D00A-03F9-4491-A311-099B2C76631F}" type="slidenum">
              <a:rPr lang="en-US"/>
              <a:pPr/>
              <a:t>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p:spPr>
        <p:txBody>
          <a:bodyPr/>
          <a:lstStyle/>
          <a:p>
            <a:pPr eaLnBrk="1" hangingPunct="1"/>
            <a:r>
              <a:rPr lang="en-US" smtClean="0"/>
              <a:t>In this textbook, the planning process is broken into two chapters – one on business planning (in general and specific to information security) and one on preparedness planning, also called contingency planning.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84DD394-2AFE-4944-AC39-4F521815C88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516"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215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solidFill>
                  <a:schemeClr val="bg2"/>
                </a:solidFill>
              </a:defRPr>
            </a:lvl1pPr>
          </a:lstStyle>
          <a:p>
            <a:pPr>
              <a:defRPr/>
            </a:pPr>
            <a:fld id="{8E810AE3-B3F1-4F01-A280-8315466285D8}" type="slidenum">
              <a:rPr lang="en-US"/>
              <a:pPr>
                <a:defRPr/>
              </a:pPr>
              <a:t>‹#›</a:t>
            </a:fld>
            <a:endParaRPr lang="en-US"/>
          </a:p>
        </p:txBody>
      </p:sp>
      <p:pic>
        <p:nvPicPr>
          <p:cNvPr id="17" name="Picture 16" descr="FloridaTech_seal"/>
          <p:cNvPicPr/>
          <p:nvPr userDrawn="1"/>
        </p:nvPicPr>
        <p:blipFill>
          <a:blip r:embed="rId2" cstate="print"/>
          <a:srcRect/>
          <a:stretch>
            <a:fillRect/>
          </a:stretch>
        </p:blipFill>
        <p:spPr bwMode="auto">
          <a:xfrm>
            <a:off x="7924800" y="104775"/>
            <a:ext cx="1133475" cy="8858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DC0776B-F463-4B9F-A86C-499A832F18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BF55CEB-AC4D-4582-B62C-320F56E31C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C25C3E2-A064-490E-A099-B65C0DA474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C212F34-4DE2-433A-A7D9-5E007DB274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F99BF65-E9E6-4DBC-BE4F-421FEBEBA3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5DFFB66D-1F36-4B08-8FB5-61A5203A7D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BDDF986E-D0C5-4FD7-8A46-2DBFFB58FE6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72084A6F-0486-4421-87B1-F319FC60C0B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C2C4D52-2AE8-4EC7-9C48-C6311CA7B5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8A76C89-7CCE-46DA-9FFF-862B7F58354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9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US"/>
          </a:p>
        </p:txBody>
      </p:sp>
      <p:sp>
        <p:nvSpPr>
          <p:cNvPr id="2049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US"/>
          </a:p>
        </p:txBody>
      </p:sp>
      <p:sp>
        <p:nvSpPr>
          <p:cNvPr id="2049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BBE24D29-819D-4C07-B192-89DE74BBC23D}" type="slidenum">
              <a:rPr lang="en-US"/>
              <a:pPr>
                <a:defRPr/>
              </a:pPr>
              <a:t>‹#›</a:t>
            </a:fld>
            <a:endParaRPr lang="en-US"/>
          </a:p>
        </p:txBody>
      </p:sp>
      <p:pic>
        <p:nvPicPr>
          <p:cNvPr id="14" name="Picture 13" descr="FloridaTech_seal"/>
          <p:cNvPicPr/>
          <p:nvPr userDrawn="1"/>
        </p:nvPicPr>
        <p:blipFill>
          <a:blip r:embed="rId13" cstate="print"/>
          <a:srcRect/>
          <a:stretch>
            <a:fillRect/>
          </a:stretch>
        </p:blipFill>
        <p:spPr bwMode="auto">
          <a:xfrm>
            <a:off x="7924800" y="104775"/>
            <a:ext cx="1133475" cy="885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990600" y="1905000"/>
            <a:ext cx="8610600" cy="1233487"/>
          </a:xfrm>
        </p:spPr>
        <p:txBody>
          <a:bodyPr/>
          <a:lstStyle/>
          <a:p>
            <a:pPr eaLnBrk="1" hangingPunct="1">
              <a:defRPr/>
            </a:pPr>
            <a:r>
              <a:rPr lang="en-US" sz="4000" dirty="0" smtClean="0">
                <a:effectLst>
                  <a:outerShdw blurRad="38100" dist="38100" dir="2700000" algn="tl">
                    <a:srgbClr val="C0C0C0"/>
                  </a:outerShdw>
                </a:effectLst>
                <a:ea typeface="ＭＳ Ｐゴシック" pitchFamily="-128" charset="-128"/>
              </a:rPr>
              <a:t>CIS 5600</a:t>
            </a:r>
            <a:br>
              <a:rPr lang="en-US" sz="4000" dirty="0" smtClean="0">
                <a:effectLst>
                  <a:outerShdw blurRad="38100" dist="38100" dir="2700000" algn="tl">
                    <a:srgbClr val="C0C0C0"/>
                  </a:outerShdw>
                </a:effectLst>
                <a:ea typeface="ＭＳ Ｐゴシック" pitchFamily="-128" charset="-128"/>
              </a:rPr>
            </a:br>
            <a:r>
              <a:rPr lang="en-US" sz="3200" dirty="0" smtClean="0">
                <a:effectLst>
                  <a:outerShdw blurRad="38100" dist="38100" dir="2700000" algn="tl">
                    <a:srgbClr val="C0C0C0"/>
                  </a:outerShdw>
                </a:effectLst>
                <a:ea typeface="ＭＳ Ｐゴシック" pitchFamily="-128" charset="-128"/>
              </a:rPr>
              <a:t>Information Security Management</a:t>
            </a:r>
            <a:endParaRPr lang="en-US" sz="4000" b="1" dirty="0" smtClean="0">
              <a:effectLst>
                <a:outerShdw blurRad="38100" dist="38100" dir="2700000" algn="tl">
                  <a:srgbClr val="C0C0C0"/>
                </a:outerShdw>
              </a:effectLst>
              <a:ea typeface="ＭＳ Ｐゴシック" pitchFamily="-128" charset="-128"/>
            </a:endParaRPr>
          </a:p>
        </p:txBody>
      </p:sp>
      <p:sp>
        <p:nvSpPr>
          <p:cNvPr id="5123" name="Rectangle 3"/>
          <p:cNvSpPr>
            <a:spLocks noGrp="1" noChangeArrowheads="1"/>
          </p:cNvSpPr>
          <p:nvPr>
            <p:ph type="subTitle" idx="1"/>
          </p:nvPr>
        </p:nvSpPr>
        <p:spPr>
          <a:xfrm>
            <a:off x="1196975" y="3757613"/>
            <a:ext cx="6704013" cy="1998662"/>
          </a:xfrm>
        </p:spPr>
        <p:txBody>
          <a:bodyPr anchor="ctr"/>
          <a:lstStyle/>
          <a:p>
            <a:pPr eaLnBrk="1" hangingPunct="1">
              <a:buFont typeface="Wingdings" pitchFamily="2" charset="2"/>
              <a:buNone/>
            </a:pPr>
            <a:r>
              <a:rPr lang="en-US" sz="2000" i="1" smtClean="0"/>
              <a:t>Dr. Jeremy Lanman, Adjunct Professor</a:t>
            </a:r>
          </a:p>
          <a:p>
            <a:pPr eaLnBrk="1" hangingPunct="1">
              <a:buFont typeface="Wingdings" pitchFamily="2" charset="2"/>
              <a:buNone/>
            </a:pPr>
            <a:r>
              <a:rPr lang="en-US" sz="2000" i="1" smtClean="0"/>
              <a:t>jlanman@fit.edu</a:t>
            </a:r>
          </a:p>
          <a:p>
            <a:pPr eaLnBrk="1" hangingPunct="1">
              <a:buFont typeface="Wingdings" pitchFamily="2" charset="2"/>
              <a:buNone/>
            </a:pPr>
            <a:r>
              <a:rPr lang="en-US" sz="2000" i="1" smtClean="0"/>
              <a:t>Office: Virtual</a:t>
            </a:r>
          </a:p>
          <a:p>
            <a:pPr eaLnBrk="1" hangingPunct="1">
              <a:buFont typeface="Times" pitchFamily="-128" charset="0"/>
              <a:buNone/>
            </a:pPr>
            <a:r>
              <a:rPr lang="en-US" sz="2000" i="1" smtClean="0"/>
              <a:t>Office Hours: By arrangement</a:t>
            </a:r>
            <a:endParaRPr lang="en-US" sz="2000" i="1" smtClean="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Components Of Planning:</a:t>
            </a:r>
            <a:br>
              <a:rPr lang="en-US" smtClean="0"/>
            </a:br>
            <a:r>
              <a:rPr lang="en-US" smtClean="0"/>
              <a:t>Strategy</a:t>
            </a:r>
          </a:p>
        </p:txBody>
      </p:sp>
      <p:sp>
        <p:nvSpPr>
          <p:cNvPr id="11267" name="Rectangle 3"/>
          <p:cNvSpPr>
            <a:spLocks noGrp="1" noChangeArrowheads="1"/>
          </p:cNvSpPr>
          <p:nvPr>
            <p:ph type="body" idx="1"/>
          </p:nvPr>
        </p:nvSpPr>
        <p:spPr/>
        <p:txBody>
          <a:bodyPr/>
          <a:lstStyle/>
          <a:p>
            <a:pPr eaLnBrk="1" hangingPunct="1">
              <a:lnSpc>
                <a:spcPct val="90000"/>
              </a:lnSpc>
            </a:pPr>
            <a:r>
              <a:rPr lang="en-US" sz="2800" smtClean="0"/>
              <a:t>Strategy is the basis for long-term direction </a:t>
            </a:r>
          </a:p>
          <a:p>
            <a:pPr eaLnBrk="1" hangingPunct="1">
              <a:lnSpc>
                <a:spcPct val="90000"/>
              </a:lnSpc>
            </a:pPr>
            <a:r>
              <a:rPr lang="en-US" sz="2800" smtClean="0"/>
              <a:t>Strategic planning:</a:t>
            </a:r>
          </a:p>
          <a:p>
            <a:pPr lvl="1" eaLnBrk="1" hangingPunct="1">
              <a:lnSpc>
                <a:spcPct val="90000"/>
              </a:lnSpc>
            </a:pPr>
            <a:r>
              <a:rPr lang="en-US" sz="2400" smtClean="0"/>
              <a:t>Guides organizational efforts</a:t>
            </a:r>
          </a:p>
          <a:p>
            <a:pPr lvl="1" eaLnBrk="1" hangingPunct="1">
              <a:lnSpc>
                <a:spcPct val="90000"/>
              </a:lnSpc>
            </a:pPr>
            <a:r>
              <a:rPr lang="en-US" sz="2400" smtClean="0"/>
              <a:t>Focuses resources on clearly defined goals</a:t>
            </a:r>
          </a:p>
          <a:p>
            <a:pPr eaLnBrk="1" hangingPunct="1">
              <a:lnSpc>
                <a:spcPct val="90000"/>
              </a:lnSpc>
              <a:buFont typeface="Wingdings" pitchFamily="2" charset="2"/>
              <a:buNone/>
            </a:pPr>
            <a:r>
              <a:rPr lang="en-US" sz="2800" smtClean="0"/>
              <a:t>	</a:t>
            </a:r>
            <a:r>
              <a:rPr lang="en-US" sz="2800" i="1" smtClean="0"/>
              <a:t>“… strategic planning is a disciplined effort to produce fundamental decisions and actions that shape and guide what an organization is, what it does, and why it does it, with a focus on the future.”</a:t>
            </a:r>
            <a:endParaRPr lang="en-US"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Strategic Planning</a:t>
            </a:r>
            <a:br>
              <a:rPr lang="en-US" smtClean="0"/>
            </a:br>
            <a:endParaRPr lang="en-US" smtClean="0"/>
          </a:p>
        </p:txBody>
      </p:sp>
      <p:pic>
        <p:nvPicPr>
          <p:cNvPr id="12291" name="Picture 3" descr="Fig02-03"/>
          <p:cNvPicPr>
            <a:picLocks noGrp="1" noChangeAspect="1" noChangeArrowheads="1"/>
          </p:cNvPicPr>
          <p:nvPr>
            <p:ph idx="1"/>
          </p:nvPr>
        </p:nvPicPr>
        <p:blipFill>
          <a:blip r:embed="rId3" cstate="print"/>
          <a:srcRect/>
          <a:stretch>
            <a:fillRect/>
          </a:stretch>
        </p:blipFill>
        <p:spPr>
          <a:xfrm>
            <a:off x="457200" y="1371600"/>
            <a:ext cx="8153400" cy="5127625"/>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Strategic Planning</a:t>
            </a:r>
          </a:p>
        </p:txBody>
      </p:sp>
      <p:sp>
        <p:nvSpPr>
          <p:cNvPr id="13315" name="Rectangle 3"/>
          <p:cNvSpPr>
            <a:spLocks noGrp="1" noChangeArrowheads="1"/>
          </p:cNvSpPr>
          <p:nvPr>
            <p:ph type="body" idx="1"/>
          </p:nvPr>
        </p:nvSpPr>
        <p:spPr/>
        <p:txBody>
          <a:bodyPr/>
          <a:lstStyle/>
          <a:p>
            <a:pPr eaLnBrk="1" hangingPunct="1">
              <a:lnSpc>
                <a:spcPct val="90000"/>
              </a:lnSpc>
            </a:pPr>
            <a:r>
              <a:rPr lang="en-US" sz="2800" smtClean="0"/>
              <a:t>Organization:</a:t>
            </a:r>
          </a:p>
          <a:p>
            <a:pPr lvl="1" eaLnBrk="1" hangingPunct="1">
              <a:lnSpc>
                <a:spcPct val="90000"/>
              </a:lnSpc>
            </a:pPr>
            <a:r>
              <a:rPr lang="en-US" sz="2400" smtClean="0"/>
              <a:t>Develops a general strategy</a:t>
            </a:r>
          </a:p>
          <a:p>
            <a:pPr lvl="1" eaLnBrk="1" hangingPunct="1">
              <a:lnSpc>
                <a:spcPct val="90000"/>
              </a:lnSpc>
            </a:pPr>
            <a:r>
              <a:rPr lang="en-US" sz="2400" smtClean="0"/>
              <a:t>Creates specific strategic plans for major divisions</a:t>
            </a:r>
          </a:p>
          <a:p>
            <a:pPr eaLnBrk="1" hangingPunct="1">
              <a:lnSpc>
                <a:spcPct val="90000"/>
              </a:lnSpc>
            </a:pPr>
            <a:r>
              <a:rPr lang="en-US" sz="2800" smtClean="0"/>
              <a:t>Each level of division translates those objectives into more specific objectives for the level below</a:t>
            </a:r>
          </a:p>
          <a:p>
            <a:pPr eaLnBrk="1" hangingPunct="1">
              <a:lnSpc>
                <a:spcPct val="90000"/>
              </a:lnSpc>
            </a:pPr>
            <a:r>
              <a:rPr lang="en-US" sz="2800" smtClean="0"/>
              <a:t>In order to execute this broad strategy, executives must define individual managerial responsibilities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Planning for the Organization</a:t>
            </a:r>
            <a:br>
              <a:rPr lang="en-US" smtClean="0"/>
            </a:br>
            <a:endParaRPr lang="en-US" smtClean="0"/>
          </a:p>
        </p:txBody>
      </p:sp>
      <p:pic>
        <p:nvPicPr>
          <p:cNvPr id="14339" name="Picture 3" descr="Fig02-04"/>
          <p:cNvPicPr>
            <a:picLocks noGrp="1" noChangeAspect="1" noChangeArrowheads="1"/>
          </p:cNvPicPr>
          <p:nvPr>
            <p:ph idx="1"/>
          </p:nvPr>
        </p:nvPicPr>
        <p:blipFill>
          <a:blip r:embed="rId3" cstate="print"/>
          <a:srcRect/>
          <a:stretch>
            <a:fillRect/>
          </a:stretch>
        </p:blipFill>
        <p:spPr>
          <a:xfrm>
            <a:off x="685800" y="1447800"/>
            <a:ext cx="7772400" cy="501015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Strategic Planning</a:t>
            </a:r>
          </a:p>
        </p:txBody>
      </p:sp>
      <p:sp>
        <p:nvSpPr>
          <p:cNvPr id="15363" name="Rectangle 3"/>
          <p:cNvSpPr>
            <a:spLocks noGrp="1" noChangeArrowheads="1"/>
          </p:cNvSpPr>
          <p:nvPr>
            <p:ph type="body" idx="1"/>
          </p:nvPr>
        </p:nvSpPr>
        <p:spPr/>
        <p:txBody>
          <a:bodyPr/>
          <a:lstStyle/>
          <a:p>
            <a:pPr eaLnBrk="1" hangingPunct="1"/>
            <a:r>
              <a:rPr lang="en-US" smtClean="0"/>
              <a:t>Strategic goals are then translated into tasks with specific, measurable, achievable, reasonably high and time-bound objectives (SMART)</a:t>
            </a:r>
          </a:p>
          <a:p>
            <a:pPr eaLnBrk="1" hangingPunct="1"/>
            <a:r>
              <a:rPr lang="en-US" smtClean="0"/>
              <a:t>Strategic planning then begins a transformation from general to specific objectives</a:t>
            </a:r>
          </a:p>
          <a:p>
            <a:pPr eaLnBrk="1" hangingPunct="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Planning Levels</a:t>
            </a:r>
            <a:br>
              <a:rPr lang="en-US" smtClean="0"/>
            </a:br>
            <a:endParaRPr lang="en-US" smtClean="0"/>
          </a:p>
        </p:txBody>
      </p:sp>
      <p:pic>
        <p:nvPicPr>
          <p:cNvPr id="16387" name="Picture 3"/>
          <p:cNvPicPr>
            <a:picLocks noGrp="1" noChangeAspect="1" noChangeArrowheads="1"/>
          </p:cNvPicPr>
          <p:nvPr>
            <p:ph idx="1"/>
          </p:nvPr>
        </p:nvPicPr>
        <p:blipFill>
          <a:blip r:embed="rId3" cstate="print"/>
          <a:srcRect/>
          <a:stretch>
            <a:fillRect/>
          </a:stretch>
        </p:blipFill>
        <p:spPr>
          <a:xfrm>
            <a:off x="457200" y="1371600"/>
            <a:ext cx="8153400" cy="47577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Planning levels</a:t>
            </a:r>
          </a:p>
        </p:txBody>
      </p:sp>
      <p:sp>
        <p:nvSpPr>
          <p:cNvPr id="17411" name="Rectangle 3"/>
          <p:cNvSpPr>
            <a:spLocks noGrp="1" noChangeArrowheads="1"/>
          </p:cNvSpPr>
          <p:nvPr>
            <p:ph type="body" idx="1"/>
          </p:nvPr>
        </p:nvSpPr>
        <p:spPr>
          <a:xfrm>
            <a:off x="1219200" y="2057400"/>
            <a:ext cx="7772400" cy="4572000"/>
          </a:xfrm>
        </p:spPr>
        <p:txBody>
          <a:bodyPr/>
          <a:lstStyle/>
          <a:p>
            <a:pPr eaLnBrk="1" hangingPunct="1">
              <a:lnSpc>
                <a:spcPct val="80000"/>
              </a:lnSpc>
            </a:pPr>
            <a:r>
              <a:rPr lang="en-US" sz="2000" smtClean="0"/>
              <a:t>Tactical Planning</a:t>
            </a:r>
          </a:p>
          <a:p>
            <a:pPr lvl="1" eaLnBrk="1" hangingPunct="1">
              <a:lnSpc>
                <a:spcPct val="80000"/>
              </a:lnSpc>
            </a:pPr>
            <a:r>
              <a:rPr lang="en-US" sz="1800" smtClean="0"/>
              <a:t>Shorter focus than strategic planning</a:t>
            </a:r>
          </a:p>
          <a:p>
            <a:pPr lvl="1" eaLnBrk="1" hangingPunct="1">
              <a:lnSpc>
                <a:spcPct val="80000"/>
              </a:lnSpc>
            </a:pPr>
            <a:r>
              <a:rPr lang="en-US" sz="1800" smtClean="0"/>
              <a:t>Usually one to three years</a:t>
            </a:r>
          </a:p>
          <a:p>
            <a:pPr lvl="1" eaLnBrk="1" hangingPunct="1">
              <a:lnSpc>
                <a:spcPct val="80000"/>
              </a:lnSpc>
            </a:pPr>
            <a:r>
              <a:rPr lang="en-US" sz="1800" smtClean="0"/>
              <a:t>Breaks applicable strategic goals into a series of incremental objectives</a:t>
            </a:r>
          </a:p>
          <a:p>
            <a:pPr eaLnBrk="1" hangingPunct="1">
              <a:lnSpc>
                <a:spcPct val="80000"/>
              </a:lnSpc>
              <a:spcBef>
                <a:spcPct val="50000"/>
              </a:spcBef>
            </a:pPr>
            <a:r>
              <a:rPr lang="en-US" sz="2000" smtClean="0"/>
              <a:t>Operational Planning</a:t>
            </a:r>
          </a:p>
          <a:p>
            <a:pPr lvl="1" eaLnBrk="1" hangingPunct="1">
              <a:lnSpc>
                <a:spcPct val="80000"/>
              </a:lnSpc>
              <a:spcBef>
                <a:spcPct val="50000"/>
              </a:spcBef>
            </a:pPr>
            <a:r>
              <a:rPr lang="en-US" sz="1800" smtClean="0"/>
              <a:t>Used by managers and employees to organize the ongoing, day-to-day performance of tasks</a:t>
            </a:r>
          </a:p>
          <a:p>
            <a:pPr lvl="1" eaLnBrk="1" hangingPunct="1">
              <a:lnSpc>
                <a:spcPct val="80000"/>
              </a:lnSpc>
              <a:spcBef>
                <a:spcPct val="50000"/>
              </a:spcBef>
            </a:pPr>
            <a:r>
              <a:rPr lang="en-US" sz="1800" smtClean="0"/>
              <a:t>Includes clearly identified coordination activities across department boundaries such as:</a:t>
            </a:r>
          </a:p>
          <a:p>
            <a:pPr lvl="2" eaLnBrk="1" hangingPunct="1">
              <a:lnSpc>
                <a:spcPct val="80000"/>
              </a:lnSpc>
              <a:spcBef>
                <a:spcPct val="50000"/>
              </a:spcBef>
            </a:pPr>
            <a:r>
              <a:rPr lang="en-US" sz="1600" smtClean="0"/>
              <a:t>Communications requirements</a:t>
            </a:r>
          </a:p>
          <a:p>
            <a:pPr lvl="2" eaLnBrk="1" hangingPunct="1">
              <a:lnSpc>
                <a:spcPct val="80000"/>
              </a:lnSpc>
              <a:spcBef>
                <a:spcPct val="50000"/>
              </a:spcBef>
            </a:pPr>
            <a:r>
              <a:rPr lang="en-US" sz="1600" smtClean="0"/>
              <a:t>Weekly meetings</a:t>
            </a:r>
          </a:p>
          <a:p>
            <a:pPr lvl="2" eaLnBrk="1" hangingPunct="1">
              <a:lnSpc>
                <a:spcPct val="80000"/>
              </a:lnSpc>
              <a:spcBef>
                <a:spcPct val="50000"/>
              </a:spcBef>
            </a:pPr>
            <a:r>
              <a:rPr lang="en-US" sz="1600" smtClean="0"/>
              <a:t>Summaries</a:t>
            </a:r>
          </a:p>
          <a:p>
            <a:pPr lvl="2" eaLnBrk="1" hangingPunct="1">
              <a:lnSpc>
                <a:spcPct val="80000"/>
              </a:lnSpc>
              <a:spcBef>
                <a:spcPct val="50000"/>
              </a:spcBef>
            </a:pPr>
            <a:r>
              <a:rPr lang="en-US" sz="1600" smtClean="0"/>
              <a:t>Progress reports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Typical Strategic Plan Elements</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t>Introduction by senior executive</a:t>
            </a:r>
          </a:p>
          <a:p>
            <a:pPr eaLnBrk="1" hangingPunct="1">
              <a:lnSpc>
                <a:spcPct val="90000"/>
              </a:lnSpc>
            </a:pPr>
            <a:r>
              <a:rPr lang="en-US" sz="2400" smtClean="0"/>
              <a:t>Executive Summary</a:t>
            </a:r>
          </a:p>
          <a:p>
            <a:pPr eaLnBrk="1" hangingPunct="1">
              <a:lnSpc>
                <a:spcPct val="90000"/>
              </a:lnSpc>
            </a:pPr>
            <a:r>
              <a:rPr lang="en-US" sz="2400" smtClean="0"/>
              <a:t>Mission Statement and Vision Statement</a:t>
            </a:r>
          </a:p>
          <a:p>
            <a:pPr eaLnBrk="1" hangingPunct="1">
              <a:lnSpc>
                <a:spcPct val="90000"/>
              </a:lnSpc>
            </a:pPr>
            <a:r>
              <a:rPr lang="en-US" sz="2400" smtClean="0"/>
              <a:t>Organizational Profile and History</a:t>
            </a:r>
          </a:p>
          <a:p>
            <a:pPr eaLnBrk="1" hangingPunct="1">
              <a:lnSpc>
                <a:spcPct val="90000"/>
              </a:lnSpc>
            </a:pPr>
            <a:r>
              <a:rPr lang="en-US" sz="2400" smtClean="0"/>
              <a:t>Strategic Issues and Core Values</a:t>
            </a:r>
          </a:p>
          <a:p>
            <a:pPr eaLnBrk="1" hangingPunct="1">
              <a:lnSpc>
                <a:spcPct val="90000"/>
              </a:lnSpc>
            </a:pPr>
            <a:r>
              <a:rPr lang="en-US" sz="2400" smtClean="0"/>
              <a:t>Program Goals and Objectives</a:t>
            </a:r>
          </a:p>
          <a:p>
            <a:pPr eaLnBrk="1" hangingPunct="1">
              <a:lnSpc>
                <a:spcPct val="90000"/>
              </a:lnSpc>
            </a:pPr>
            <a:r>
              <a:rPr lang="en-US" sz="2400" smtClean="0"/>
              <a:t>Management/Operations Goals and Objectives</a:t>
            </a:r>
          </a:p>
          <a:p>
            <a:pPr eaLnBrk="1" hangingPunct="1">
              <a:lnSpc>
                <a:spcPct val="90000"/>
              </a:lnSpc>
            </a:pPr>
            <a:r>
              <a:rPr lang="en-US" sz="2400" smtClean="0"/>
              <a:t>Appendices (optional)</a:t>
            </a:r>
          </a:p>
          <a:p>
            <a:pPr lvl="1" eaLnBrk="1" hangingPunct="1">
              <a:lnSpc>
                <a:spcPct val="90000"/>
              </a:lnSpc>
            </a:pPr>
            <a:r>
              <a:rPr lang="en-US" sz="2000" smtClean="0"/>
              <a:t>Strengths, weaknesses, opportunities and threats (SWOT) analyses, surveys, budgets &amp;etc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Tips For Planning</a:t>
            </a:r>
          </a:p>
        </p:txBody>
      </p:sp>
      <p:sp>
        <p:nvSpPr>
          <p:cNvPr id="19459" name="Rectangle 3"/>
          <p:cNvSpPr>
            <a:spLocks noGrp="1" noChangeArrowheads="1"/>
          </p:cNvSpPr>
          <p:nvPr>
            <p:ph type="body" idx="1"/>
          </p:nvPr>
        </p:nvSpPr>
        <p:spPr/>
        <p:txBody>
          <a:bodyPr/>
          <a:lstStyle/>
          <a:p>
            <a:pPr eaLnBrk="1" hangingPunct="1">
              <a:lnSpc>
                <a:spcPct val="90000"/>
              </a:lnSpc>
            </a:pPr>
            <a:r>
              <a:rPr lang="en-US" sz="2400" smtClean="0"/>
              <a:t>Create a compelling vision statement that frames the evolving plan, and acts as a magnet for people who want to make a difference</a:t>
            </a:r>
          </a:p>
          <a:p>
            <a:pPr lvl="4" eaLnBrk="1" hangingPunct="1">
              <a:lnSpc>
                <a:spcPct val="90000"/>
              </a:lnSpc>
            </a:pPr>
            <a:endParaRPr lang="en-US" sz="1600" smtClean="0"/>
          </a:p>
          <a:p>
            <a:pPr eaLnBrk="1" hangingPunct="1">
              <a:lnSpc>
                <a:spcPct val="90000"/>
              </a:lnSpc>
            </a:pPr>
            <a:r>
              <a:rPr lang="en-US" sz="2400" smtClean="0"/>
              <a:t>Embrace the use of balanced scorecard approach</a:t>
            </a:r>
          </a:p>
          <a:p>
            <a:pPr lvl="4" eaLnBrk="1" hangingPunct="1">
              <a:lnSpc>
                <a:spcPct val="90000"/>
              </a:lnSpc>
            </a:pPr>
            <a:endParaRPr lang="en-US" sz="1600" smtClean="0"/>
          </a:p>
          <a:p>
            <a:pPr eaLnBrk="1" hangingPunct="1">
              <a:lnSpc>
                <a:spcPct val="90000"/>
              </a:lnSpc>
            </a:pPr>
            <a:r>
              <a:rPr lang="en-US" sz="2400" smtClean="0"/>
              <a:t>Deploy a draft high level plan early, and ask for input from stakeholders in the organization</a:t>
            </a:r>
          </a:p>
          <a:p>
            <a:pPr lvl="4" eaLnBrk="1" hangingPunct="1">
              <a:lnSpc>
                <a:spcPct val="90000"/>
              </a:lnSpc>
            </a:pPr>
            <a:endParaRPr lang="en-US" sz="1600" smtClean="0"/>
          </a:p>
          <a:p>
            <a:pPr eaLnBrk="1" hangingPunct="1">
              <a:lnSpc>
                <a:spcPct val="90000"/>
              </a:lnSpc>
            </a:pPr>
            <a:r>
              <a:rPr lang="en-US" sz="2400" smtClean="0"/>
              <a:t>Make the evolving plan visible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Tips For Planning</a:t>
            </a:r>
          </a:p>
        </p:txBody>
      </p:sp>
      <p:sp>
        <p:nvSpPr>
          <p:cNvPr id="20483" name="Rectangle 3"/>
          <p:cNvSpPr>
            <a:spLocks noGrp="1" noChangeArrowheads="1"/>
          </p:cNvSpPr>
          <p:nvPr>
            <p:ph type="body" idx="1"/>
          </p:nvPr>
        </p:nvSpPr>
        <p:spPr/>
        <p:txBody>
          <a:bodyPr/>
          <a:lstStyle/>
          <a:p>
            <a:pPr eaLnBrk="1" hangingPunct="1"/>
            <a:r>
              <a:rPr lang="en-US" smtClean="0"/>
              <a:t>Make the process invigorating for everyone</a:t>
            </a:r>
          </a:p>
          <a:p>
            <a:pPr eaLnBrk="1" hangingPunct="1"/>
            <a:r>
              <a:rPr lang="en-US" smtClean="0"/>
              <a:t>Be persistent</a:t>
            </a:r>
          </a:p>
          <a:p>
            <a:pPr eaLnBrk="1" hangingPunct="1"/>
            <a:r>
              <a:rPr lang="en-US" smtClean="0"/>
              <a:t>Make the process continuous</a:t>
            </a:r>
          </a:p>
          <a:p>
            <a:pPr eaLnBrk="1" hangingPunct="1"/>
            <a:r>
              <a:rPr lang="en-US" smtClean="0"/>
              <a:t>Provide meaning</a:t>
            </a:r>
          </a:p>
          <a:p>
            <a:pPr eaLnBrk="1" hangingPunct="1"/>
            <a:r>
              <a:rPr lang="en-US" smtClean="0"/>
              <a:t>Be yourself</a:t>
            </a:r>
          </a:p>
          <a:p>
            <a:pPr eaLnBrk="1" hangingPunct="1"/>
            <a:r>
              <a:rPr lang="en-US" smtClean="0"/>
              <a:t>Lighten up and have some fun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ffectLst>
                  <a:outerShdw blurRad="38100" dist="38100" dir="2700000" algn="tl">
                    <a:srgbClr val="C0C0C0"/>
                  </a:outerShdw>
                </a:effectLst>
                <a:ea typeface="ＭＳ Ｐゴシック" pitchFamily="-128" charset="-128"/>
              </a:rPr>
              <a:t>Course Objective</a:t>
            </a:r>
          </a:p>
        </p:txBody>
      </p:sp>
      <p:sp>
        <p:nvSpPr>
          <p:cNvPr id="26627" name="Content Placeholder 2"/>
          <p:cNvSpPr>
            <a:spLocks noGrp="1"/>
          </p:cNvSpPr>
          <p:nvPr>
            <p:ph idx="1"/>
          </p:nvPr>
        </p:nvSpPr>
        <p:spPr>
          <a:xfrm>
            <a:off x="533400" y="2438400"/>
            <a:ext cx="8458200" cy="5410200"/>
          </a:xfrm>
        </p:spPr>
        <p:txBody>
          <a:bodyPr/>
          <a:lstStyle/>
          <a:p>
            <a:r>
              <a:rPr lang="en-US" sz="2000" dirty="0" smtClean="0"/>
              <a:t>An ability to articulate the </a:t>
            </a:r>
            <a:r>
              <a:rPr lang="en-US" sz="2000" b="1" i="1" dirty="0" smtClean="0">
                <a:solidFill>
                  <a:srgbClr val="FF0000"/>
                </a:solidFill>
              </a:rPr>
              <a:t>Confidentiality, Integrity, &amp; Availability (CIA)</a:t>
            </a:r>
            <a:r>
              <a:rPr lang="en-US" sz="2000" dirty="0" smtClean="0"/>
              <a:t> elements in information systems security.</a:t>
            </a:r>
          </a:p>
          <a:p>
            <a:r>
              <a:rPr lang="en-US" sz="2000" dirty="0" smtClean="0"/>
              <a:t>Be capable of producing a security policy for a complex information systems implementation, and understand the role of manager in overseeing the security of information resources.</a:t>
            </a:r>
          </a:p>
          <a:p>
            <a:r>
              <a:rPr lang="en-US" sz="2000" dirty="0" smtClean="0"/>
              <a:t>Know how to secure networks, host systems, and other provisioned information resources.</a:t>
            </a:r>
          </a:p>
          <a:p>
            <a:r>
              <a:rPr lang="en-US" sz="2000" dirty="0" smtClean="0"/>
              <a:t>Have the ability to assess the impact of information security on organizations and societies at large.</a:t>
            </a:r>
          </a:p>
          <a:p>
            <a:endParaRPr lang="en-US" sz="2000" dirty="0" smtClean="0"/>
          </a:p>
        </p:txBody>
      </p:sp>
      <p:sp>
        <p:nvSpPr>
          <p:cNvPr id="26628" name="Slide Number Placeholder 7"/>
          <p:cNvSpPr>
            <a:spLocks noGrp="1"/>
          </p:cNvSpPr>
          <p:nvPr>
            <p:ph type="sldNum" sz="quarter" idx="12"/>
          </p:nvPr>
        </p:nvSpPr>
        <p:spPr>
          <a:noFill/>
        </p:spPr>
        <p:txBody>
          <a:bodyPr/>
          <a:lstStyle/>
          <a:p>
            <a:fld id="{D8D47FB1-6FA3-43BD-8019-52A0F7986BFD}" type="slidenum">
              <a:rPr lang="en-US">
                <a:latin typeface="Arial" pitchFamily="34" charset="0"/>
                <a:ea typeface="MS PGothic" pitchFamily="34" charset="-128"/>
              </a:rPr>
              <a:pPr/>
              <a:t>2</a:t>
            </a:fld>
            <a:r>
              <a:rPr lang="en-US">
                <a:latin typeface="Arial" pitchFamily="34" charset="0"/>
                <a:ea typeface="MS PGothic" pitchFamily="34" charset="-128"/>
              </a:rPr>
              <a:t> of 81</a:t>
            </a:r>
            <a:endParaRPr lang="en-US">
              <a:solidFill>
                <a:schemeClr val="tx2"/>
              </a:solidFill>
              <a:latin typeface="Arial" pitchFamily="34" charset="0"/>
              <a:ea typeface="MS PGothic" pitchFamily="34" charset="-128"/>
            </a:endParaRPr>
          </a:p>
        </p:txBody>
      </p:sp>
      <p:pic>
        <p:nvPicPr>
          <p:cNvPr id="5" name="Picture 4" descr="1024px-CIAJMK1209.png"/>
          <p:cNvPicPr>
            <a:picLocks noChangeAspect="1"/>
          </p:cNvPicPr>
          <p:nvPr/>
        </p:nvPicPr>
        <p:blipFill>
          <a:blip r:embed="rId3" cstate="print"/>
          <a:stretch>
            <a:fillRect/>
          </a:stretch>
        </p:blipFill>
        <p:spPr>
          <a:xfrm>
            <a:off x="1451106" y="366013"/>
            <a:ext cx="6241788" cy="61259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Planning For Information Security Implementation</a:t>
            </a:r>
          </a:p>
        </p:txBody>
      </p:sp>
      <p:sp>
        <p:nvSpPr>
          <p:cNvPr id="21507" name="Rectangle 3"/>
          <p:cNvSpPr>
            <a:spLocks noGrp="1" noChangeArrowheads="1"/>
          </p:cNvSpPr>
          <p:nvPr>
            <p:ph type="body" idx="1"/>
          </p:nvPr>
        </p:nvSpPr>
        <p:spPr/>
        <p:txBody>
          <a:bodyPr/>
          <a:lstStyle/>
          <a:p>
            <a:pPr eaLnBrk="1" hangingPunct="1"/>
            <a:r>
              <a:rPr lang="en-US" smtClean="0"/>
              <a:t>The CIO and CISO play important roles in translating overall strategic planning into tactical and operational information security plans/ information security</a:t>
            </a:r>
          </a:p>
          <a:p>
            <a:pPr eaLnBrk="1" hangingPunct="1"/>
            <a:r>
              <a:rPr lang="en-US" smtClean="0"/>
              <a:t>CISO plays a more active role in the development of the planning details than does the CIO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CISO Job Description</a:t>
            </a:r>
          </a:p>
        </p:txBody>
      </p:sp>
      <p:sp>
        <p:nvSpPr>
          <p:cNvPr id="22531" name="Rectangle 3"/>
          <p:cNvSpPr>
            <a:spLocks noGrp="1" noChangeArrowheads="1"/>
          </p:cNvSpPr>
          <p:nvPr>
            <p:ph type="body" idx="1"/>
          </p:nvPr>
        </p:nvSpPr>
        <p:spPr/>
        <p:txBody>
          <a:bodyPr/>
          <a:lstStyle/>
          <a:p>
            <a:pPr eaLnBrk="1" hangingPunct="1">
              <a:lnSpc>
                <a:spcPct val="90000"/>
              </a:lnSpc>
            </a:pPr>
            <a:r>
              <a:rPr lang="en-US" sz="2400" smtClean="0"/>
              <a:t>Creates strategic information security plan with a vision for the future of information security at Company X…</a:t>
            </a:r>
          </a:p>
          <a:p>
            <a:pPr eaLnBrk="1" hangingPunct="1">
              <a:lnSpc>
                <a:spcPct val="90000"/>
              </a:lnSpc>
            </a:pPr>
            <a:r>
              <a:rPr lang="en-US" sz="2400" smtClean="0"/>
              <a:t>Understands fundamental business activities performed by Company X</a:t>
            </a:r>
          </a:p>
          <a:p>
            <a:pPr lvl="1" eaLnBrk="1" hangingPunct="1">
              <a:lnSpc>
                <a:spcPct val="90000"/>
              </a:lnSpc>
            </a:pPr>
            <a:r>
              <a:rPr lang="en-US" sz="2000" smtClean="0"/>
              <a:t>Based on this understanding, suggests appropriate information security solutions that uniquely protect these activities…</a:t>
            </a:r>
          </a:p>
          <a:p>
            <a:pPr eaLnBrk="1" hangingPunct="1">
              <a:lnSpc>
                <a:spcPct val="90000"/>
              </a:lnSpc>
            </a:pPr>
            <a:r>
              <a:rPr lang="en-US" sz="2400" smtClean="0"/>
              <a:t>Develops action plans, schedules, budgets, status reports and other top management communications intended to improve the status of information security at Company 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Planning for InfoSec</a:t>
            </a:r>
          </a:p>
        </p:txBody>
      </p:sp>
      <p:sp>
        <p:nvSpPr>
          <p:cNvPr id="23555" name="Rectangle 3"/>
          <p:cNvSpPr>
            <a:spLocks noGrp="1" noChangeArrowheads="1"/>
          </p:cNvSpPr>
          <p:nvPr>
            <p:ph type="body" idx="1"/>
          </p:nvPr>
        </p:nvSpPr>
        <p:spPr/>
        <p:txBody>
          <a:bodyPr/>
          <a:lstStyle/>
          <a:p>
            <a:pPr eaLnBrk="1" hangingPunct="1">
              <a:lnSpc>
                <a:spcPct val="90000"/>
              </a:lnSpc>
              <a:spcBef>
                <a:spcPct val="50000"/>
              </a:spcBef>
            </a:pPr>
            <a:r>
              <a:rPr lang="en-US" sz="2800" smtClean="0"/>
              <a:t>Once plan has been translated into IT and information security objectives and tactical and operational plans information security, implementation can begin</a:t>
            </a:r>
          </a:p>
          <a:p>
            <a:pPr eaLnBrk="1" hangingPunct="1">
              <a:lnSpc>
                <a:spcPct val="90000"/>
              </a:lnSpc>
              <a:spcBef>
                <a:spcPct val="50000"/>
              </a:spcBef>
            </a:pPr>
            <a:r>
              <a:rPr lang="en-US" sz="2800" smtClean="0"/>
              <a:t>Implementation of information security can be accomplished in two ways:</a:t>
            </a:r>
          </a:p>
          <a:p>
            <a:pPr lvl="1" eaLnBrk="1" hangingPunct="1">
              <a:lnSpc>
                <a:spcPct val="90000"/>
              </a:lnSpc>
              <a:spcBef>
                <a:spcPct val="50000"/>
              </a:spcBef>
            </a:pPr>
            <a:r>
              <a:rPr lang="en-US" sz="2400" smtClean="0"/>
              <a:t> Bottom-up </a:t>
            </a:r>
          </a:p>
          <a:p>
            <a:pPr lvl="2" eaLnBrk="1" hangingPunct="1">
              <a:lnSpc>
                <a:spcPct val="90000"/>
              </a:lnSpc>
              <a:spcBef>
                <a:spcPct val="50000"/>
              </a:spcBef>
              <a:buFont typeface="Wingdings" pitchFamily="2" charset="2"/>
              <a:buNone/>
            </a:pPr>
            <a:r>
              <a:rPr lang="en-US" sz="2000" b="1" smtClean="0"/>
              <a:t>OR</a:t>
            </a:r>
          </a:p>
          <a:p>
            <a:pPr lvl="1" eaLnBrk="1" hangingPunct="1">
              <a:lnSpc>
                <a:spcPct val="90000"/>
              </a:lnSpc>
              <a:spcBef>
                <a:spcPct val="50000"/>
              </a:spcBef>
            </a:pPr>
            <a:r>
              <a:rPr lang="en-US" sz="2400" smtClean="0"/>
              <a:t> Top-down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66800" y="0"/>
            <a:ext cx="7467600" cy="1462088"/>
          </a:xfrm>
        </p:spPr>
        <p:txBody>
          <a:bodyPr/>
          <a:lstStyle/>
          <a:p>
            <a:pPr eaLnBrk="1" hangingPunct="1"/>
            <a:r>
              <a:rPr lang="en-US" sz="4000" smtClean="0"/>
              <a:t>Approaches to Security Implementation</a:t>
            </a:r>
          </a:p>
        </p:txBody>
      </p:sp>
      <p:pic>
        <p:nvPicPr>
          <p:cNvPr id="24579" name="Picture 3" descr="Fig02-07"/>
          <p:cNvPicPr>
            <a:picLocks noGrp="1" noChangeAspect="1" noChangeArrowheads="1"/>
          </p:cNvPicPr>
          <p:nvPr>
            <p:ph idx="1"/>
          </p:nvPr>
        </p:nvPicPr>
        <p:blipFill>
          <a:blip r:embed="rId3" cstate="print"/>
          <a:srcRect/>
          <a:stretch>
            <a:fillRect/>
          </a:stretch>
        </p:blipFill>
        <p:spPr>
          <a:xfrm>
            <a:off x="1219200" y="1371600"/>
            <a:ext cx="6629400" cy="5157788"/>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The Systems Development Life Cycle (SDLC)</a:t>
            </a:r>
          </a:p>
        </p:txBody>
      </p:sp>
      <p:sp>
        <p:nvSpPr>
          <p:cNvPr id="25603" name="Rectangle 3"/>
          <p:cNvSpPr>
            <a:spLocks noGrp="1" noChangeArrowheads="1"/>
          </p:cNvSpPr>
          <p:nvPr>
            <p:ph type="body" idx="1"/>
          </p:nvPr>
        </p:nvSpPr>
        <p:spPr/>
        <p:txBody>
          <a:bodyPr/>
          <a:lstStyle/>
          <a:p>
            <a:pPr eaLnBrk="1" hangingPunct="1"/>
            <a:r>
              <a:rPr lang="en-US" sz="2800" smtClean="0"/>
              <a:t>SDLC: methodology for the design and implementation of an information system</a:t>
            </a:r>
          </a:p>
          <a:p>
            <a:pPr eaLnBrk="1" hangingPunct="1"/>
            <a:r>
              <a:rPr lang="en-US" sz="2800" smtClean="0"/>
              <a:t>SDLC-based projects may be initiated by events or planned</a:t>
            </a:r>
          </a:p>
          <a:p>
            <a:pPr eaLnBrk="1" hangingPunct="1"/>
            <a:r>
              <a:rPr lang="en-US" sz="2800" smtClean="0"/>
              <a:t>At the end of each phase, a review occurs when reviewers determine if the project should be continued, discontinued, outsourced, or postponed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Feasibility</a:t>
            </a:r>
            <a:br>
              <a:rPr lang="en-US" smtClean="0"/>
            </a:br>
            <a:endParaRPr lang="en-US" smtClean="0"/>
          </a:p>
        </p:txBody>
      </p:sp>
      <p:pic>
        <p:nvPicPr>
          <p:cNvPr id="26627" name="Picture 3" descr="Fig02-08"/>
          <p:cNvPicPr>
            <a:picLocks noGrp="1" noChangeAspect="1" noChangeArrowheads="1"/>
          </p:cNvPicPr>
          <p:nvPr>
            <p:ph idx="1"/>
          </p:nvPr>
        </p:nvPicPr>
        <p:blipFill>
          <a:blip r:embed="rId3" cstate="print"/>
          <a:srcRect/>
          <a:stretch>
            <a:fillRect/>
          </a:stretch>
        </p:blipFill>
        <p:spPr>
          <a:xfrm>
            <a:off x="762000" y="1447800"/>
            <a:ext cx="7696200" cy="5068888"/>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Phases of An SDLC</a:t>
            </a:r>
            <a:br>
              <a:rPr lang="en-US" smtClean="0"/>
            </a:br>
            <a:endParaRPr lang="en-US" smtClean="0"/>
          </a:p>
        </p:txBody>
      </p:sp>
      <p:pic>
        <p:nvPicPr>
          <p:cNvPr id="27651" name="Picture 3" descr="Fig02-09"/>
          <p:cNvPicPr>
            <a:picLocks noGrp="1" noChangeAspect="1" noChangeArrowheads="1"/>
          </p:cNvPicPr>
          <p:nvPr>
            <p:ph idx="1"/>
          </p:nvPr>
        </p:nvPicPr>
        <p:blipFill>
          <a:blip r:embed="rId3" cstate="print"/>
          <a:srcRect b="9068"/>
          <a:stretch>
            <a:fillRect/>
          </a:stretch>
        </p:blipFill>
        <p:spPr>
          <a:xfrm>
            <a:off x="457200" y="1371600"/>
            <a:ext cx="8153400" cy="4924425"/>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Investigation</a:t>
            </a:r>
          </a:p>
        </p:txBody>
      </p:sp>
      <p:sp>
        <p:nvSpPr>
          <p:cNvPr id="28675" name="Rectangle 3"/>
          <p:cNvSpPr>
            <a:spLocks noGrp="1" noChangeArrowheads="1"/>
          </p:cNvSpPr>
          <p:nvPr>
            <p:ph type="body" idx="1"/>
          </p:nvPr>
        </p:nvSpPr>
        <p:spPr/>
        <p:txBody>
          <a:bodyPr/>
          <a:lstStyle/>
          <a:p>
            <a:pPr eaLnBrk="1" hangingPunct="1"/>
            <a:r>
              <a:rPr lang="en-US" smtClean="0"/>
              <a:t>Identifies problem to be solved</a:t>
            </a:r>
          </a:p>
          <a:p>
            <a:pPr eaLnBrk="1" hangingPunct="1"/>
            <a:r>
              <a:rPr lang="en-US" smtClean="0"/>
              <a:t>Begins with the objectives, constraints, and scope of the project</a:t>
            </a:r>
          </a:p>
          <a:p>
            <a:pPr eaLnBrk="1" hangingPunct="1"/>
            <a:r>
              <a:rPr lang="en-US" smtClean="0"/>
              <a:t>A preliminary cost/benefit analysis is developed to evaluate the perceived benefits and the appropriate costs for those benefits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Analysis</a:t>
            </a:r>
          </a:p>
        </p:txBody>
      </p:sp>
      <p:sp>
        <p:nvSpPr>
          <p:cNvPr id="29699" name="Rectangle 3"/>
          <p:cNvSpPr>
            <a:spLocks noGrp="1" noChangeArrowheads="1"/>
          </p:cNvSpPr>
          <p:nvPr>
            <p:ph type="body" idx="1"/>
          </p:nvPr>
        </p:nvSpPr>
        <p:spPr/>
        <p:txBody>
          <a:bodyPr/>
          <a:lstStyle/>
          <a:p>
            <a:pPr eaLnBrk="1" hangingPunct="1"/>
            <a:r>
              <a:rPr lang="en-US" sz="2800" smtClean="0"/>
              <a:t>Begins with information from the Investigation phase</a:t>
            </a:r>
          </a:p>
          <a:p>
            <a:pPr eaLnBrk="1" hangingPunct="1"/>
            <a:r>
              <a:rPr lang="en-US" sz="2800" smtClean="0"/>
              <a:t>Assesses the organization’s readiness, its current systems status, and its capability to implement and then support the proposed system(s)</a:t>
            </a:r>
          </a:p>
          <a:p>
            <a:pPr eaLnBrk="1" hangingPunct="1"/>
            <a:r>
              <a:rPr lang="en-US" sz="2800" smtClean="0"/>
              <a:t>Analysts determine what the new system is expected to do, and how it will interact with existing systems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Logical Design</a:t>
            </a:r>
          </a:p>
        </p:txBody>
      </p:sp>
      <p:sp>
        <p:nvSpPr>
          <p:cNvPr id="30723" name="Rectangle 3"/>
          <p:cNvSpPr>
            <a:spLocks noGrp="1" noChangeArrowheads="1"/>
          </p:cNvSpPr>
          <p:nvPr>
            <p:ph type="body" idx="1"/>
          </p:nvPr>
        </p:nvSpPr>
        <p:spPr/>
        <p:txBody>
          <a:bodyPr/>
          <a:lstStyle/>
          <a:p>
            <a:pPr eaLnBrk="1" hangingPunct="1">
              <a:lnSpc>
                <a:spcPct val="90000"/>
              </a:lnSpc>
            </a:pPr>
            <a:r>
              <a:rPr lang="en-US" smtClean="0"/>
              <a:t>Information obtained from analysis phase is used to create a proposed solution for the problem</a:t>
            </a:r>
          </a:p>
          <a:p>
            <a:pPr eaLnBrk="1" hangingPunct="1">
              <a:lnSpc>
                <a:spcPct val="90000"/>
              </a:lnSpc>
            </a:pPr>
            <a:r>
              <a:rPr lang="en-US" smtClean="0"/>
              <a:t>A system and/or application is selected based on the business need</a:t>
            </a:r>
          </a:p>
          <a:p>
            <a:pPr eaLnBrk="1" hangingPunct="1">
              <a:lnSpc>
                <a:spcPct val="90000"/>
              </a:lnSpc>
            </a:pPr>
            <a:r>
              <a:rPr lang="en-US" smtClean="0"/>
              <a:t>The logical design is the </a:t>
            </a:r>
            <a:r>
              <a:rPr lang="en-US" i="1" smtClean="0"/>
              <a:t>implementation independent</a:t>
            </a:r>
            <a:r>
              <a:rPr lang="en-US" smtClean="0"/>
              <a:t> blueprint for the desired 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sz="3600" smtClean="0"/>
              <a:t/>
            </a:r>
            <a:br>
              <a:rPr lang="en-US" sz="3600" smtClean="0"/>
            </a:br>
            <a:r>
              <a:rPr lang="en-US" sz="3200" smtClean="0"/>
              <a:t/>
            </a:r>
            <a:br>
              <a:rPr lang="en-US" sz="3200" smtClean="0"/>
            </a:br>
            <a:r>
              <a:rPr lang="en-US" sz="3600" smtClean="0"/>
              <a:t/>
            </a:r>
            <a:br>
              <a:rPr lang="en-US" sz="3600" smtClean="0"/>
            </a:br>
            <a:r>
              <a:rPr lang="en-US" smtClean="0"/>
              <a:t> Security Planning</a:t>
            </a:r>
          </a:p>
        </p:txBody>
      </p:sp>
      <p:sp>
        <p:nvSpPr>
          <p:cNvPr id="3075" name="Rectangle 5"/>
          <p:cNvSpPr>
            <a:spLocks noChangeArrowheads="1"/>
          </p:cNvSpPr>
          <p:nvPr/>
        </p:nvSpPr>
        <p:spPr bwMode="auto">
          <a:xfrm>
            <a:off x="1524000" y="3886200"/>
            <a:ext cx="6705600" cy="1752600"/>
          </a:xfrm>
          <a:prstGeom prst="rect">
            <a:avLst/>
          </a:prstGeom>
          <a:noFill/>
          <a:ln w="12700" cap="sq">
            <a:noFill/>
            <a:miter lim="800000"/>
            <a:headEnd type="none" w="sm" len="sm"/>
            <a:tailEnd type="none" w="sm" len="sm"/>
          </a:ln>
          <a:effectLst/>
        </p:spPr>
        <p:txBody>
          <a:bodyPr/>
          <a:lstStyle/>
          <a:p>
            <a:pPr algn="ctr" eaLnBrk="1" hangingPunct="1">
              <a:lnSpc>
                <a:spcPct val="90000"/>
              </a:lnSpc>
              <a:spcBef>
                <a:spcPct val="20000"/>
              </a:spcBef>
              <a:buClr>
                <a:schemeClr val="folHlink"/>
              </a:buClr>
              <a:buSzPct val="60000"/>
              <a:buFont typeface="Wingdings" pitchFamily="2" charset="2"/>
              <a:buNone/>
            </a:pPr>
            <a:r>
              <a:rPr lang="en-US" sz="2600"/>
              <a:t>You got to be careful if you don’t know</a:t>
            </a:r>
          </a:p>
          <a:p>
            <a:pPr algn="ctr" eaLnBrk="1" hangingPunct="1">
              <a:lnSpc>
                <a:spcPct val="90000"/>
              </a:lnSpc>
              <a:spcBef>
                <a:spcPct val="20000"/>
              </a:spcBef>
              <a:buClr>
                <a:schemeClr val="folHlink"/>
              </a:buClr>
              <a:buSzPct val="60000"/>
              <a:buFont typeface="Wingdings" pitchFamily="2" charset="2"/>
              <a:buNone/>
            </a:pPr>
            <a:r>
              <a:rPr lang="en-US" sz="2600"/>
              <a:t>where you’re going, because you might not</a:t>
            </a:r>
          </a:p>
          <a:p>
            <a:pPr algn="ctr" eaLnBrk="1" hangingPunct="1">
              <a:lnSpc>
                <a:spcPct val="90000"/>
              </a:lnSpc>
              <a:spcBef>
                <a:spcPct val="20000"/>
              </a:spcBef>
              <a:buClr>
                <a:schemeClr val="folHlink"/>
              </a:buClr>
              <a:buSzPct val="60000"/>
              <a:buFont typeface="Wingdings" pitchFamily="2" charset="2"/>
              <a:buNone/>
            </a:pPr>
            <a:r>
              <a:rPr lang="en-US" sz="2600"/>
              <a:t>get there.</a:t>
            </a:r>
          </a:p>
          <a:p>
            <a:pPr algn="r" eaLnBrk="1" hangingPunct="1">
              <a:lnSpc>
                <a:spcPct val="90000"/>
              </a:lnSpc>
              <a:spcBef>
                <a:spcPct val="20000"/>
              </a:spcBef>
              <a:buClr>
                <a:schemeClr val="folHlink"/>
              </a:buClr>
              <a:buSzPct val="60000"/>
              <a:buFont typeface="Wingdings" pitchFamily="2" charset="2"/>
              <a:buNone/>
            </a:pPr>
            <a:r>
              <a:rPr lang="en-US" b="1"/>
              <a:t>-- Yogi Berra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Physical Design</a:t>
            </a:r>
          </a:p>
        </p:txBody>
      </p:sp>
      <p:sp>
        <p:nvSpPr>
          <p:cNvPr id="31747" name="Rectangle 3"/>
          <p:cNvSpPr>
            <a:spLocks noGrp="1" noChangeArrowheads="1"/>
          </p:cNvSpPr>
          <p:nvPr>
            <p:ph type="body" idx="1"/>
          </p:nvPr>
        </p:nvSpPr>
        <p:spPr/>
        <p:txBody>
          <a:bodyPr/>
          <a:lstStyle/>
          <a:p>
            <a:pPr eaLnBrk="1" hangingPunct="1"/>
            <a:r>
              <a:rPr lang="en-US" smtClean="0"/>
              <a:t>During the physical design phase, the team selects specific technologies </a:t>
            </a:r>
          </a:p>
          <a:p>
            <a:pPr eaLnBrk="1" hangingPunct="1"/>
            <a:r>
              <a:rPr lang="en-US" smtClean="0"/>
              <a:t>The selected components are evaluated further as a make-or-buy decision</a:t>
            </a:r>
          </a:p>
          <a:p>
            <a:pPr eaLnBrk="1" hangingPunct="1"/>
            <a:r>
              <a:rPr lang="en-US" smtClean="0"/>
              <a:t>A final design is chosen that optimally integrates required components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Implementation</a:t>
            </a:r>
          </a:p>
        </p:txBody>
      </p:sp>
      <p:sp>
        <p:nvSpPr>
          <p:cNvPr id="32771" name="Rectangle 3"/>
          <p:cNvSpPr>
            <a:spLocks noGrp="1" noChangeArrowheads="1"/>
          </p:cNvSpPr>
          <p:nvPr>
            <p:ph type="body" idx="1"/>
          </p:nvPr>
        </p:nvSpPr>
        <p:spPr/>
        <p:txBody>
          <a:bodyPr/>
          <a:lstStyle/>
          <a:p>
            <a:pPr eaLnBrk="1" hangingPunct="1">
              <a:lnSpc>
                <a:spcPct val="90000"/>
              </a:lnSpc>
            </a:pPr>
            <a:r>
              <a:rPr lang="en-US" sz="2800" smtClean="0"/>
              <a:t>Develop any software that is not purchased, and create integration capability</a:t>
            </a:r>
          </a:p>
          <a:p>
            <a:pPr eaLnBrk="1" hangingPunct="1">
              <a:lnSpc>
                <a:spcPct val="90000"/>
              </a:lnSpc>
            </a:pPr>
            <a:r>
              <a:rPr lang="en-US" sz="2800" smtClean="0"/>
              <a:t>Customized elements are tested and documented</a:t>
            </a:r>
          </a:p>
          <a:p>
            <a:pPr eaLnBrk="1" hangingPunct="1">
              <a:lnSpc>
                <a:spcPct val="90000"/>
              </a:lnSpc>
            </a:pPr>
            <a:r>
              <a:rPr lang="en-US" sz="2800" smtClean="0"/>
              <a:t>Users are trained and supporting documentation is created</a:t>
            </a:r>
          </a:p>
          <a:p>
            <a:pPr eaLnBrk="1" hangingPunct="1">
              <a:lnSpc>
                <a:spcPct val="90000"/>
              </a:lnSpc>
            </a:pPr>
            <a:r>
              <a:rPr lang="en-US" sz="2800" smtClean="0"/>
              <a:t>Once all components have been tested individually, they are installed and tested as a whole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Maintenance</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Tasks necessary to support and modify the system for the remainder of its useful life</a:t>
            </a:r>
          </a:p>
          <a:p>
            <a:pPr eaLnBrk="1" hangingPunct="1">
              <a:lnSpc>
                <a:spcPct val="90000"/>
              </a:lnSpc>
            </a:pPr>
            <a:r>
              <a:rPr lang="en-US" sz="2400" smtClean="0"/>
              <a:t>System is tested periodically for compliance with specifications</a:t>
            </a:r>
          </a:p>
          <a:p>
            <a:pPr eaLnBrk="1" hangingPunct="1">
              <a:lnSpc>
                <a:spcPct val="90000"/>
              </a:lnSpc>
            </a:pPr>
            <a:r>
              <a:rPr lang="en-US" sz="2400" smtClean="0"/>
              <a:t>Feasibility of continuance versus discontinuance is evaluated</a:t>
            </a:r>
          </a:p>
          <a:p>
            <a:pPr eaLnBrk="1" hangingPunct="1">
              <a:lnSpc>
                <a:spcPct val="90000"/>
              </a:lnSpc>
            </a:pPr>
            <a:r>
              <a:rPr lang="en-US" sz="2400" smtClean="0"/>
              <a:t>Upgrades, updates, and patches are managed </a:t>
            </a:r>
          </a:p>
          <a:p>
            <a:pPr eaLnBrk="1" hangingPunct="1">
              <a:lnSpc>
                <a:spcPct val="90000"/>
              </a:lnSpc>
            </a:pPr>
            <a:r>
              <a:rPr lang="en-US" sz="2400" smtClean="0"/>
              <a:t>When current system can no longer support the mission of the organization, it is terminated and a new systems development project is undertaken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The Security SDLC</a:t>
            </a:r>
          </a:p>
        </p:txBody>
      </p:sp>
      <p:sp>
        <p:nvSpPr>
          <p:cNvPr id="34819" name="Rectangle 3"/>
          <p:cNvSpPr>
            <a:spLocks noGrp="1" noChangeArrowheads="1"/>
          </p:cNvSpPr>
          <p:nvPr>
            <p:ph type="body" idx="1"/>
          </p:nvPr>
        </p:nvSpPr>
        <p:spPr/>
        <p:txBody>
          <a:bodyPr/>
          <a:lstStyle/>
          <a:p>
            <a:pPr eaLnBrk="1" hangingPunct="1"/>
            <a:r>
              <a:rPr lang="en-US" sz="2800" smtClean="0"/>
              <a:t>May differ in several specifics, but overall methodology is similar to the SDLC</a:t>
            </a:r>
          </a:p>
          <a:p>
            <a:pPr eaLnBrk="1" hangingPunct="1"/>
            <a:r>
              <a:rPr lang="en-US" sz="2800" smtClean="0"/>
              <a:t>SecSDLC process involves:</a:t>
            </a:r>
          </a:p>
          <a:p>
            <a:pPr lvl="1" eaLnBrk="1" hangingPunct="1"/>
            <a:r>
              <a:rPr lang="en-US" sz="2400" smtClean="0"/>
              <a:t>Identification of specific threats and the risks that they represent</a:t>
            </a:r>
          </a:p>
          <a:p>
            <a:pPr lvl="1" eaLnBrk="1" hangingPunct="1"/>
            <a:r>
              <a:rPr lang="en-US" sz="2400" smtClean="0"/>
              <a:t>Subsequent design and implementation of specific controls to counter those threats and assist in the management of the risk those threats pose to the organization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Investigation in the SecSDLC</a:t>
            </a:r>
          </a:p>
        </p:txBody>
      </p:sp>
      <p:sp>
        <p:nvSpPr>
          <p:cNvPr id="35843" name="Rectangle 3"/>
          <p:cNvSpPr>
            <a:spLocks noGrp="1" noChangeArrowheads="1"/>
          </p:cNvSpPr>
          <p:nvPr>
            <p:ph type="body" idx="1"/>
          </p:nvPr>
        </p:nvSpPr>
        <p:spPr/>
        <p:txBody>
          <a:bodyPr/>
          <a:lstStyle/>
          <a:p>
            <a:pPr eaLnBrk="1" hangingPunct="1">
              <a:lnSpc>
                <a:spcPct val="90000"/>
              </a:lnSpc>
            </a:pPr>
            <a:r>
              <a:rPr lang="en-US" sz="2400" smtClean="0"/>
              <a:t>Often begins as directive from management specifying the process, outcomes, and goals of the project and its budget </a:t>
            </a:r>
          </a:p>
          <a:p>
            <a:pPr eaLnBrk="1" hangingPunct="1">
              <a:lnSpc>
                <a:spcPct val="90000"/>
              </a:lnSpc>
            </a:pPr>
            <a:r>
              <a:rPr lang="en-US" sz="2400" smtClean="0"/>
              <a:t>Frequently begins with the affirmation or creation of security policies</a:t>
            </a:r>
          </a:p>
          <a:p>
            <a:pPr eaLnBrk="1" hangingPunct="1">
              <a:lnSpc>
                <a:spcPct val="90000"/>
              </a:lnSpc>
            </a:pPr>
            <a:r>
              <a:rPr lang="en-US" sz="2400" smtClean="0"/>
              <a:t>Teams assembled to analyze problems, define scope, specify goals and identify constraints </a:t>
            </a:r>
          </a:p>
          <a:p>
            <a:pPr eaLnBrk="1" hangingPunct="1">
              <a:lnSpc>
                <a:spcPct val="90000"/>
              </a:lnSpc>
            </a:pPr>
            <a:r>
              <a:rPr lang="en-US" sz="2400" smtClean="0"/>
              <a:t>Feasibility analysis determines whether the organization has resources and commitment to conduct a successful security analysis and design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Analysis in the SecSDLC</a:t>
            </a:r>
          </a:p>
        </p:txBody>
      </p:sp>
      <p:sp>
        <p:nvSpPr>
          <p:cNvPr id="36867" name="Rectangle 3"/>
          <p:cNvSpPr>
            <a:spLocks noGrp="1" noChangeArrowheads="1"/>
          </p:cNvSpPr>
          <p:nvPr>
            <p:ph type="body" idx="1"/>
          </p:nvPr>
        </p:nvSpPr>
        <p:spPr/>
        <p:txBody>
          <a:bodyPr/>
          <a:lstStyle/>
          <a:p>
            <a:pPr eaLnBrk="1" hangingPunct="1">
              <a:lnSpc>
                <a:spcPct val="90000"/>
              </a:lnSpc>
            </a:pPr>
            <a:r>
              <a:rPr lang="en-US" smtClean="0"/>
              <a:t>A preliminary analysis of existing security policies or programs is prepared along with known threats and current controls</a:t>
            </a:r>
          </a:p>
          <a:p>
            <a:pPr eaLnBrk="1" hangingPunct="1">
              <a:lnSpc>
                <a:spcPct val="90000"/>
              </a:lnSpc>
            </a:pPr>
            <a:r>
              <a:rPr lang="en-US" smtClean="0"/>
              <a:t>Includes an analysis of relevant legal issues that could affect the design of the security solution </a:t>
            </a:r>
          </a:p>
          <a:p>
            <a:pPr eaLnBrk="1" hangingPunct="1">
              <a:lnSpc>
                <a:spcPct val="90000"/>
              </a:lnSpc>
            </a:pPr>
            <a:r>
              <a:rPr lang="en-US" smtClean="0"/>
              <a:t>Risk management begins in this stage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Risk Management</a:t>
            </a:r>
          </a:p>
        </p:txBody>
      </p:sp>
      <p:sp>
        <p:nvSpPr>
          <p:cNvPr id="37891" name="Rectangle 3"/>
          <p:cNvSpPr>
            <a:spLocks noGrp="1" noChangeArrowheads="1"/>
          </p:cNvSpPr>
          <p:nvPr>
            <p:ph type="body" idx="1"/>
          </p:nvPr>
        </p:nvSpPr>
        <p:spPr/>
        <p:txBody>
          <a:bodyPr/>
          <a:lstStyle/>
          <a:p>
            <a:pPr eaLnBrk="1" hangingPunct="1">
              <a:lnSpc>
                <a:spcPct val="90000"/>
              </a:lnSpc>
            </a:pPr>
            <a:r>
              <a:rPr lang="en-US" sz="2400" smtClean="0"/>
              <a:t>Risk Management: process of identifying, assessing, and evaluating the levels of risk facing the organization</a:t>
            </a:r>
          </a:p>
          <a:p>
            <a:pPr lvl="1" eaLnBrk="1" hangingPunct="1">
              <a:lnSpc>
                <a:spcPct val="90000"/>
              </a:lnSpc>
            </a:pPr>
            <a:r>
              <a:rPr lang="en-US" sz="2000" smtClean="0"/>
              <a:t>Specifically the threats to the information stored and processed by the organization</a:t>
            </a:r>
          </a:p>
          <a:p>
            <a:pPr eaLnBrk="1" hangingPunct="1">
              <a:lnSpc>
                <a:spcPct val="90000"/>
              </a:lnSpc>
            </a:pPr>
            <a:r>
              <a:rPr lang="en-US" sz="2400" smtClean="0"/>
              <a:t>To better understand the analysis phase of the SecSDLC, you should know something about the kinds of threats facing organizations</a:t>
            </a:r>
          </a:p>
          <a:p>
            <a:pPr eaLnBrk="1" hangingPunct="1">
              <a:lnSpc>
                <a:spcPct val="90000"/>
              </a:lnSpc>
            </a:pPr>
            <a:r>
              <a:rPr lang="en-US" sz="2400" smtClean="0"/>
              <a:t>In this context, a threat is an object, person, or other entity that represents a constant danger to an asset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Key Terms</a:t>
            </a:r>
          </a:p>
        </p:txBody>
      </p:sp>
      <p:sp>
        <p:nvSpPr>
          <p:cNvPr id="38915" name="Rectangle 3"/>
          <p:cNvSpPr>
            <a:spLocks noGrp="1" noChangeArrowheads="1"/>
          </p:cNvSpPr>
          <p:nvPr>
            <p:ph type="body" idx="1"/>
          </p:nvPr>
        </p:nvSpPr>
        <p:spPr/>
        <p:txBody>
          <a:bodyPr/>
          <a:lstStyle/>
          <a:p>
            <a:pPr eaLnBrk="1" hangingPunct="1">
              <a:lnSpc>
                <a:spcPct val="80000"/>
              </a:lnSpc>
            </a:pPr>
            <a:r>
              <a:rPr lang="en-US" sz="2800" smtClean="0">
                <a:solidFill>
                  <a:srgbClr val="0000FF"/>
                </a:solidFill>
              </a:rPr>
              <a:t>Attack</a:t>
            </a:r>
            <a:r>
              <a:rPr lang="en-US" sz="2800" smtClean="0"/>
              <a:t>: deliberate act that exploits a vulnerability to achieve the compromise of a controlled system</a:t>
            </a:r>
          </a:p>
          <a:p>
            <a:pPr lvl="1" eaLnBrk="1" hangingPunct="1">
              <a:lnSpc>
                <a:spcPct val="80000"/>
              </a:lnSpc>
            </a:pPr>
            <a:r>
              <a:rPr lang="en-US" sz="2400" smtClean="0"/>
              <a:t>Accomplished by a </a:t>
            </a:r>
            <a:r>
              <a:rPr lang="en-US" sz="2400" smtClean="0">
                <a:solidFill>
                  <a:srgbClr val="0000FF"/>
                </a:solidFill>
              </a:rPr>
              <a:t>threat agent</a:t>
            </a:r>
            <a:r>
              <a:rPr lang="en-US" sz="2400" smtClean="0"/>
              <a:t> that damages or steals an organization’s information or physical asset</a:t>
            </a:r>
          </a:p>
          <a:p>
            <a:pPr eaLnBrk="1" hangingPunct="1">
              <a:lnSpc>
                <a:spcPct val="80000"/>
              </a:lnSpc>
            </a:pPr>
            <a:r>
              <a:rPr lang="en-US" sz="2800" smtClean="0">
                <a:solidFill>
                  <a:srgbClr val="0000FF"/>
                </a:solidFill>
              </a:rPr>
              <a:t>Exploit</a:t>
            </a:r>
            <a:r>
              <a:rPr lang="en-US" sz="2800" smtClean="0"/>
              <a:t>: technique or mechanism used to compromise a system</a:t>
            </a:r>
          </a:p>
          <a:p>
            <a:pPr eaLnBrk="1" hangingPunct="1">
              <a:lnSpc>
                <a:spcPct val="80000"/>
              </a:lnSpc>
            </a:pPr>
            <a:r>
              <a:rPr lang="en-US" sz="2800" smtClean="0">
                <a:solidFill>
                  <a:srgbClr val="0000FF"/>
                </a:solidFill>
              </a:rPr>
              <a:t>Vulnerability:</a:t>
            </a:r>
            <a:r>
              <a:rPr lang="en-US" sz="2800" smtClean="0"/>
              <a:t> identified weakness of a controlled system in which necessary controls are not present or are no longer effective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smtClean="0"/>
              <a:t>Threats to Information Security</a:t>
            </a:r>
            <a:br>
              <a:rPr lang="en-US" sz="4000" smtClean="0"/>
            </a:br>
            <a:endParaRPr lang="en-US" sz="4000" smtClean="0"/>
          </a:p>
        </p:txBody>
      </p:sp>
      <p:pic>
        <p:nvPicPr>
          <p:cNvPr id="39939" name="Picture 3"/>
          <p:cNvPicPr>
            <a:picLocks noGrp="1" noChangeAspect="1" noChangeArrowheads="1"/>
          </p:cNvPicPr>
          <p:nvPr>
            <p:ph sz="half" idx="1"/>
          </p:nvPr>
        </p:nvPicPr>
        <p:blipFill>
          <a:blip r:embed="rId3" cstate="print"/>
          <a:srcRect/>
          <a:stretch>
            <a:fillRect/>
          </a:stretch>
        </p:blipFill>
        <p:spPr>
          <a:xfrm>
            <a:off x="457200" y="1371600"/>
            <a:ext cx="8229600" cy="2895600"/>
          </a:xfrm>
        </p:spPr>
      </p:pic>
      <p:pic>
        <p:nvPicPr>
          <p:cNvPr id="39940" name="Picture 4"/>
          <p:cNvPicPr>
            <a:picLocks noGrp="1" noChangeAspect="1" noChangeArrowheads="1"/>
          </p:cNvPicPr>
          <p:nvPr>
            <p:ph sz="half" idx="2"/>
          </p:nvPr>
        </p:nvPicPr>
        <p:blipFill>
          <a:blip r:embed="rId4" cstate="print"/>
          <a:srcRect t="4706"/>
          <a:stretch>
            <a:fillRect/>
          </a:stretch>
        </p:blipFill>
        <p:spPr>
          <a:xfrm>
            <a:off x="381000" y="4114800"/>
            <a:ext cx="8458200" cy="2438400"/>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Some Common Attacks</a:t>
            </a:r>
          </a:p>
        </p:txBody>
      </p:sp>
      <p:sp>
        <p:nvSpPr>
          <p:cNvPr id="40963" name="Rectangle 3"/>
          <p:cNvSpPr>
            <a:spLocks noGrp="1" noChangeArrowheads="1"/>
          </p:cNvSpPr>
          <p:nvPr>
            <p:ph type="body" idx="1"/>
          </p:nvPr>
        </p:nvSpPr>
        <p:spPr>
          <a:xfrm>
            <a:off x="1182688" y="2017713"/>
            <a:ext cx="3465512" cy="4154487"/>
          </a:xfrm>
        </p:spPr>
        <p:txBody>
          <a:bodyPr/>
          <a:lstStyle/>
          <a:p>
            <a:pPr eaLnBrk="1" hangingPunct="1">
              <a:lnSpc>
                <a:spcPct val="80000"/>
              </a:lnSpc>
            </a:pPr>
            <a:r>
              <a:rPr lang="en-US" sz="2800" smtClean="0"/>
              <a:t>Malicious code</a:t>
            </a:r>
          </a:p>
          <a:p>
            <a:pPr eaLnBrk="1" hangingPunct="1">
              <a:lnSpc>
                <a:spcPct val="80000"/>
              </a:lnSpc>
            </a:pPr>
            <a:r>
              <a:rPr lang="en-US" sz="2800" smtClean="0"/>
              <a:t>Hoaxes</a:t>
            </a:r>
          </a:p>
          <a:p>
            <a:pPr eaLnBrk="1" hangingPunct="1">
              <a:lnSpc>
                <a:spcPct val="80000"/>
              </a:lnSpc>
            </a:pPr>
            <a:r>
              <a:rPr lang="en-US" sz="2800" smtClean="0"/>
              <a:t>Back doors</a:t>
            </a:r>
          </a:p>
          <a:p>
            <a:pPr eaLnBrk="1" hangingPunct="1">
              <a:lnSpc>
                <a:spcPct val="80000"/>
              </a:lnSpc>
            </a:pPr>
            <a:r>
              <a:rPr lang="en-US" sz="2800" smtClean="0"/>
              <a:t>Password crack</a:t>
            </a:r>
          </a:p>
          <a:p>
            <a:pPr eaLnBrk="1" hangingPunct="1">
              <a:lnSpc>
                <a:spcPct val="80000"/>
              </a:lnSpc>
            </a:pPr>
            <a:r>
              <a:rPr lang="en-US" sz="2800" smtClean="0"/>
              <a:t>Brute force</a:t>
            </a:r>
          </a:p>
          <a:p>
            <a:pPr eaLnBrk="1" hangingPunct="1">
              <a:lnSpc>
                <a:spcPct val="80000"/>
              </a:lnSpc>
            </a:pPr>
            <a:r>
              <a:rPr lang="en-US" sz="2800" smtClean="0"/>
              <a:t>Dictionary</a:t>
            </a:r>
          </a:p>
          <a:p>
            <a:pPr eaLnBrk="1" hangingPunct="1">
              <a:lnSpc>
                <a:spcPct val="80000"/>
              </a:lnSpc>
            </a:pPr>
            <a:r>
              <a:rPr lang="en-US" sz="2800" smtClean="0"/>
              <a:t>Denial-of-service (DoS) and distributed denial-of-service (DDoS)</a:t>
            </a:r>
          </a:p>
        </p:txBody>
      </p:sp>
      <p:sp>
        <p:nvSpPr>
          <p:cNvPr id="40964" name="Rectangle 4"/>
          <p:cNvSpPr>
            <a:spLocks noChangeArrowheads="1"/>
          </p:cNvSpPr>
          <p:nvPr/>
        </p:nvSpPr>
        <p:spPr bwMode="auto">
          <a:xfrm>
            <a:off x="5068888" y="2017713"/>
            <a:ext cx="3465512" cy="4154487"/>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folHlink"/>
              </a:buClr>
              <a:buSzPct val="60000"/>
              <a:buFont typeface="Wingdings" pitchFamily="2" charset="2"/>
              <a:buChar char="n"/>
            </a:pPr>
            <a:r>
              <a:rPr lang="en-US" sz="2800"/>
              <a:t>Spoofing</a:t>
            </a:r>
          </a:p>
          <a:p>
            <a:pPr marL="342900" indent="-342900" eaLnBrk="1" hangingPunct="1">
              <a:lnSpc>
                <a:spcPct val="80000"/>
              </a:lnSpc>
              <a:spcBef>
                <a:spcPct val="20000"/>
              </a:spcBef>
              <a:buClr>
                <a:schemeClr val="folHlink"/>
              </a:buClr>
              <a:buSzPct val="60000"/>
              <a:buFont typeface="Wingdings" pitchFamily="2" charset="2"/>
              <a:buChar char="n"/>
            </a:pPr>
            <a:r>
              <a:rPr lang="en-US" sz="2800"/>
              <a:t>Man-in-the-middle</a:t>
            </a:r>
          </a:p>
          <a:p>
            <a:pPr marL="342900" indent="-342900" eaLnBrk="1" hangingPunct="1">
              <a:lnSpc>
                <a:spcPct val="80000"/>
              </a:lnSpc>
              <a:spcBef>
                <a:spcPct val="20000"/>
              </a:spcBef>
              <a:buClr>
                <a:schemeClr val="folHlink"/>
              </a:buClr>
              <a:buSzPct val="60000"/>
              <a:buFont typeface="Wingdings" pitchFamily="2" charset="2"/>
              <a:buChar char="n"/>
            </a:pPr>
            <a:r>
              <a:rPr lang="en-US" sz="2800"/>
              <a:t>Spam</a:t>
            </a:r>
          </a:p>
          <a:p>
            <a:pPr marL="342900" indent="-342900" eaLnBrk="1" hangingPunct="1">
              <a:lnSpc>
                <a:spcPct val="80000"/>
              </a:lnSpc>
              <a:spcBef>
                <a:spcPct val="20000"/>
              </a:spcBef>
              <a:buClr>
                <a:schemeClr val="folHlink"/>
              </a:buClr>
              <a:buSzPct val="60000"/>
              <a:buFont typeface="Wingdings" pitchFamily="2" charset="2"/>
              <a:buChar char="n"/>
            </a:pPr>
            <a:r>
              <a:rPr lang="en-US" sz="2800"/>
              <a:t>Mail bombing</a:t>
            </a:r>
          </a:p>
          <a:p>
            <a:pPr marL="342900" indent="-342900" eaLnBrk="1" hangingPunct="1">
              <a:lnSpc>
                <a:spcPct val="80000"/>
              </a:lnSpc>
              <a:spcBef>
                <a:spcPct val="20000"/>
              </a:spcBef>
              <a:buClr>
                <a:schemeClr val="folHlink"/>
              </a:buClr>
              <a:buSzPct val="60000"/>
              <a:buFont typeface="Wingdings" pitchFamily="2" charset="2"/>
              <a:buChar char="n"/>
            </a:pPr>
            <a:r>
              <a:rPr lang="en-US" sz="2800"/>
              <a:t>Sniffer</a:t>
            </a:r>
          </a:p>
          <a:p>
            <a:pPr marL="342900" indent="-342900" eaLnBrk="1" hangingPunct="1">
              <a:lnSpc>
                <a:spcPct val="80000"/>
              </a:lnSpc>
              <a:spcBef>
                <a:spcPct val="20000"/>
              </a:spcBef>
              <a:buClr>
                <a:schemeClr val="folHlink"/>
              </a:buClr>
              <a:buSzPct val="60000"/>
              <a:buFont typeface="Wingdings" pitchFamily="2" charset="2"/>
              <a:buChar char="n"/>
            </a:pPr>
            <a:r>
              <a:rPr lang="en-US" sz="2800"/>
              <a:t>Social engineering</a:t>
            </a:r>
          </a:p>
          <a:p>
            <a:pPr marL="342900" indent="-342900" eaLnBrk="1" hangingPunct="1">
              <a:lnSpc>
                <a:spcPct val="80000"/>
              </a:lnSpc>
              <a:spcBef>
                <a:spcPct val="20000"/>
              </a:spcBef>
              <a:buClr>
                <a:schemeClr val="folHlink"/>
              </a:buClr>
              <a:buSzPct val="60000"/>
              <a:buFont typeface="Wingdings" pitchFamily="2" charset="2"/>
              <a:buChar char="n"/>
            </a:pPr>
            <a:r>
              <a:rPr lang="en-US" sz="2800"/>
              <a:t>Buffer overflow</a:t>
            </a:r>
          </a:p>
          <a:p>
            <a:pPr marL="342900" indent="-342900" eaLnBrk="1" hangingPunct="1">
              <a:lnSpc>
                <a:spcPct val="80000"/>
              </a:lnSpc>
              <a:spcBef>
                <a:spcPct val="20000"/>
              </a:spcBef>
              <a:buClr>
                <a:schemeClr val="folHlink"/>
              </a:buClr>
              <a:buSzPct val="60000"/>
              <a:buFont typeface="Wingdings" pitchFamily="2" charset="2"/>
              <a:buChar char="n"/>
            </a:pPr>
            <a:r>
              <a:rPr lang="en-US" sz="2800"/>
              <a:t>Timing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Introduction</a:t>
            </a:r>
          </a:p>
        </p:txBody>
      </p:sp>
      <p:sp>
        <p:nvSpPr>
          <p:cNvPr id="4099" name="Rectangle 3"/>
          <p:cNvSpPr>
            <a:spLocks noGrp="1" noChangeArrowheads="1"/>
          </p:cNvSpPr>
          <p:nvPr>
            <p:ph type="body" idx="1"/>
          </p:nvPr>
        </p:nvSpPr>
        <p:spPr/>
        <p:txBody>
          <a:bodyPr/>
          <a:lstStyle/>
          <a:p>
            <a:pPr eaLnBrk="1" hangingPunct="1">
              <a:lnSpc>
                <a:spcPct val="80000"/>
              </a:lnSpc>
            </a:pPr>
            <a:r>
              <a:rPr lang="en-US" sz="2800" smtClean="0"/>
              <a:t>Successful organizations utilize planning</a:t>
            </a:r>
          </a:p>
          <a:p>
            <a:pPr eaLnBrk="1" hangingPunct="1">
              <a:lnSpc>
                <a:spcPct val="80000"/>
              </a:lnSpc>
            </a:pPr>
            <a:r>
              <a:rPr lang="en-US" sz="2800" smtClean="0"/>
              <a:t>Planning involves:</a:t>
            </a:r>
          </a:p>
          <a:p>
            <a:pPr lvl="1" eaLnBrk="1" hangingPunct="1">
              <a:lnSpc>
                <a:spcPct val="80000"/>
              </a:lnSpc>
            </a:pPr>
            <a:r>
              <a:rPr lang="en-US" sz="2400" smtClean="0"/>
              <a:t>Employees</a:t>
            </a:r>
          </a:p>
          <a:p>
            <a:pPr lvl="1" eaLnBrk="1" hangingPunct="1">
              <a:lnSpc>
                <a:spcPct val="80000"/>
              </a:lnSpc>
            </a:pPr>
            <a:r>
              <a:rPr lang="en-US" sz="2400" smtClean="0"/>
              <a:t>Management</a:t>
            </a:r>
          </a:p>
          <a:p>
            <a:pPr lvl="1" eaLnBrk="1" hangingPunct="1">
              <a:lnSpc>
                <a:spcPct val="80000"/>
              </a:lnSpc>
            </a:pPr>
            <a:r>
              <a:rPr lang="en-US" sz="2400" smtClean="0"/>
              <a:t>Stockholders</a:t>
            </a:r>
          </a:p>
          <a:p>
            <a:pPr lvl="1" eaLnBrk="1" hangingPunct="1">
              <a:lnSpc>
                <a:spcPct val="80000"/>
              </a:lnSpc>
            </a:pPr>
            <a:r>
              <a:rPr lang="en-US" sz="2400" smtClean="0"/>
              <a:t>Other outside stakeholders</a:t>
            </a:r>
          </a:p>
          <a:p>
            <a:pPr lvl="1" eaLnBrk="1" hangingPunct="1">
              <a:lnSpc>
                <a:spcPct val="80000"/>
              </a:lnSpc>
            </a:pPr>
            <a:r>
              <a:rPr lang="en-US" sz="2400" smtClean="0"/>
              <a:t>Physical environment</a:t>
            </a:r>
          </a:p>
          <a:p>
            <a:pPr lvl="1" eaLnBrk="1" hangingPunct="1">
              <a:lnSpc>
                <a:spcPct val="80000"/>
              </a:lnSpc>
            </a:pPr>
            <a:r>
              <a:rPr lang="en-US" sz="2400" smtClean="0"/>
              <a:t>Political and legal environment</a:t>
            </a:r>
          </a:p>
          <a:p>
            <a:pPr lvl="1" eaLnBrk="1" hangingPunct="1">
              <a:lnSpc>
                <a:spcPct val="80000"/>
              </a:lnSpc>
            </a:pPr>
            <a:r>
              <a:rPr lang="en-US" sz="2400" smtClean="0"/>
              <a:t>Competitive environment</a:t>
            </a:r>
          </a:p>
          <a:p>
            <a:pPr lvl="1" eaLnBrk="1" hangingPunct="1">
              <a:lnSpc>
                <a:spcPct val="80000"/>
              </a:lnSpc>
            </a:pPr>
            <a:r>
              <a:rPr lang="en-US" sz="2400" smtClean="0"/>
              <a:t>Technological environment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Risk Management</a:t>
            </a:r>
          </a:p>
        </p:txBody>
      </p:sp>
      <p:sp>
        <p:nvSpPr>
          <p:cNvPr id="41987" name="Rectangle 3"/>
          <p:cNvSpPr>
            <a:spLocks noGrp="1" noChangeArrowheads="1"/>
          </p:cNvSpPr>
          <p:nvPr>
            <p:ph type="body" idx="1"/>
          </p:nvPr>
        </p:nvSpPr>
        <p:spPr>
          <a:xfrm>
            <a:off x="1182688" y="2017713"/>
            <a:ext cx="7772400" cy="4687887"/>
          </a:xfrm>
        </p:spPr>
        <p:txBody>
          <a:bodyPr/>
          <a:lstStyle/>
          <a:p>
            <a:pPr eaLnBrk="1" hangingPunct="1">
              <a:lnSpc>
                <a:spcPct val="90000"/>
              </a:lnSpc>
            </a:pPr>
            <a:r>
              <a:rPr lang="en-US" sz="2600" smtClean="0"/>
              <a:t>Use some method of prioritizing risk posed by each category of threat and its related methods of attack</a:t>
            </a:r>
          </a:p>
          <a:p>
            <a:pPr eaLnBrk="1" hangingPunct="1">
              <a:lnSpc>
                <a:spcPct val="90000"/>
              </a:lnSpc>
            </a:pPr>
            <a:r>
              <a:rPr lang="en-US" sz="2600" smtClean="0"/>
              <a:t>To manage risk, you must </a:t>
            </a:r>
            <a:r>
              <a:rPr lang="en-US" sz="2600" smtClean="0">
                <a:solidFill>
                  <a:srgbClr val="0000FF"/>
                </a:solidFill>
              </a:rPr>
              <a:t>identify</a:t>
            </a:r>
            <a:r>
              <a:rPr lang="en-US" sz="2600" smtClean="0"/>
              <a:t> and </a:t>
            </a:r>
            <a:r>
              <a:rPr lang="en-US" sz="2600" smtClean="0">
                <a:solidFill>
                  <a:srgbClr val="0000FF"/>
                </a:solidFill>
              </a:rPr>
              <a:t>assess</a:t>
            </a:r>
            <a:r>
              <a:rPr lang="en-US" sz="2600" smtClean="0"/>
              <a:t> the value of your information assets</a:t>
            </a:r>
          </a:p>
          <a:p>
            <a:pPr eaLnBrk="1" hangingPunct="1">
              <a:lnSpc>
                <a:spcPct val="90000"/>
              </a:lnSpc>
            </a:pPr>
            <a:r>
              <a:rPr lang="en-US" sz="2600" smtClean="0"/>
              <a:t>Risk assessment assigns comparative risk rating or score to each specific information asset</a:t>
            </a:r>
          </a:p>
          <a:p>
            <a:pPr eaLnBrk="1" hangingPunct="1">
              <a:lnSpc>
                <a:spcPct val="90000"/>
              </a:lnSpc>
            </a:pPr>
            <a:r>
              <a:rPr lang="en-US" sz="2600" smtClean="0"/>
              <a:t>Risk management identifies vulnerabilities in an organization’s information systems and takes carefully reasoned steps to assure the confidentiality, integrity, and availability of all the components in organization’s information system</a:t>
            </a:r>
          </a:p>
          <a:p>
            <a:pPr eaLnBrk="1" hangingPunct="1">
              <a:lnSpc>
                <a:spcPct val="90000"/>
              </a:lnSpc>
            </a:pPr>
            <a:endParaRPr lang="en-US" sz="24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Design in the SecSDLC</a:t>
            </a:r>
          </a:p>
        </p:txBody>
      </p:sp>
      <p:sp>
        <p:nvSpPr>
          <p:cNvPr id="43011" name="Rectangle 3"/>
          <p:cNvSpPr>
            <a:spLocks noGrp="1" noChangeArrowheads="1"/>
          </p:cNvSpPr>
          <p:nvPr>
            <p:ph type="body" idx="1"/>
          </p:nvPr>
        </p:nvSpPr>
        <p:spPr/>
        <p:txBody>
          <a:bodyPr/>
          <a:lstStyle/>
          <a:p>
            <a:pPr eaLnBrk="1" hangingPunct="1">
              <a:lnSpc>
                <a:spcPct val="90000"/>
              </a:lnSpc>
            </a:pPr>
            <a:r>
              <a:rPr lang="en-US" smtClean="0"/>
              <a:t>Design phase actually consists of two distinct phases:</a:t>
            </a:r>
          </a:p>
          <a:p>
            <a:pPr lvl="1" eaLnBrk="1" hangingPunct="1">
              <a:lnSpc>
                <a:spcPct val="90000"/>
              </a:lnSpc>
            </a:pPr>
            <a:r>
              <a:rPr lang="en-US" smtClean="0"/>
              <a:t>Logical design phase: team members create and develop a blueprint for security, and examine and implement key policies </a:t>
            </a:r>
          </a:p>
          <a:p>
            <a:pPr lvl="1" eaLnBrk="1" hangingPunct="1">
              <a:lnSpc>
                <a:spcPct val="90000"/>
              </a:lnSpc>
            </a:pPr>
            <a:r>
              <a:rPr lang="en-US" smtClean="0"/>
              <a:t>Physical design phase: team members evaluate the technology needed to support the security blueprint, generate alternative solutions, and agree upon a final design</a:t>
            </a:r>
          </a:p>
          <a:p>
            <a:pPr eaLnBrk="1" hangingPunct="1">
              <a:lnSpc>
                <a:spcPct val="90000"/>
              </a:lnSpc>
            </a:pPr>
            <a:endParaRPr 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Security Models</a:t>
            </a:r>
          </a:p>
        </p:txBody>
      </p:sp>
      <p:sp>
        <p:nvSpPr>
          <p:cNvPr id="44035" name="Rectangle 3"/>
          <p:cNvSpPr>
            <a:spLocks noGrp="1" noChangeArrowheads="1"/>
          </p:cNvSpPr>
          <p:nvPr>
            <p:ph type="body" idx="1"/>
          </p:nvPr>
        </p:nvSpPr>
        <p:spPr/>
        <p:txBody>
          <a:bodyPr/>
          <a:lstStyle/>
          <a:p>
            <a:pPr eaLnBrk="1" hangingPunct="1"/>
            <a:r>
              <a:rPr lang="en-US" sz="2800" smtClean="0"/>
              <a:t>Security managers often use established security models to guide the design process</a:t>
            </a:r>
          </a:p>
          <a:p>
            <a:pPr eaLnBrk="1" hangingPunct="1"/>
            <a:r>
              <a:rPr lang="en-US" sz="2800" smtClean="0"/>
              <a:t>Security models provide frameworks for ensuring that all areas of security are addressed</a:t>
            </a:r>
          </a:p>
          <a:p>
            <a:pPr eaLnBrk="1" hangingPunct="1"/>
            <a:r>
              <a:rPr lang="en-US" sz="2800" smtClean="0"/>
              <a:t>Organizations can adapt or adopt a framework to meet their own information security needs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Policy</a:t>
            </a:r>
          </a:p>
        </p:txBody>
      </p:sp>
      <p:sp>
        <p:nvSpPr>
          <p:cNvPr id="45059" name="Rectangle 3"/>
          <p:cNvSpPr>
            <a:spLocks noGrp="1" noChangeArrowheads="1"/>
          </p:cNvSpPr>
          <p:nvPr>
            <p:ph type="body" idx="1"/>
          </p:nvPr>
        </p:nvSpPr>
        <p:spPr/>
        <p:txBody>
          <a:bodyPr/>
          <a:lstStyle/>
          <a:p>
            <a:pPr eaLnBrk="1" hangingPunct="1">
              <a:lnSpc>
                <a:spcPct val="90000"/>
              </a:lnSpc>
            </a:pPr>
            <a:r>
              <a:rPr lang="en-US" smtClean="0"/>
              <a:t>A critical design element of the information security program is the information security policy</a:t>
            </a:r>
          </a:p>
          <a:p>
            <a:pPr eaLnBrk="1" hangingPunct="1">
              <a:lnSpc>
                <a:spcPct val="90000"/>
              </a:lnSpc>
            </a:pPr>
            <a:r>
              <a:rPr lang="en-US" smtClean="0"/>
              <a:t>Management must define three types of security policy: </a:t>
            </a:r>
          </a:p>
          <a:p>
            <a:pPr lvl="1" eaLnBrk="1" hangingPunct="1">
              <a:lnSpc>
                <a:spcPct val="90000"/>
              </a:lnSpc>
            </a:pPr>
            <a:r>
              <a:rPr lang="en-US" smtClean="0"/>
              <a:t>General or security program policy</a:t>
            </a:r>
          </a:p>
          <a:p>
            <a:pPr lvl="1" eaLnBrk="1" hangingPunct="1">
              <a:lnSpc>
                <a:spcPct val="90000"/>
              </a:lnSpc>
            </a:pPr>
            <a:r>
              <a:rPr lang="en-US" smtClean="0"/>
              <a:t>Issue-specific security policies</a:t>
            </a:r>
          </a:p>
          <a:p>
            <a:pPr lvl="1" eaLnBrk="1" hangingPunct="1">
              <a:lnSpc>
                <a:spcPct val="90000"/>
              </a:lnSpc>
            </a:pPr>
            <a:r>
              <a:rPr lang="en-US" smtClean="0"/>
              <a:t>Systems-specific security policies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SETA</a:t>
            </a:r>
          </a:p>
        </p:txBody>
      </p:sp>
      <p:sp>
        <p:nvSpPr>
          <p:cNvPr id="46083" name="Rectangle 3"/>
          <p:cNvSpPr>
            <a:spLocks noGrp="1" noChangeArrowheads="1"/>
          </p:cNvSpPr>
          <p:nvPr>
            <p:ph type="body" idx="1"/>
          </p:nvPr>
        </p:nvSpPr>
        <p:spPr/>
        <p:txBody>
          <a:bodyPr/>
          <a:lstStyle/>
          <a:p>
            <a:pPr eaLnBrk="1" hangingPunct="1">
              <a:lnSpc>
                <a:spcPct val="80000"/>
              </a:lnSpc>
            </a:pPr>
            <a:r>
              <a:rPr lang="en-US" sz="2800" smtClean="0"/>
              <a:t>Another integral part of the InfoSec program is the security education and training program</a:t>
            </a:r>
          </a:p>
          <a:p>
            <a:pPr eaLnBrk="1" hangingPunct="1">
              <a:lnSpc>
                <a:spcPct val="80000"/>
              </a:lnSpc>
            </a:pPr>
            <a:r>
              <a:rPr lang="en-US" sz="2800" smtClean="0"/>
              <a:t>SETA program consists of three elements: security education, security training, and security awareness</a:t>
            </a:r>
          </a:p>
          <a:p>
            <a:pPr eaLnBrk="1" hangingPunct="1">
              <a:lnSpc>
                <a:spcPct val="80000"/>
              </a:lnSpc>
            </a:pPr>
            <a:r>
              <a:rPr lang="en-US" sz="2800" smtClean="0"/>
              <a:t>Purpose of SETA is to enhance security by:</a:t>
            </a:r>
          </a:p>
          <a:p>
            <a:pPr lvl="1" eaLnBrk="1" hangingPunct="1">
              <a:lnSpc>
                <a:spcPct val="80000"/>
              </a:lnSpc>
            </a:pPr>
            <a:r>
              <a:rPr lang="en-US" sz="2400" smtClean="0"/>
              <a:t>Improving awareness</a:t>
            </a:r>
          </a:p>
          <a:p>
            <a:pPr lvl="1" eaLnBrk="1" hangingPunct="1">
              <a:lnSpc>
                <a:spcPct val="80000"/>
              </a:lnSpc>
            </a:pPr>
            <a:r>
              <a:rPr lang="en-US" sz="2400" smtClean="0"/>
              <a:t>Developing skills and knowledge </a:t>
            </a:r>
          </a:p>
          <a:p>
            <a:pPr lvl="1" eaLnBrk="1" hangingPunct="1">
              <a:lnSpc>
                <a:spcPct val="80000"/>
              </a:lnSpc>
            </a:pPr>
            <a:r>
              <a:rPr lang="en-US" sz="2400" smtClean="0"/>
              <a:t>Building in-depth knowledge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Design</a:t>
            </a:r>
          </a:p>
        </p:txBody>
      </p:sp>
      <p:sp>
        <p:nvSpPr>
          <p:cNvPr id="47107" name="Rectangle 3"/>
          <p:cNvSpPr>
            <a:spLocks noGrp="1" noChangeArrowheads="1"/>
          </p:cNvSpPr>
          <p:nvPr>
            <p:ph type="body" idx="1"/>
          </p:nvPr>
        </p:nvSpPr>
        <p:spPr/>
        <p:txBody>
          <a:bodyPr/>
          <a:lstStyle/>
          <a:p>
            <a:pPr eaLnBrk="1" hangingPunct="1"/>
            <a:r>
              <a:rPr lang="en-US" smtClean="0"/>
              <a:t>Attention turns to the design of the controls and safeguards used to protect information from attacks by threats</a:t>
            </a:r>
          </a:p>
          <a:p>
            <a:pPr eaLnBrk="1" hangingPunct="1"/>
            <a:r>
              <a:rPr lang="en-US" smtClean="0"/>
              <a:t>Three categories of controls: </a:t>
            </a:r>
          </a:p>
          <a:p>
            <a:pPr lvl="1" eaLnBrk="1" hangingPunct="1"/>
            <a:r>
              <a:rPr lang="en-US" smtClean="0"/>
              <a:t>Managerial</a:t>
            </a:r>
          </a:p>
          <a:p>
            <a:pPr lvl="1" eaLnBrk="1" hangingPunct="1"/>
            <a:r>
              <a:rPr lang="en-US" smtClean="0"/>
              <a:t>Operational</a:t>
            </a:r>
          </a:p>
          <a:p>
            <a:pPr lvl="1" eaLnBrk="1" hangingPunct="1"/>
            <a:r>
              <a:rPr lang="en-US" smtClean="0"/>
              <a:t>Technical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Managerial Controls</a:t>
            </a:r>
          </a:p>
        </p:txBody>
      </p:sp>
      <p:sp>
        <p:nvSpPr>
          <p:cNvPr id="48131" name="Rectangle 3"/>
          <p:cNvSpPr>
            <a:spLocks noGrp="1" noChangeArrowheads="1"/>
          </p:cNvSpPr>
          <p:nvPr>
            <p:ph type="body" idx="1"/>
          </p:nvPr>
        </p:nvSpPr>
        <p:spPr/>
        <p:txBody>
          <a:bodyPr/>
          <a:lstStyle/>
          <a:p>
            <a:pPr eaLnBrk="1" hangingPunct="1"/>
            <a:r>
              <a:rPr lang="en-US" smtClean="0"/>
              <a:t>Address the design and implementation of the security planning process and security program management</a:t>
            </a:r>
          </a:p>
          <a:p>
            <a:pPr eaLnBrk="1" hangingPunct="1"/>
            <a:r>
              <a:rPr lang="en-US" smtClean="0"/>
              <a:t>Management controls also address:</a:t>
            </a:r>
          </a:p>
          <a:p>
            <a:pPr lvl="1" eaLnBrk="1" hangingPunct="1"/>
            <a:r>
              <a:rPr lang="en-US" smtClean="0"/>
              <a:t>Risk management</a:t>
            </a:r>
          </a:p>
          <a:p>
            <a:pPr lvl="1" eaLnBrk="1" hangingPunct="1"/>
            <a:r>
              <a:rPr lang="en-US" smtClean="0"/>
              <a:t>Security control reviews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Operational Controls</a:t>
            </a:r>
          </a:p>
        </p:txBody>
      </p:sp>
      <p:sp>
        <p:nvSpPr>
          <p:cNvPr id="49155" name="Rectangle 3"/>
          <p:cNvSpPr>
            <a:spLocks noGrp="1" noChangeArrowheads="1"/>
          </p:cNvSpPr>
          <p:nvPr>
            <p:ph type="body" idx="1"/>
          </p:nvPr>
        </p:nvSpPr>
        <p:spPr/>
        <p:txBody>
          <a:bodyPr/>
          <a:lstStyle/>
          <a:p>
            <a:pPr eaLnBrk="1" hangingPunct="1">
              <a:lnSpc>
                <a:spcPct val="90000"/>
              </a:lnSpc>
            </a:pPr>
            <a:r>
              <a:rPr lang="en-US" smtClean="0"/>
              <a:t>Cover management functions and lower level planning including:</a:t>
            </a:r>
          </a:p>
          <a:p>
            <a:pPr lvl="1" eaLnBrk="1" hangingPunct="1">
              <a:lnSpc>
                <a:spcPct val="90000"/>
              </a:lnSpc>
            </a:pPr>
            <a:r>
              <a:rPr lang="en-US" smtClean="0"/>
              <a:t>Disaster recovery</a:t>
            </a:r>
          </a:p>
          <a:p>
            <a:pPr lvl="1" eaLnBrk="1" hangingPunct="1">
              <a:lnSpc>
                <a:spcPct val="90000"/>
              </a:lnSpc>
            </a:pPr>
            <a:r>
              <a:rPr lang="en-US" smtClean="0"/>
              <a:t>Incident response planning</a:t>
            </a:r>
          </a:p>
          <a:p>
            <a:pPr eaLnBrk="1" hangingPunct="1">
              <a:lnSpc>
                <a:spcPct val="90000"/>
              </a:lnSpc>
            </a:pPr>
            <a:r>
              <a:rPr lang="en-US" smtClean="0"/>
              <a:t>Operational controls also address:</a:t>
            </a:r>
          </a:p>
          <a:p>
            <a:pPr lvl="1" eaLnBrk="1" hangingPunct="1">
              <a:lnSpc>
                <a:spcPct val="90000"/>
              </a:lnSpc>
            </a:pPr>
            <a:r>
              <a:rPr lang="en-US" smtClean="0"/>
              <a:t>Personnel security</a:t>
            </a:r>
          </a:p>
          <a:p>
            <a:pPr lvl="1" eaLnBrk="1" hangingPunct="1">
              <a:lnSpc>
                <a:spcPct val="90000"/>
              </a:lnSpc>
            </a:pPr>
            <a:r>
              <a:rPr lang="en-US" smtClean="0"/>
              <a:t>Physical security</a:t>
            </a:r>
          </a:p>
          <a:p>
            <a:pPr lvl="1" eaLnBrk="1" hangingPunct="1">
              <a:lnSpc>
                <a:spcPct val="90000"/>
              </a:lnSpc>
            </a:pPr>
            <a:r>
              <a:rPr lang="en-US" smtClean="0"/>
              <a:t>Protection of production inputs and outputs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Technical Controls</a:t>
            </a:r>
          </a:p>
        </p:txBody>
      </p:sp>
      <p:sp>
        <p:nvSpPr>
          <p:cNvPr id="50179" name="Rectangle 3"/>
          <p:cNvSpPr>
            <a:spLocks noGrp="1" noChangeArrowheads="1"/>
          </p:cNvSpPr>
          <p:nvPr>
            <p:ph type="body" idx="1"/>
          </p:nvPr>
        </p:nvSpPr>
        <p:spPr/>
        <p:txBody>
          <a:bodyPr/>
          <a:lstStyle/>
          <a:p>
            <a:pPr eaLnBrk="1" hangingPunct="1"/>
            <a:r>
              <a:rPr lang="en-US" smtClean="0"/>
              <a:t>Address those tactical and technical issues related to designing and implementing security in the organization</a:t>
            </a:r>
          </a:p>
          <a:p>
            <a:pPr eaLnBrk="1" hangingPunct="1"/>
            <a:r>
              <a:rPr lang="en-US" smtClean="0"/>
              <a:t>Technologies necessary to protect information are examined and selected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Contingency Planning</a:t>
            </a:r>
          </a:p>
        </p:txBody>
      </p:sp>
      <p:sp>
        <p:nvSpPr>
          <p:cNvPr id="51203" name="Rectangle 3"/>
          <p:cNvSpPr>
            <a:spLocks noGrp="1" noChangeArrowheads="1"/>
          </p:cNvSpPr>
          <p:nvPr>
            <p:ph type="body" idx="1"/>
          </p:nvPr>
        </p:nvSpPr>
        <p:spPr/>
        <p:txBody>
          <a:bodyPr/>
          <a:lstStyle/>
          <a:p>
            <a:pPr eaLnBrk="1" hangingPunct="1"/>
            <a:r>
              <a:rPr lang="en-US" smtClean="0"/>
              <a:t>Essential preparedness documents provide contingency planning (CP) to prepare, react and recover from circumstances that threaten the organization:</a:t>
            </a:r>
          </a:p>
          <a:p>
            <a:pPr lvl="1" eaLnBrk="1" hangingPunct="1"/>
            <a:r>
              <a:rPr lang="en-US" smtClean="0"/>
              <a:t>Incident response planning (IRP)</a:t>
            </a:r>
          </a:p>
          <a:p>
            <a:pPr lvl="1" eaLnBrk="1" hangingPunct="1"/>
            <a:r>
              <a:rPr lang="en-US" smtClean="0"/>
              <a:t>Disaster recovery planning (DRP)</a:t>
            </a:r>
          </a:p>
          <a:p>
            <a:pPr lvl="1" eaLnBrk="1" hangingPunct="1"/>
            <a:r>
              <a:rPr lang="en-US" smtClean="0"/>
              <a:t>Business continuity planning (BCP)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Introduction</a:t>
            </a:r>
          </a:p>
        </p:txBody>
      </p:sp>
      <p:sp>
        <p:nvSpPr>
          <p:cNvPr id="5123" name="Rectangle 3"/>
          <p:cNvSpPr>
            <a:spLocks noGrp="1" noChangeArrowheads="1"/>
          </p:cNvSpPr>
          <p:nvPr>
            <p:ph type="body" idx="1"/>
          </p:nvPr>
        </p:nvSpPr>
        <p:spPr/>
        <p:txBody>
          <a:bodyPr/>
          <a:lstStyle/>
          <a:p>
            <a:pPr eaLnBrk="1" hangingPunct="1">
              <a:lnSpc>
                <a:spcPct val="90000"/>
              </a:lnSpc>
            </a:pPr>
            <a:r>
              <a:rPr lang="en-US" smtClean="0"/>
              <a:t>Strategic planning includes:</a:t>
            </a:r>
          </a:p>
          <a:p>
            <a:pPr lvl="1" eaLnBrk="1" hangingPunct="1">
              <a:lnSpc>
                <a:spcPct val="90000"/>
              </a:lnSpc>
            </a:pPr>
            <a:r>
              <a:rPr lang="en-US" smtClean="0"/>
              <a:t>Vision statement</a:t>
            </a:r>
          </a:p>
          <a:p>
            <a:pPr lvl="1" eaLnBrk="1" hangingPunct="1">
              <a:lnSpc>
                <a:spcPct val="90000"/>
              </a:lnSpc>
            </a:pPr>
            <a:r>
              <a:rPr lang="en-US" smtClean="0"/>
              <a:t>Mission statement</a:t>
            </a:r>
          </a:p>
          <a:p>
            <a:pPr lvl="1" eaLnBrk="1" hangingPunct="1">
              <a:lnSpc>
                <a:spcPct val="90000"/>
              </a:lnSpc>
            </a:pPr>
            <a:r>
              <a:rPr lang="en-US" smtClean="0"/>
              <a:t>Strategy</a:t>
            </a:r>
          </a:p>
          <a:p>
            <a:pPr lvl="1" eaLnBrk="1" hangingPunct="1">
              <a:lnSpc>
                <a:spcPct val="90000"/>
              </a:lnSpc>
            </a:pPr>
            <a:r>
              <a:rPr lang="en-US" smtClean="0"/>
              <a:t>Coordinated plans for sub units</a:t>
            </a:r>
          </a:p>
          <a:p>
            <a:pPr eaLnBrk="1" hangingPunct="1">
              <a:lnSpc>
                <a:spcPct val="90000"/>
              </a:lnSpc>
            </a:pPr>
            <a:r>
              <a:rPr lang="en-US" smtClean="0"/>
              <a:t>Knowing how the general organizational planning process works helps in the information security planning process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Physical Security</a:t>
            </a:r>
          </a:p>
        </p:txBody>
      </p:sp>
      <p:sp>
        <p:nvSpPr>
          <p:cNvPr id="52227" name="Rectangle 3"/>
          <p:cNvSpPr>
            <a:spLocks noGrp="1" noChangeArrowheads="1"/>
          </p:cNvSpPr>
          <p:nvPr>
            <p:ph type="body" idx="1"/>
          </p:nvPr>
        </p:nvSpPr>
        <p:spPr/>
        <p:txBody>
          <a:bodyPr/>
          <a:lstStyle/>
          <a:p>
            <a:pPr eaLnBrk="1" hangingPunct="1">
              <a:lnSpc>
                <a:spcPct val="90000"/>
              </a:lnSpc>
            </a:pPr>
            <a:r>
              <a:rPr lang="en-US" smtClean="0"/>
              <a:t>Physical Security: addresses the design, implementation, and maintenance of countermeasures that protect the physical resources of an organization </a:t>
            </a:r>
          </a:p>
          <a:p>
            <a:pPr eaLnBrk="1" hangingPunct="1">
              <a:lnSpc>
                <a:spcPct val="90000"/>
              </a:lnSpc>
            </a:pPr>
            <a:r>
              <a:rPr lang="en-US" smtClean="0"/>
              <a:t>Physical resources include:</a:t>
            </a:r>
          </a:p>
          <a:p>
            <a:pPr lvl="1" eaLnBrk="1" hangingPunct="1">
              <a:lnSpc>
                <a:spcPct val="90000"/>
              </a:lnSpc>
            </a:pPr>
            <a:r>
              <a:rPr lang="en-US" smtClean="0"/>
              <a:t>People</a:t>
            </a:r>
          </a:p>
          <a:p>
            <a:pPr lvl="1" eaLnBrk="1" hangingPunct="1">
              <a:lnSpc>
                <a:spcPct val="90000"/>
              </a:lnSpc>
            </a:pPr>
            <a:r>
              <a:rPr lang="en-US" smtClean="0"/>
              <a:t>Hardware</a:t>
            </a:r>
          </a:p>
          <a:p>
            <a:pPr lvl="1" eaLnBrk="1" hangingPunct="1">
              <a:lnSpc>
                <a:spcPct val="90000"/>
              </a:lnSpc>
            </a:pPr>
            <a:r>
              <a:rPr lang="en-US" smtClean="0"/>
              <a:t>Supporting information system elements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Implementation in the SecSDLC</a:t>
            </a:r>
          </a:p>
        </p:txBody>
      </p:sp>
      <p:sp>
        <p:nvSpPr>
          <p:cNvPr id="53251" name="Rectangle 3"/>
          <p:cNvSpPr>
            <a:spLocks noGrp="1" noChangeArrowheads="1"/>
          </p:cNvSpPr>
          <p:nvPr>
            <p:ph type="body" idx="1"/>
          </p:nvPr>
        </p:nvSpPr>
        <p:spPr/>
        <p:txBody>
          <a:bodyPr/>
          <a:lstStyle/>
          <a:p>
            <a:pPr eaLnBrk="1" hangingPunct="1">
              <a:lnSpc>
                <a:spcPct val="80000"/>
              </a:lnSpc>
            </a:pPr>
            <a:r>
              <a:rPr lang="en-US" sz="2800" smtClean="0"/>
              <a:t>Security solutions are acquired, tested, implemented, and tested again</a:t>
            </a:r>
          </a:p>
          <a:p>
            <a:pPr eaLnBrk="1" hangingPunct="1">
              <a:lnSpc>
                <a:spcPct val="80000"/>
              </a:lnSpc>
            </a:pPr>
            <a:r>
              <a:rPr lang="en-US" sz="2800" smtClean="0"/>
              <a:t>Personnel issues are evaluated and specific training and education programs conducted</a:t>
            </a:r>
          </a:p>
          <a:p>
            <a:pPr eaLnBrk="1" hangingPunct="1">
              <a:lnSpc>
                <a:spcPct val="80000"/>
              </a:lnSpc>
            </a:pPr>
            <a:r>
              <a:rPr lang="en-US" sz="2800" smtClean="0"/>
              <a:t>Perhaps most important element of implementation phase is management of project plan:</a:t>
            </a:r>
          </a:p>
          <a:p>
            <a:pPr lvl="1" eaLnBrk="1" hangingPunct="1">
              <a:lnSpc>
                <a:spcPct val="80000"/>
              </a:lnSpc>
            </a:pPr>
            <a:r>
              <a:rPr lang="en-US" sz="2400" smtClean="0"/>
              <a:t>Planning the project</a:t>
            </a:r>
          </a:p>
          <a:p>
            <a:pPr lvl="1" eaLnBrk="1" hangingPunct="1">
              <a:lnSpc>
                <a:spcPct val="80000"/>
              </a:lnSpc>
            </a:pPr>
            <a:r>
              <a:rPr lang="en-US" sz="2400" smtClean="0"/>
              <a:t>Supervising tasks and action steps within the project</a:t>
            </a:r>
          </a:p>
          <a:p>
            <a:pPr lvl="1" eaLnBrk="1" hangingPunct="1">
              <a:lnSpc>
                <a:spcPct val="80000"/>
              </a:lnSpc>
            </a:pPr>
            <a:r>
              <a:rPr lang="en-US" sz="2400" smtClean="0"/>
              <a:t>Wrapping up the project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InfoSec Project Team</a:t>
            </a:r>
          </a:p>
        </p:txBody>
      </p:sp>
      <p:sp>
        <p:nvSpPr>
          <p:cNvPr id="54275" name="Rectangle 3"/>
          <p:cNvSpPr>
            <a:spLocks noGrp="1" noChangeArrowheads="1"/>
          </p:cNvSpPr>
          <p:nvPr>
            <p:ph type="body" idx="1"/>
          </p:nvPr>
        </p:nvSpPr>
        <p:spPr/>
        <p:txBody>
          <a:bodyPr/>
          <a:lstStyle/>
          <a:p>
            <a:pPr eaLnBrk="1" hangingPunct="1">
              <a:lnSpc>
                <a:spcPct val="90000"/>
              </a:lnSpc>
            </a:pPr>
            <a:r>
              <a:rPr lang="en-US" sz="2800" smtClean="0"/>
              <a:t>Should consist of individuals experienced in one or multiple technical and non-technical areas including:</a:t>
            </a:r>
          </a:p>
          <a:p>
            <a:pPr lvl="1" eaLnBrk="1" hangingPunct="1">
              <a:lnSpc>
                <a:spcPct val="90000"/>
              </a:lnSpc>
            </a:pPr>
            <a:r>
              <a:rPr lang="en-US" sz="2400" smtClean="0"/>
              <a:t>Champion</a:t>
            </a:r>
          </a:p>
          <a:p>
            <a:pPr lvl="1" eaLnBrk="1" hangingPunct="1">
              <a:lnSpc>
                <a:spcPct val="90000"/>
              </a:lnSpc>
            </a:pPr>
            <a:r>
              <a:rPr lang="en-US" sz="2400" smtClean="0"/>
              <a:t>Team leader</a:t>
            </a:r>
          </a:p>
          <a:p>
            <a:pPr lvl="1" eaLnBrk="1" hangingPunct="1">
              <a:lnSpc>
                <a:spcPct val="90000"/>
              </a:lnSpc>
            </a:pPr>
            <a:r>
              <a:rPr lang="en-US" sz="2400" smtClean="0"/>
              <a:t>Security policy developers </a:t>
            </a:r>
          </a:p>
          <a:p>
            <a:pPr lvl="1" eaLnBrk="1" hangingPunct="1">
              <a:lnSpc>
                <a:spcPct val="90000"/>
              </a:lnSpc>
            </a:pPr>
            <a:r>
              <a:rPr lang="en-US" sz="2400" smtClean="0"/>
              <a:t>Risk assessment specialists</a:t>
            </a:r>
          </a:p>
          <a:p>
            <a:pPr lvl="1" eaLnBrk="1" hangingPunct="1">
              <a:lnSpc>
                <a:spcPct val="90000"/>
              </a:lnSpc>
            </a:pPr>
            <a:r>
              <a:rPr lang="en-US" sz="2400" smtClean="0"/>
              <a:t>Security professionals  </a:t>
            </a:r>
          </a:p>
          <a:p>
            <a:pPr lvl="1" eaLnBrk="1" hangingPunct="1">
              <a:lnSpc>
                <a:spcPct val="90000"/>
              </a:lnSpc>
            </a:pPr>
            <a:r>
              <a:rPr lang="en-US" sz="2400" smtClean="0"/>
              <a:t>Systems administrators</a:t>
            </a:r>
          </a:p>
          <a:p>
            <a:pPr lvl="1" eaLnBrk="1" hangingPunct="1">
              <a:lnSpc>
                <a:spcPct val="90000"/>
              </a:lnSpc>
            </a:pPr>
            <a:r>
              <a:rPr lang="en-US" sz="2400" smtClean="0"/>
              <a:t>End users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Staffing the InfoSec Function</a:t>
            </a:r>
          </a:p>
        </p:txBody>
      </p:sp>
      <p:sp>
        <p:nvSpPr>
          <p:cNvPr id="55299" name="Rectangle 3"/>
          <p:cNvSpPr>
            <a:spLocks noGrp="1" noChangeArrowheads="1"/>
          </p:cNvSpPr>
          <p:nvPr>
            <p:ph type="body" idx="1"/>
          </p:nvPr>
        </p:nvSpPr>
        <p:spPr/>
        <p:txBody>
          <a:bodyPr/>
          <a:lstStyle/>
          <a:p>
            <a:pPr eaLnBrk="1" hangingPunct="1">
              <a:lnSpc>
                <a:spcPct val="80000"/>
              </a:lnSpc>
            </a:pPr>
            <a:r>
              <a:rPr lang="en-US" sz="2800" smtClean="0"/>
              <a:t>Each organization should examine the options for staffing of the information security function</a:t>
            </a:r>
          </a:p>
          <a:p>
            <a:pPr lvl="1" eaLnBrk="1" hangingPunct="1">
              <a:lnSpc>
                <a:spcPct val="80000"/>
              </a:lnSpc>
              <a:buFontTx/>
              <a:buAutoNum type="arabicPeriod"/>
            </a:pPr>
            <a:r>
              <a:rPr lang="en-US" sz="2400" smtClean="0"/>
              <a:t>Decide how to position and name the security function</a:t>
            </a:r>
          </a:p>
          <a:p>
            <a:pPr lvl="1" eaLnBrk="1" hangingPunct="1">
              <a:lnSpc>
                <a:spcPct val="80000"/>
              </a:lnSpc>
              <a:buFontTx/>
              <a:buAutoNum type="arabicPeriod"/>
            </a:pPr>
            <a:r>
              <a:rPr lang="en-US" sz="2400" smtClean="0"/>
              <a:t>Plan for proper staffing of information security function</a:t>
            </a:r>
          </a:p>
          <a:p>
            <a:pPr lvl="1" eaLnBrk="1" hangingPunct="1">
              <a:lnSpc>
                <a:spcPct val="80000"/>
              </a:lnSpc>
              <a:buFontTx/>
              <a:buAutoNum type="arabicPeriod"/>
            </a:pPr>
            <a:r>
              <a:rPr lang="en-US" sz="2400" smtClean="0"/>
              <a:t>Understand impact of information security across every role in IT </a:t>
            </a:r>
          </a:p>
          <a:p>
            <a:pPr lvl="1" eaLnBrk="1" hangingPunct="1">
              <a:lnSpc>
                <a:spcPct val="80000"/>
              </a:lnSpc>
              <a:buFontTx/>
              <a:buAutoNum type="arabicPeriod"/>
            </a:pPr>
            <a:r>
              <a:rPr lang="en-US" sz="2400" smtClean="0"/>
              <a:t>Integrate solid information security concepts into personnel management practices of the organization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InfoSec Professionals</a:t>
            </a:r>
          </a:p>
        </p:txBody>
      </p:sp>
      <p:sp>
        <p:nvSpPr>
          <p:cNvPr id="56323" name="Rectangle 3"/>
          <p:cNvSpPr>
            <a:spLocks noGrp="1" noChangeArrowheads="1"/>
          </p:cNvSpPr>
          <p:nvPr>
            <p:ph type="body" idx="1"/>
          </p:nvPr>
        </p:nvSpPr>
        <p:spPr/>
        <p:txBody>
          <a:bodyPr/>
          <a:lstStyle/>
          <a:p>
            <a:pPr eaLnBrk="1" hangingPunct="1">
              <a:lnSpc>
                <a:spcPct val="80000"/>
              </a:lnSpc>
              <a:spcBef>
                <a:spcPct val="35000"/>
              </a:spcBef>
            </a:pPr>
            <a:r>
              <a:rPr lang="en-US" sz="2800" smtClean="0"/>
              <a:t>It takes a wide range of professionals to support a diverse information security program:</a:t>
            </a:r>
          </a:p>
          <a:p>
            <a:pPr lvl="1" eaLnBrk="1" hangingPunct="1">
              <a:lnSpc>
                <a:spcPct val="80000"/>
              </a:lnSpc>
              <a:spcBef>
                <a:spcPct val="35000"/>
              </a:spcBef>
            </a:pPr>
            <a:r>
              <a:rPr lang="en-US" sz="2400" smtClean="0"/>
              <a:t>Chief Information Officer (CIO)</a:t>
            </a:r>
          </a:p>
          <a:p>
            <a:pPr lvl="1" eaLnBrk="1" hangingPunct="1">
              <a:lnSpc>
                <a:spcPct val="80000"/>
              </a:lnSpc>
              <a:spcBef>
                <a:spcPct val="35000"/>
              </a:spcBef>
            </a:pPr>
            <a:r>
              <a:rPr lang="en-US" sz="2400" smtClean="0"/>
              <a:t>Chief Information Security Officer (CISO)</a:t>
            </a:r>
          </a:p>
          <a:p>
            <a:pPr lvl="1" eaLnBrk="1" hangingPunct="1">
              <a:lnSpc>
                <a:spcPct val="80000"/>
              </a:lnSpc>
              <a:spcBef>
                <a:spcPct val="35000"/>
              </a:spcBef>
            </a:pPr>
            <a:r>
              <a:rPr lang="en-US" sz="2400" smtClean="0"/>
              <a:t>Security Managers</a:t>
            </a:r>
          </a:p>
          <a:p>
            <a:pPr lvl="1" eaLnBrk="1" hangingPunct="1">
              <a:lnSpc>
                <a:spcPct val="80000"/>
              </a:lnSpc>
              <a:spcBef>
                <a:spcPct val="35000"/>
              </a:spcBef>
            </a:pPr>
            <a:r>
              <a:rPr lang="en-US" sz="2400" smtClean="0"/>
              <a:t>Security Technicians</a:t>
            </a:r>
          </a:p>
          <a:p>
            <a:pPr lvl="1" eaLnBrk="1" hangingPunct="1">
              <a:lnSpc>
                <a:spcPct val="80000"/>
              </a:lnSpc>
              <a:spcBef>
                <a:spcPct val="35000"/>
              </a:spcBef>
            </a:pPr>
            <a:r>
              <a:rPr lang="en-US" sz="2400" smtClean="0"/>
              <a:t>Data Owners</a:t>
            </a:r>
          </a:p>
          <a:p>
            <a:pPr lvl="1" eaLnBrk="1" hangingPunct="1">
              <a:lnSpc>
                <a:spcPct val="80000"/>
              </a:lnSpc>
              <a:spcBef>
                <a:spcPct val="35000"/>
              </a:spcBef>
            </a:pPr>
            <a:r>
              <a:rPr lang="en-US" sz="2400" smtClean="0"/>
              <a:t>Data Custodians</a:t>
            </a:r>
          </a:p>
          <a:p>
            <a:pPr lvl="1" eaLnBrk="1" hangingPunct="1">
              <a:lnSpc>
                <a:spcPct val="80000"/>
              </a:lnSpc>
              <a:spcBef>
                <a:spcPct val="35000"/>
              </a:spcBef>
            </a:pPr>
            <a:r>
              <a:rPr lang="en-US" sz="2400" smtClean="0"/>
              <a:t>Data Users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Certifications</a:t>
            </a:r>
          </a:p>
        </p:txBody>
      </p:sp>
      <p:sp>
        <p:nvSpPr>
          <p:cNvPr id="57347" name="Rectangle 3"/>
          <p:cNvSpPr>
            <a:spLocks noGrp="1" noChangeArrowheads="1"/>
          </p:cNvSpPr>
          <p:nvPr>
            <p:ph type="body" idx="1"/>
          </p:nvPr>
        </p:nvSpPr>
        <p:spPr/>
        <p:txBody>
          <a:bodyPr/>
          <a:lstStyle/>
          <a:p>
            <a:pPr eaLnBrk="1" hangingPunct="1">
              <a:lnSpc>
                <a:spcPct val="90000"/>
              </a:lnSpc>
            </a:pPr>
            <a:r>
              <a:rPr lang="en-US" sz="2800" smtClean="0"/>
              <a:t>Many organizations seek professional certification so that they can more easily identify the proficiency of job applicants:</a:t>
            </a:r>
          </a:p>
          <a:p>
            <a:pPr lvl="1" eaLnBrk="1" hangingPunct="1">
              <a:lnSpc>
                <a:spcPct val="90000"/>
              </a:lnSpc>
            </a:pPr>
            <a:r>
              <a:rPr lang="en-US" sz="2400" smtClean="0"/>
              <a:t>CISSP</a:t>
            </a:r>
          </a:p>
          <a:p>
            <a:pPr lvl="1" eaLnBrk="1" hangingPunct="1">
              <a:lnSpc>
                <a:spcPct val="90000"/>
              </a:lnSpc>
            </a:pPr>
            <a:r>
              <a:rPr lang="en-US" sz="2400" smtClean="0"/>
              <a:t>SSCP</a:t>
            </a:r>
          </a:p>
          <a:p>
            <a:pPr lvl="1" eaLnBrk="1" hangingPunct="1">
              <a:lnSpc>
                <a:spcPct val="90000"/>
              </a:lnSpc>
            </a:pPr>
            <a:r>
              <a:rPr lang="en-US" sz="2400" smtClean="0"/>
              <a:t>GIAC</a:t>
            </a:r>
          </a:p>
          <a:p>
            <a:pPr lvl="1" eaLnBrk="1" hangingPunct="1">
              <a:lnSpc>
                <a:spcPct val="90000"/>
              </a:lnSpc>
            </a:pPr>
            <a:r>
              <a:rPr lang="en-US" sz="2400" smtClean="0"/>
              <a:t>SCP</a:t>
            </a:r>
          </a:p>
          <a:p>
            <a:pPr lvl="1" eaLnBrk="1" hangingPunct="1">
              <a:lnSpc>
                <a:spcPct val="90000"/>
              </a:lnSpc>
            </a:pPr>
            <a:r>
              <a:rPr lang="en-US" sz="2400" smtClean="0"/>
              <a:t>ICSA</a:t>
            </a:r>
          </a:p>
          <a:p>
            <a:pPr lvl="1" eaLnBrk="1" hangingPunct="1">
              <a:lnSpc>
                <a:spcPct val="90000"/>
              </a:lnSpc>
            </a:pPr>
            <a:r>
              <a:rPr lang="en-US" sz="2400" smtClean="0"/>
              <a:t>Security +</a:t>
            </a:r>
          </a:p>
          <a:p>
            <a:pPr lvl="1" eaLnBrk="1" hangingPunct="1">
              <a:lnSpc>
                <a:spcPct val="90000"/>
              </a:lnSpc>
            </a:pPr>
            <a:r>
              <a:rPr lang="en-US" sz="2400" smtClean="0"/>
              <a:t>CISM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Maintenance and Change in the SecSDLC</a:t>
            </a:r>
          </a:p>
        </p:txBody>
      </p:sp>
      <p:sp>
        <p:nvSpPr>
          <p:cNvPr id="58371" name="Rectangle 3"/>
          <p:cNvSpPr>
            <a:spLocks noGrp="1" noChangeArrowheads="1"/>
          </p:cNvSpPr>
          <p:nvPr>
            <p:ph type="body" idx="1"/>
          </p:nvPr>
        </p:nvSpPr>
        <p:spPr/>
        <p:txBody>
          <a:bodyPr/>
          <a:lstStyle/>
          <a:p>
            <a:pPr eaLnBrk="1" hangingPunct="1"/>
            <a:r>
              <a:rPr lang="en-US" smtClean="0"/>
              <a:t>Once information security program is implemented, it must be operated, properly managed, and kept up to date by means of established procedures</a:t>
            </a:r>
          </a:p>
          <a:p>
            <a:pPr eaLnBrk="1" hangingPunct="1"/>
            <a:r>
              <a:rPr lang="en-US" smtClean="0"/>
              <a:t>If the program is not adjusting adequately to the changes in the internal or external environment, it may be necessary to begin the cycle again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Maintenance Model</a:t>
            </a:r>
          </a:p>
        </p:txBody>
      </p:sp>
      <p:sp>
        <p:nvSpPr>
          <p:cNvPr id="59395" name="Rectangle 3"/>
          <p:cNvSpPr>
            <a:spLocks noGrp="1" noChangeArrowheads="1"/>
          </p:cNvSpPr>
          <p:nvPr>
            <p:ph type="body" idx="1"/>
          </p:nvPr>
        </p:nvSpPr>
        <p:spPr/>
        <p:txBody>
          <a:bodyPr/>
          <a:lstStyle/>
          <a:p>
            <a:pPr eaLnBrk="1" hangingPunct="1">
              <a:lnSpc>
                <a:spcPct val="90000"/>
              </a:lnSpc>
            </a:pPr>
            <a:r>
              <a:rPr lang="en-US" sz="2800" smtClean="0"/>
              <a:t>While a systems management model is designed to manage and operate systems, a maintenance model is intended to focus organizational effort on system maintenance:</a:t>
            </a:r>
          </a:p>
          <a:p>
            <a:pPr lvl="1" eaLnBrk="1" hangingPunct="1">
              <a:lnSpc>
                <a:spcPct val="90000"/>
              </a:lnSpc>
            </a:pPr>
            <a:r>
              <a:rPr lang="en-US" sz="2400" smtClean="0"/>
              <a:t>External monitoring</a:t>
            </a:r>
          </a:p>
          <a:p>
            <a:pPr lvl="1" eaLnBrk="1" hangingPunct="1">
              <a:lnSpc>
                <a:spcPct val="90000"/>
              </a:lnSpc>
            </a:pPr>
            <a:r>
              <a:rPr lang="en-US" sz="2400" smtClean="0"/>
              <a:t>Internal monitoring</a:t>
            </a:r>
          </a:p>
          <a:p>
            <a:pPr lvl="1" eaLnBrk="1" hangingPunct="1">
              <a:lnSpc>
                <a:spcPct val="90000"/>
              </a:lnSpc>
            </a:pPr>
            <a:r>
              <a:rPr lang="en-US" sz="2400" smtClean="0"/>
              <a:t>Planning and risk assessment</a:t>
            </a:r>
          </a:p>
          <a:p>
            <a:pPr lvl="1" eaLnBrk="1" hangingPunct="1">
              <a:lnSpc>
                <a:spcPct val="90000"/>
              </a:lnSpc>
            </a:pPr>
            <a:r>
              <a:rPr lang="en-US" sz="2400" smtClean="0"/>
              <a:t>Vulnerability assessment and remediation</a:t>
            </a:r>
          </a:p>
          <a:p>
            <a:pPr lvl="1" eaLnBrk="1" hangingPunct="1">
              <a:lnSpc>
                <a:spcPct val="90000"/>
              </a:lnSpc>
            </a:pPr>
            <a:r>
              <a:rPr lang="en-US" sz="2400" smtClean="0"/>
              <a:t>Readiness and review</a:t>
            </a:r>
          </a:p>
          <a:p>
            <a:pPr lvl="1" eaLnBrk="1" hangingPunct="1">
              <a:lnSpc>
                <a:spcPct val="90000"/>
              </a:lnSpc>
            </a:pPr>
            <a:r>
              <a:rPr lang="en-US" sz="2400" smtClean="0"/>
              <a:t>Vulnerability assessment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en-US" smtClean="0"/>
          </a:p>
        </p:txBody>
      </p:sp>
      <p:sp>
        <p:nvSpPr>
          <p:cNvPr id="60419" name="Rectangle 3"/>
          <p:cNvSpPr>
            <a:spLocks noGrp="1" noChangeArrowheads="1"/>
          </p:cNvSpPr>
          <p:nvPr>
            <p:ph type="body" idx="1"/>
          </p:nvPr>
        </p:nvSpPr>
        <p:spPr/>
        <p:txBody>
          <a:bodyPr/>
          <a:lstStyle/>
          <a:p>
            <a:pPr eaLnBrk="1" hangingPunct="1"/>
            <a:endParaRPr lang="en-US" smtClean="0"/>
          </a:p>
        </p:txBody>
      </p:sp>
      <p:pic>
        <p:nvPicPr>
          <p:cNvPr id="60420" name="Picture 4" descr="Fig02-10"/>
          <p:cNvPicPr>
            <a:picLocks noChangeAspect="1" noChangeArrowheads="1"/>
          </p:cNvPicPr>
          <p:nvPr/>
        </p:nvPicPr>
        <p:blipFill>
          <a:blip r:embed="rId3" cstate="print"/>
          <a:srcRect/>
          <a:stretch>
            <a:fillRect/>
          </a:stretch>
        </p:blipFill>
        <p:spPr bwMode="auto">
          <a:xfrm>
            <a:off x="381000" y="152400"/>
            <a:ext cx="8229600" cy="658812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ISO Management Model</a:t>
            </a:r>
          </a:p>
        </p:txBody>
      </p:sp>
      <p:sp>
        <p:nvSpPr>
          <p:cNvPr id="61443" name="Rectangle 3"/>
          <p:cNvSpPr>
            <a:spLocks noGrp="1" noChangeArrowheads="1"/>
          </p:cNvSpPr>
          <p:nvPr>
            <p:ph type="body" idx="1"/>
          </p:nvPr>
        </p:nvSpPr>
        <p:spPr/>
        <p:txBody>
          <a:bodyPr/>
          <a:lstStyle/>
          <a:p>
            <a:pPr eaLnBrk="1" hangingPunct="1"/>
            <a:r>
              <a:rPr lang="en-US" sz="2800" smtClean="0"/>
              <a:t>One issue planned in the SecSDLC is the systems management model</a:t>
            </a:r>
          </a:p>
          <a:p>
            <a:pPr eaLnBrk="1" hangingPunct="1"/>
            <a:r>
              <a:rPr lang="en-US" sz="2800" smtClean="0"/>
              <a:t>ISO management model contains five areas:</a:t>
            </a:r>
          </a:p>
          <a:p>
            <a:pPr lvl="1" eaLnBrk="1" hangingPunct="1"/>
            <a:r>
              <a:rPr lang="en-US" sz="2400" smtClean="0"/>
              <a:t>Fault management</a:t>
            </a:r>
          </a:p>
          <a:p>
            <a:pPr lvl="1" eaLnBrk="1" hangingPunct="1"/>
            <a:r>
              <a:rPr lang="en-US" sz="2400" smtClean="0"/>
              <a:t>Configuration and name management</a:t>
            </a:r>
          </a:p>
          <a:p>
            <a:pPr lvl="1" eaLnBrk="1" hangingPunct="1"/>
            <a:r>
              <a:rPr lang="en-US" sz="2400" smtClean="0"/>
              <a:t>Accounting management</a:t>
            </a:r>
          </a:p>
          <a:p>
            <a:pPr lvl="1" eaLnBrk="1" hangingPunct="1"/>
            <a:r>
              <a:rPr lang="en-US" sz="2400" smtClean="0"/>
              <a:t>Performance management </a:t>
            </a:r>
          </a:p>
          <a:p>
            <a:pPr lvl="1" eaLnBrk="1" hangingPunct="1"/>
            <a:r>
              <a:rPr lang="en-US" sz="2400" smtClean="0"/>
              <a:t>Security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Introduction</a:t>
            </a:r>
          </a:p>
        </p:txBody>
      </p:sp>
      <p:sp>
        <p:nvSpPr>
          <p:cNvPr id="6147" name="Rectangle 3"/>
          <p:cNvSpPr>
            <a:spLocks noGrp="1" noChangeArrowheads="1"/>
          </p:cNvSpPr>
          <p:nvPr>
            <p:ph type="body" idx="1"/>
          </p:nvPr>
        </p:nvSpPr>
        <p:spPr/>
        <p:txBody>
          <a:bodyPr/>
          <a:lstStyle/>
          <a:p>
            <a:pPr eaLnBrk="1" hangingPunct="1">
              <a:lnSpc>
                <a:spcPct val="90000"/>
              </a:lnSpc>
            </a:pPr>
            <a:r>
              <a:rPr lang="en-US" smtClean="0"/>
              <a:t>Planning:</a:t>
            </a:r>
          </a:p>
          <a:p>
            <a:pPr lvl="1" eaLnBrk="1" hangingPunct="1">
              <a:lnSpc>
                <a:spcPct val="90000"/>
              </a:lnSpc>
            </a:pPr>
            <a:r>
              <a:rPr lang="en-US" smtClean="0"/>
              <a:t>Is creating action steps toward goals, and then controlling them</a:t>
            </a:r>
          </a:p>
          <a:p>
            <a:pPr lvl="1" eaLnBrk="1" hangingPunct="1">
              <a:lnSpc>
                <a:spcPct val="90000"/>
              </a:lnSpc>
            </a:pPr>
            <a:r>
              <a:rPr lang="en-US" smtClean="0"/>
              <a:t>Provides direction for the organization’s future</a:t>
            </a:r>
          </a:p>
          <a:p>
            <a:pPr eaLnBrk="1" hangingPunct="1">
              <a:lnSpc>
                <a:spcPct val="90000"/>
              </a:lnSpc>
            </a:pPr>
            <a:r>
              <a:rPr lang="en-US" smtClean="0"/>
              <a:t>Top-down method:</a:t>
            </a:r>
          </a:p>
          <a:p>
            <a:pPr lvl="1" eaLnBrk="1" hangingPunct="1">
              <a:lnSpc>
                <a:spcPct val="90000"/>
              </a:lnSpc>
            </a:pPr>
            <a:r>
              <a:rPr lang="en-US" smtClean="0"/>
              <a:t>Organization’s leaders choose the direction</a:t>
            </a:r>
          </a:p>
          <a:p>
            <a:pPr lvl="1" eaLnBrk="1" hangingPunct="1">
              <a:lnSpc>
                <a:spcPct val="90000"/>
              </a:lnSpc>
            </a:pPr>
            <a:r>
              <a:rPr lang="en-US" smtClean="0"/>
              <a:t>Planning begins with the general and ends with the specific</a:t>
            </a:r>
          </a:p>
          <a:p>
            <a:pPr eaLnBrk="1" hangingPunct="1">
              <a:lnSpc>
                <a:spcPct val="90000"/>
              </a:lnSpc>
            </a:pPr>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Security Management Model</a:t>
            </a:r>
          </a:p>
        </p:txBody>
      </p:sp>
      <p:sp>
        <p:nvSpPr>
          <p:cNvPr id="62467" name="Rectangle 3"/>
          <p:cNvSpPr>
            <a:spLocks noGrp="1" noChangeArrowheads="1"/>
          </p:cNvSpPr>
          <p:nvPr>
            <p:ph type="body" idx="1"/>
          </p:nvPr>
        </p:nvSpPr>
        <p:spPr/>
        <p:txBody>
          <a:bodyPr/>
          <a:lstStyle/>
          <a:p>
            <a:pPr eaLnBrk="1" hangingPunct="1">
              <a:lnSpc>
                <a:spcPct val="90000"/>
              </a:lnSpc>
            </a:pPr>
            <a:r>
              <a:rPr lang="en-US" sz="2400" smtClean="0">
                <a:solidFill>
                  <a:srgbClr val="006666"/>
                </a:solidFill>
              </a:rPr>
              <a:t>Fault Management</a:t>
            </a:r>
            <a:r>
              <a:rPr lang="en-US" sz="2400" smtClean="0"/>
              <a:t> involves identifying and addressing faults</a:t>
            </a:r>
          </a:p>
          <a:p>
            <a:pPr eaLnBrk="1" hangingPunct="1">
              <a:lnSpc>
                <a:spcPct val="90000"/>
              </a:lnSpc>
            </a:pPr>
            <a:r>
              <a:rPr lang="en-US" sz="2400" smtClean="0">
                <a:solidFill>
                  <a:srgbClr val="006666"/>
                </a:solidFill>
              </a:rPr>
              <a:t>Configuration and Change Management</a:t>
            </a:r>
            <a:r>
              <a:rPr lang="en-US" sz="2400" smtClean="0"/>
              <a:t> involve administration of components involved in the security program and administration of changes</a:t>
            </a:r>
          </a:p>
          <a:p>
            <a:pPr eaLnBrk="1" hangingPunct="1">
              <a:lnSpc>
                <a:spcPct val="90000"/>
              </a:lnSpc>
            </a:pPr>
            <a:r>
              <a:rPr lang="en-US" sz="2400" smtClean="0">
                <a:solidFill>
                  <a:srgbClr val="006666"/>
                </a:solidFill>
              </a:rPr>
              <a:t>Accounting and Auditing Management</a:t>
            </a:r>
            <a:r>
              <a:rPr lang="en-US" sz="2400" smtClean="0"/>
              <a:t> involves chargeback accounting and systems monitoring</a:t>
            </a:r>
          </a:p>
          <a:p>
            <a:pPr eaLnBrk="1" hangingPunct="1">
              <a:lnSpc>
                <a:spcPct val="90000"/>
              </a:lnSpc>
            </a:pPr>
            <a:r>
              <a:rPr lang="en-US" sz="2400" smtClean="0">
                <a:solidFill>
                  <a:srgbClr val="006666"/>
                </a:solidFill>
              </a:rPr>
              <a:t>Performance Management</a:t>
            </a:r>
            <a:r>
              <a:rPr lang="en-US" sz="2400" smtClean="0"/>
              <a:t> determines if security systems are effectively doing the job for which they were implemented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Security Program Management</a:t>
            </a:r>
          </a:p>
        </p:txBody>
      </p:sp>
      <p:sp>
        <p:nvSpPr>
          <p:cNvPr id="63491" name="Rectangle 3"/>
          <p:cNvSpPr>
            <a:spLocks noGrp="1" noChangeArrowheads="1"/>
          </p:cNvSpPr>
          <p:nvPr>
            <p:ph type="body" idx="1"/>
          </p:nvPr>
        </p:nvSpPr>
        <p:spPr/>
        <p:txBody>
          <a:bodyPr/>
          <a:lstStyle/>
          <a:p>
            <a:pPr eaLnBrk="1" hangingPunct="1"/>
            <a:r>
              <a:rPr lang="en-US" sz="2800" smtClean="0"/>
              <a:t>Once an information security program is functional, it must be operated and managed</a:t>
            </a:r>
          </a:p>
          <a:p>
            <a:pPr eaLnBrk="1" hangingPunct="1"/>
            <a:r>
              <a:rPr lang="en-US" sz="2800" smtClean="0"/>
              <a:t>In order to assist in the actual management of information security programs, a formal management standard can provide some insight into the processes and procedures needed</a:t>
            </a:r>
          </a:p>
          <a:p>
            <a:pPr eaLnBrk="1" hangingPunct="1"/>
            <a:r>
              <a:rPr lang="en-US" sz="2800" smtClean="0"/>
              <a:t>This could be based on the BS7799/ISO17799 model or the NIST models described earlier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Information Security Planning</a:t>
            </a:r>
            <a:br>
              <a:rPr lang="en-US" smtClean="0"/>
            </a:br>
            <a:endParaRPr lang="en-US" smtClean="0"/>
          </a:p>
        </p:txBody>
      </p:sp>
      <p:grpSp>
        <p:nvGrpSpPr>
          <p:cNvPr id="5" name="Group 4"/>
          <p:cNvGrpSpPr/>
          <p:nvPr/>
        </p:nvGrpSpPr>
        <p:grpSpPr>
          <a:xfrm>
            <a:off x="457200" y="1524000"/>
            <a:ext cx="8153400" cy="5029200"/>
            <a:chOff x="457200" y="1524000"/>
            <a:chExt cx="8153400" cy="5029200"/>
          </a:xfrm>
        </p:grpSpPr>
        <p:pic>
          <p:nvPicPr>
            <p:cNvPr id="7171" name="Picture 3" descr="Fig02-01"/>
            <p:cNvPicPr>
              <a:picLocks noGrp="1" noChangeAspect="1" noChangeArrowheads="1"/>
            </p:cNvPicPr>
            <p:nvPr>
              <p:ph idx="1"/>
            </p:nvPr>
          </p:nvPicPr>
          <p:blipFill>
            <a:blip r:embed="rId3" cstate="print"/>
            <a:srcRect/>
            <a:stretch>
              <a:fillRect/>
            </a:stretch>
          </p:blipFill>
          <p:spPr>
            <a:xfrm>
              <a:off x="457200" y="1524000"/>
              <a:ext cx="8153400" cy="5029200"/>
            </a:xfrm>
            <a:noFill/>
          </p:spPr>
        </p:pic>
        <p:sp>
          <p:nvSpPr>
            <p:cNvPr id="4" name="Rectangle 3"/>
            <p:cNvSpPr/>
            <p:nvPr/>
          </p:nvSpPr>
          <p:spPr bwMode="auto">
            <a:xfrm>
              <a:off x="685800" y="2438400"/>
              <a:ext cx="6705600" cy="533400"/>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err="1" smtClean="0"/>
                <a:t>InfoSec</a:t>
              </a:r>
              <a:r>
                <a:rPr lang="en-US" sz="1400" b="1" dirty="0" smtClean="0"/>
                <a:t> Management</a:t>
              </a:r>
              <a:endParaRPr kumimoji="0" lang="en-US" sz="1400" b="1" i="0" u="none" strike="noStrike" cap="none" normalizeH="0" baseline="0" dirty="0" smtClean="0">
                <a:ln>
                  <a:noFill/>
                </a:ln>
                <a:solidFill>
                  <a:schemeClr val="tx1"/>
                </a:solidFill>
                <a:effectLst/>
                <a:latin typeface="Tahoma"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Components Of Planning:</a:t>
            </a:r>
            <a:br>
              <a:rPr lang="en-US" smtClean="0"/>
            </a:br>
            <a:r>
              <a:rPr lang="en-US" smtClean="0"/>
              <a:t>Mission/Vision Statement</a:t>
            </a:r>
          </a:p>
        </p:txBody>
      </p:sp>
      <p:sp>
        <p:nvSpPr>
          <p:cNvPr id="9219" name="Rectangle 3"/>
          <p:cNvSpPr>
            <a:spLocks noGrp="1" noChangeArrowheads="1"/>
          </p:cNvSpPr>
          <p:nvPr>
            <p:ph type="body" idx="1"/>
          </p:nvPr>
        </p:nvSpPr>
        <p:spPr/>
        <p:txBody>
          <a:bodyPr/>
          <a:lstStyle/>
          <a:p>
            <a:pPr eaLnBrk="1" hangingPunct="1">
              <a:lnSpc>
                <a:spcPct val="80000"/>
              </a:lnSpc>
            </a:pPr>
            <a:r>
              <a:rPr lang="en-US" sz="2400" smtClean="0"/>
              <a:t>Mission statement:</a:t>
            </a:r>
          </a:p>
          <a:p>
            <a:pPr lvl="1" eaLnBrk="1" hangingPunct="1">
              <a:lnSpc>
                <a:spcPct val="80000"/>
              </a:lnSpc>
            </a:pPr>
            <a:r>
              <a:rPr lang="en-US" sz="2000" smtClean="0"/>
              <a:t>Declares the business of the organization and its intended areas of operations</a:t>
            </a:r>
          </a:p>
          <a:p>
            <a:pPr lvl="1" eaLnBrk="1" hangingPunct="1">
              <a:lnSpc>
                <a:spcPct val="80000"/>
              </a:lnSpc>
            </a:pPr>
            <a:r>
              <a:rPr lang="en-US" sz="2000" smtClean="0"/>
              <a:t>Explains what the organization does and for whom</a:t>
            </a:r>
          </a:p>
          <a:p>
            <a:pPr lvl="1" eaLnBrk="1" hangingPunct="1">
              <a:lnSpc>
                <a:spcPct val="80000"/>
              </a:lnSpc>
            </a:pPr>
            <a:r>
              <a:rPr lang="en-US" sz="2000" smtClean="0"/>
              <a:t>Example: </a:t>
            </a:r>
            <a:r>
              <a:rPr lang="en-US" sz="2000" i="1" smtClean="0">
                <a:solidFill>
                  <a:srgbClr val="006666"/>
                </a:solidFill>
              </a:rPr>
              <a:t>Random Widget Works, Inc. designs and manufactures quality widgets, associated equipment and supplies for use in modern business environments</a:t>
            </a:r>
          </a:p>
          <a:p>
            <a:pPr eaLnBrk="1" hangingPunct="1">
              <a:lnSpc>
                <a:spcPct val="80000"/>
              </a:lnSpc>
            </a:pPr>
            <a:r>
              <a:rPr lang="en-US" sz="2400" smtClean="0"/>
              <a:t>Vision statement:</a:t>
            </a:r>
          </a:p>
          <a:p>
            <a:pPr lvl="1" eaLnBrk="1" hangingPunct="1">
              <a:lnSpc>
                <a:spcPct val="80000"/>
              </a:lnSpc>
            </a:pPr>
            <a:r>
              <a:rPr lang="en-US" sz="2000" smtClean="0"/>
              <a:t>Expresses what the organization wants to become</a:t>
            </a:r>
          </a:p>
          <a:p>
            <a:pPr lvl="1" eaLnBrk="1" hangingPunct="1">
              <a:lnSpc>
                <a:spcPct val="80000"/>
              </a:lnSpc>
            </a:pPr>
            <a:r>
              <a:rPr lang="en-US" sz="2000" smtClean="0"/>
              <a:t>Should be ambitious</a:t>
            </a:r>
          </a:p>
          <a:p>
            <a:pPr lvl="1" eaLnBrk="1" hangingPunct="1">
              <a:lnSpc>
                <a:spcPct val="80000"/>
              </a:lnSpc>
            </a:pPr>
            <a:r>
              <a:rPr lang="en-US" sz="2000" smtClean="0"/>
              <a:t>Example: </a:t>
            </a:r>
            <a:r>
              <a:rPr lang="en-US" sz="2000" i="1" smtClean="0">
                <a:solidFill>
                  <a:srgbClr val="006666"/>
                </a:solidFill>
              </a:rPr>
              <a:t>Random Widget Works will be the preferred manufacturer of choice for every business’s widget equipment needs, with an RWW widget in every machine they use</a:t>
            </a:r>
            <a:r>
              <a:rPr lang="en-US" sz="2000" smtClean="0"/>
              <a:t>	</a:t>
            </a:r>
          </a:p>
          <a:p>
            <a:pPr eaLnBrk="1" hangingPunct="1">
              <a:lnSpc>
                <a:spcPct val="80000"/>
              </a:lnSpc>
            </a:pPr>
            <a:endParaRPr lang="en-US" sz="2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Components Of Planning:</a:t>
            </a:r>
            <a:br>
              <a:rPr lang="en-US" smtClean="0"/>
            </a:br>
            <a:r>
              <a:rPr lang="en-US" smtClean="0"/>
              <a:t>Values</a:t>
            </a:r>
          </a:p>
        </p:txBody>
      </p:sp>
      <p:sp>
        <p:nvSpPr>
          <p:cNvPr id="10243" name="Rectangle 3"/>
          <p:cNvSpPr>
            <a:spLocks noGrp="1" noChangeArrowheads="1"/>
          </p:cNvSpPr>
          <p:nvPr>
            <p:ph type="body" idx="1"/>
          </p:nvPr>
        </p:nvSpPr>
        <p:spPr/>
        <p:txBody>
          <a:bodyPr/>
          <a:lstStyle/>
          <a:p>
            <a:pPr eaLnBrk="1" hangingPunct="1">
              <a:lnSpc>
                <a:spcPct val="90000"/>
              </a:lnSpc>
              <a:spcBef>
                <a:spcPct val="40000"/>
              </a:spcBef>
            </a:pPr>
            <a:r>
              <a:rPr lang="en-US" sz="2800" smtClean="0"/>
              <a:t>By establishing organizational principles in a values statement, an organization makes its conduct standards clear </a:t>
            </a:r>
          </a:p>
          <a:p>
            <a:pPr lvl="1" eaLnBrk="1" hangingPunct="1">
              <a:lnSpc>
                <a:spcPct val="90000"/>
              </a:lnSpc>
              <a:spcBef>
                <a:spcPct val="40000"/>
              </a:spcBef>
            </a:pPr>
            <a:r>
              <a:rPr lang="en-US" sz="2400" smtClean="0"/>
              <a:t>Example: </a:t>
            </a:r>
            <a:r>
              <a:rPr lang="en-US" sz="2400" i="1" smtClean="0">
                <a:solidFill>
                  <a:srgbClr val="006666"/>
                </a:solidFill>
              </a:rPr>
              <a:t>RWW values commitment, honesty, integrity and social responsibility among its employees, and is committed to providing its services in harmony with its corporate, social, legal and natural environments.</a:t>
            </a:r>
          </a:p>
          <a:p>
            <a:pPr eaLnBrk="1" hangingPunct="1">
              <a:lnSpc>
                <a:spcPct val="90000"/>
              </a:lnSpc>
              <a:spcBef>
                <a:spcPct val="40000"/>
              </a:spcBef>
            </a:pPr>
            <a:r>
              <a:rPr lang="en-US" sz="2800" smtClean="0"/>
              <a:t>The mission, vision, and values statements together provide the foundation for planning</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1348</TotalTime>
  <Words>2737</Words>
  <Application>Microsoft Office PowerPoint</Application>
  <PresentationFormat>On-screen Show (4:3)</PresentationFormat>
  <Paragraphs>405</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Blends</vt:lpstr>
      <vt:lpstr>CIS 5600 Information Security Management</vt:lpstr>
      <vt:lpstr>Course Objective</vt:lpstr>
      <vt:lpstr>    Security Planning</vt:lpstr>
      <vt:lpstr>Introduction</vt:lpstr>
      <vt:lpstr>Introduction</vt:lpstr>
      <vt:lpstr>Introduction</vt:lpstr>
      <vt:lpstr>Information Security Planning </vt:lpstr>
      <vt:lpstr>Components Of Planning: Mission/Vision Statement</vt:lpstr>
      <vt:lpstr>Components Of Planning: Values</vt:lpstr>
      <vt:lpstr>Components Of Planning: Strategy</vt:lpstr>
      <vt:lpstr>Strategic Planning </vt:lpstr>
      <vt:lpstr>Strategic Planning</vt:lpstr>
      <vt:lpstr>Planning for the Organization </vt:lpstr>
      <vt:lpstr>Strategic Planning</vt:lpstr>
      <vt:lpstr>Planning Levels </vt:lpstr>
      <vt:lpstr>Planning levels</vt:lpstr>
      <vt:lpstr>Typical Strategic Plan Elements</vt:lpstr>
      <vt:lpstr>Tips For Planning</vt:lpstr>
      <vt:lpstr>Tips For Planning</vt:lpstr>
      <vt:lpstr>Planning For Information Security Implementation</vt:lpstr>
      <vt:lpstr>CISO Job Description</vt:lpstr>
      <vt:lpstr>Planning for InfoSec</vt:lpstr>
      <vt:lpstr>Approaches to Security Implementation</vt:lpstr>
      <vt:lpstr>The Systems Development Life Cycle (SDLC)</vt:lpstr>
      <vt:lpstr>Feasibility </vt:lpstr>
      <vt:lpstr>Phases of An SDLC </vt:lpstr>
      <vt:lpstr>Investigation</vt:lpstr>
      <vt:lpstr>Analysis</vt:lpstr>
      <vt:lpstr>Logical Design</vt:lpstr>
      <vt:lpstr>Physical Design</vt:lpstr>
      <vt:lpstr>Implementation</vt:lpstr>
      <vt:lpstr>Maintenance</vt:lpstr>
      <vt:lpstr>The Security SDLC</vt:lpstr>
      <vt:lpstr>Investigation in the SecSDLC</vt:lpstr>
      <vt:lpstr>Analysis in the SecSDLC</vt:lpstr>
      <vt:lpstr>Risk Management</vt:lpstr>
      <vt:lpstr>Key Terms</vt:lpstr>
      <vt:lpstr>Threats to Information Security </vt:lpstr>
      <vt:lpstr>Some Common Attacks</vt:lpstr>
      <vt:lpstr>Risk Management</vt:lpstr>
      <vt:lpstr>Design in the SecSDLC</vt:lpstr>
      <vt:lpstr>Security Models</vt:lpstr>
      <vt:lpstr>Policy</vt:lpstr>
      <vt:lpstr>SETA</vt:lpstr>
      <vt:lpstr>Design</vt:lpstr>
      <vt:lpstr>Managerial Controls</vt:lpstr>
      <vt:lpstr>Operational Controls</vt:lpstr>
      <vt:lpstr>Technical Controls</vt:lpstr>
      <vt:lpstr>Contingency Planning</vt:lpstr>
      <vt:lpstr>Physical Security</vt:lpstr>
      <vt:lpstr>Implementation in the SecSDLC</vt:lpstr>
      <vt:lpstr>InfoSec Project Team</vt:lpstr>
      <vt:lpstr>Staffing the InfoSec Function</vt:lpstr>
      <vt:lpstr>InfoSec Professionals</vt:lpstr>
      <vt:lpstr>Certifications</vt:lpstr>
      <vt:lpstr>Maintenance and Change in the SecSDLC</vt:lpstr>
      <vt:lpstr>Maintenance Model</vt:lpstr>
      <vt:lpstr>Slide 58</vt:lpstr>
      <vt:lpstr>ISO Management Model</vt:lpstr>
      <vt:lpstr>Security Management Model</vt:lpstr>
      <vt:lpstr>Security Program Management</vt:lpstr>
    </vt:vector>
  </TitlesOfParts>
  <Company>SIS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TEL2813/IS2820  Security Management</dc:title>
  <dc:creator>jjoshi</dc:creator>
  <cp:lastModifiedBy>Jeremy T. Lanman</cp:lastModifiedBy>
  <cp:revision>46</cp:revision>
  <dcterms:created xsi:type="dcterms:W3CDTF">2005-01-06T13:14:00Z</dcterms:created>
  <dcterms:modified xsi:type="dcterms:W3CDTF">2015-05-15T19:03:25Z</dcterms:modified>
</cp:coreProperties>
</file>