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handoutMasterIdLst>
    <p:handoutMasterId r:id="rId59"/>
  </p:handoutMasterIdLst>
  <p:sldIdLst>
    <p:sldId id="475" r:id="rId2"/>
    <p:sldId id="425" r:id="rId3"/>
    <p:sldId id="426" r:id="rId4"/>
    <p:sldId id="427" r:id="rId5"/>
    <p:sldId id="428" r:id="rId6"/>
    <p:sldId id="429" r:id="rId7"/>
    <p:sldId id="430" r:id="rId8"/>
    <p:sldId id="431" r:id="rId9"/>
    <p:sldId id="375" r:id="rId10"/>
    <p:sldId id="432" r:id="rId11"/>
    <p:sldId id="433" r:id="rId12"/>
    <p:sldId id="434" r:id="rId13"/>
    <p:sldId id="435" r:id="rId14"/>
    <p:sldId id="436" r:id="rId15"/>
    <p:sldId id="443" r:id="rId16"/>
    <p:sldId id="437" r:id="rId17"/>
    <p:sldId id="438" r:id="rId18"/>
    <p:sldId id="439" r:id="rId19"/>
    <p:sldId id="440" r:id="rId20"/>
    <p:sldId id="441" r:id="rId21"/>
    <p:sldId id="444" r:id="rId22"/>
    <p:sldId id="445" r:id="rId23"/>
    <p:sldId id="446" r:id="rId24"/>
    <p:sldId id="447" r:id="rId25"/>
    <p:sldId id="448" r:id="rId26"/>
    <p:sldId id="449" r:id="rId27"/>
    <p:sldId id="450" r:id="rId28"/>
    <p:sldId id="451" r:id="rId29"/>
    <p:sldId id="452" r:id="rId30"/>
    <p:sldId id="453" r:id="rId31"/>
    <p:sldId id="454" r:id="rId32"/>
    <p:sldId id="397" r:id="rId33"/>
    <p:sldId id="455" r:id="rId34"/>
    <p:sldId id="456" r:id="rId35"/>
    <p:sldId id="457" r:id="rId36"/>
    <p:sldId id="458" r:id="rId37"/>
    <p:sldId id="459" r:id="rId38"/>
    <p:sldId id="460" r:id="rId39"/>
    <p:sldId id="461" r:id="rId40"/>
    <p:sldId id="462" r:id="rId41"/>
    <p:sldId id="463" r:id="rId42"/>
    <p:sldId id="464" r:id="rId43"/>
    <p:sldId id="408" r:id="rId44"/>
    <p:sldId id="409" r:id="rId45"/>
    <p:sldId id="465" r:id="rId46"/>
    <p:sldId id="411" r:id="rId47"/>
    <p:sldId id="466" r:id="rId48"/>
    <p:sldId id="467" r:id="rId49"/>
    <p:sldId id="414" r:id="rId50"/>
    <p:sldId id="468" r:id="rId51"/>
    <p:sldId id="469" r:id="rId52"/>
    <p:sldId id="470" r:id="rId53"/>
    <p:sldId id="471" r:id="rId54"/>
    <p:sldId id="472" r:id="rId55"/>
    <p:sldId id="473" r:id="rId56"/>
    <p:sldId id="421"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7" d="100"/>
          <a:sy n="117" d="100"/>
        </p:scale>
        <p:origin x="-114"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648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61907248-5EA9-40B8-9B89-0750CAE771D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52FE6E24-2D82-4751-9A3B-3BFD92D876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p:spPr>
        <p:txBody>
          <a:bodyPr lIns="92075" tIns="46038" rIns="92075" bIns="46038"/>
          <a:lstStyle/>
          <a:p>
            <a:endParaRPr lang="en-US" smtClean="0">
              <a:latin typeface="Arial" pitchFamily="34" charset="0"/>
            </a:endParaRPr>
          </a:p>
        </p:txBody>
      </p:sp>
      <p:sp>
        <p:nvSpPr>
          <p:cNvPr id="88067"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806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8806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8807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88071" name="Slide Number Placeholder 8"/>
          <p:cNvSpPr>
            <a:spLocks noGrp="1"/>
          </p:cNvSpPr>
          <p:nvPr>
            <p:ph type="sldNum" sz="quarter" idx="5"/>
          </p:nvPr>
        </p:nvSpPr>
        <p:spPr>
          <a:noFill/>
        </p:spPr>
        <p:txBody>
          <a:bodyPr/>
          <a:lstStyle/>
          <a:p>
            <a:fld id="{BE9053C9-3AFC-4D80-B15D-9D4C0BB25142}" type="slidenum">
              <a:rPr lang="en-US">
                <a:latin typeface="Arial" pitchFamily="34" charset="0"/>
                <a:ea typeface="MS PGothic" pitchFamily="34" charset="-128"/>
              </a:rPr>
              <a:pPr/>
              <a:t>1</a:t>
            </a:fld>
            <a:r>
              <a:rPr lang="en-US">
                <a:latin typeface="Arial" pitchFamily="34" charset="0"/>
                <a:ea typeface="MS PGothic" pitchFamily="34" charset="-128"/>
              </a:rPr>
              <a:t> of 81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41B9393F-63CE-4C9B-85E7-E50522DE16CF}" type="slidenum">
              <a:rPr lang="en-US"/>
              <a:pPr/>
              <a:t>49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p:spPr>
        <p:txBody>
          <a:bodyPr/>
          <a:lstStyle/>
          <a:p>
            <a:pPr eaLnBrk="1" hangingPunct="1"/>
            <a:r>
              <a:rPr lang="en-US" b="1" smtClean="0"/>
              <a:t>Business Unit Analysis</a:t>
            </a:r>
          </a:p>
          <a:p>
            <a:pPr eaLnBrk="1" hangingPunct="1"/>
            <a:r>
              <a:rPr lang="en-US" smtClean="0"/>
              <a:t>The second major BIA task is the analysis and prioritization of business functions within the organization.</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2FE6E24-2D82-4751-9A3B-3BFD92D87672}"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516"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21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fld id="{EF74FBF1-D830-4FC4-8B65-8BD8B9D9BD76}" type="slidenum">
              <a:rPr lang="en-US"/>
              <a:pPr>
                <a:defRPr/>
              </a:pPr>
              <a:t>‹#›</a:t>
            </a:fld>
            <a:endParaRPr lang="en-US"/>
          </a:p>
        </p:txBody>
      </p:sp>
      <p:pic>
        <p:nvPicPr>
          <p:cNvPr id="17" name="Picture 16" descr="FloridaTech_seal"/>
          <p:cNvPicPr/>
          <p:nvPr userDrawn="1"/>
        </p:nvPicPr>
        <p:blipFill>
          <a:blip r:embed="rId2" cstate="print"/>
          <a:srcRect/>
          <a:stretch>
            <a:fillRect/>
          </a:stretch>
        </p:blipFill>
        <p:spPr bwMode="auto">
          <a:xfrm>
            <a:off x="7924800" y="104775"/>
            <a:ext cx="1133475" cy="8858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B60BBDB-AAD7-4CA6-89B3-D2B5B78101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E607E5A-E932-454F-8528-BC84E91E34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D770F19-8819-4C73-BACE-701D35BB0C5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8D86609-B608-4208-827F-D842B33665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AEB71BF-A746-4F29-9E31-54A5854067C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FCB27195-E362-4367-BE1D-3CD31E2E33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1FB2483-53E0-4B9A-B521-8E667AB22D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4D27FB27-D1B7-4CAD-9598-C7D0D02368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E7EFE7F-DF3F-4368-B1DE-B74D1142F3A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FADD483-3715-4E44-8055-0A7A0F557B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9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p>
        </p:txBody>
      </p:sp>
      <p:sp>
        <p:nvSpPr>
          <p:cNvPr id="2049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p>
        </p:txBody>
      </p:sp>
      <p:sp>
        <p:nvSpPr>
          <p:cNvPr id="2049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37C7568A-EFED-4146-8469-AB6CECD6A3C1}" type="slidenum">
              <a:rPr lang="en-US"/>
              <a:pPr>
                <a:defRPr/>
              </a:pPr>
              <a:t>‹#›</a:t>
            </a:fld>
            <a:endParaRPr lang="en-US"/>
          </a:p>
        </p:txBody>
      </p:sp>
      <p:pic>
        <p:nvPicPr>
          <p:cNvPr id="14" name="Picture 13" descr="FloridaTech_seal"/>
          <p:cNvPicPr/>
          <p:nvPr userDrawn="1"/>
        </p:nvPicPr>
        <p:blipFill>
          <a:blip r:embed="rId13" cstate="print"/>
          <a:srcRect/>
          <a:stretch>
            <a:fillRect/>
          </a:stretch>
        </p:blipFill>
        <p:spPr bwMode="auto">
          <a:xfrm>
            <a:off x="7924800" y="104775"/>
            <a:ext cx="1133475"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990600" y="1905000"/>
            <a:ext cx="8610600" cy="1233487"/>
          </a:xfrm>
        </p:spPr>
        <p:txBody>
          <a:bodyPr/>
          <a:lstStyle/>
          <a:p>
            <a:pPr eaLnBrk="1" hangingPunct="1">
              <a:defRPr/>
            </a:pPr>
            <a:r>
              <a:rPr lang="en-US" sz="4000" dirty="0" smtClean="0">
                <a:effectLst>
                  <a:outerShdw blurRad="38100" dist="38100" dir="2700000" algn="tl">
                    <a:srgbClr val="C0C0C0"/>
                  </a:outerShdw>
                </a:effectLst>
                <a:ea typeface="ＭＳ Ｐゴシック" pitchFamily="-128" charset="-128"/>
              </a:rPr>
              <a:t>CIS 5600</a:t>
            </a:r>
            <a:br>
              <a:rPr lang="en-US" sz="4000" dirty="0" smtClean="0">
                <a:effectLst>
                  <a:outerShdw blurRad="38100" dist="38100" dir="2700000" algn="tl">
                    <a:srgbClr val="C0C0C0"/>
                  </a:outerShdw>
                </a:effectLst>
                <a:ea typeface="ＭＳ Ｐゴシック" pitchFamily="-128" charset="-128"/>
              </a:rPr>
            </a:br>
            <a:r>
              <a:rPr lang="en-US" sz="3200" dirty="0" smtClean="0">
                <a:effectLst>
                  <a:outerShdw blurRad="38100" dist="38100" dir="2700000" algn="tl">
                    <a:srgbClr val="C0C0C0"/>
                  </a:outerShdw>
                </a:effectLst>
                <a:ea typeface="ＭＳ Ｐゴシック" pitchFamily="-128" charset="-128"/>
              </a:rPr>
              <a:t>Information Security Management</a:t>
            </a:r>
            <a:endParaRPr lang="en-US" sz="4000" b="1" dirty="0" smtClean="0">
              <a:effectLst>
                <a:outerShdw blurRad="38100" dist="38100" dir="2700000" algn="tl">
                  <a:srgbClr val="C0C0C0"/>
                </a:outerShdw>
              </a:effectLst>
              <a:ea typeface="ＭＳ Ｐゴシック" pitchFamily="-128" charset="-128"/>
            </a:endParaRPr>
          </a:p>
        </p:txBody>
      </p:sp>
      <p:sp>
        <p:nvSpPr>
          <p:cNvPr id="5123" name="Rectangle 3"/>
          <p:cNvSpPr>
            <a:spLocks noGrp="1" noChangeArrowheads="1"/>
          </p:cNvSpPr>
          <p:nvPr>
            <p:ph type="subTitle" idx="1"/>
          </p:nvPr>
        </p:nvSpPr>
        <p:spPr>
          <a:xfrm>
            <a:off x="1196975" y="3757613"/>
            <a:ext cx="6704013" cy="1998662"/>
          </a:xfrm>
        </p:spPr>
        <p:txBody>
          <a:bodyPr anchor="ctr"/>
          <a:lstStyle/>
          <a:p>
            <a:pPr eaLnBrk="1" hangingPunct="1">
              <a:buFont typeface="Wingdings" pitchFamily="2" charset="2"/>
              <a:buNone/>
            </a:pPr>
            <a:r>
              <a:rPr lang="en-US" sz="2000" i="1" smtClean="0"/>
              <a:t>Dr. Jeremy Lanman, Adjunct Professor</a:t>
            </a:r>
          </a:p>
          <a:p>
            <a:pPr eaLnBrk="1" hangingPunct="1">
              <a:buFont typeface="Wingdings" pitchFamily="2" charset="2"/>
              <a:buNone/>
            </a:pPr>
            <a:r>
              <a:rPr lang="en-US" sz="2000" i="1" smtClean="0"/>
              <a:t>jlanman@fit.edu</a:t>
            </a:r>
          </a:p>
          <a:p>
            <a:pPr eaLnBrk="1" hangingPunct="1">
              <a:buFont typeface="Wingdings" pitchFamily="2" charset="2"/>
              <a:buNone/>
            </a:pPr>
            <a:r>
              <a:rPr lang="en-US" sz="2000" i="1" smtClean="0"/>
              <a:t>Office: Virtual</a:t>
            </a:r>
          </a:p>
          <a:p>
            <a:pPr eaLnBrk="1" hangingPunct="1">
              <a:buFont typeface="Times" pitchFamily="-128" charset="0"/>
              <a:buNone/>
            </a:pPr>
            <a:r>
              <a:rPr lang="en-US" sz="2000" i="1" smtClean="0"/>
              <a:t>Office Hours: By arrangement</a:t>
            </a:r>
            <a:endParaRPr lang="en-US" sz="2000" i="1"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Incident Response Plan</a:t>
            </a:r>
          </a:p>
        </p:txBody>
      </p:sp>
      <p:sp>
        <p:nvSpPr>
          <p:cNvPr id="11267" name="Rectangle 3"/>
          <p:cNvSpPr>
            <a:spLocks noGrp="1" noChangeArrowheads="1"/>
          </p:cNvSpPr>
          <p:nvPr>
            <p:ph type="body" idx="1"/>
          </p:nvPr>
        </p:nvSpPr>
        <p:spPr/>
        <p:txBody>
          <a:bodyPr/>
          <a:lstStyle/>
          <a:p>
            <a:pPr eaLnBrk="1" hangingPunct="1">
              <a:lnSpc>
                <a:spcPct val="90000"/>
              </a:lnSpc>
            </a:pPr>
            <a:r>
              <a:rPr lang="en-US" smtClean="0"/>
              <a:t>IRP:</a:t>
            </a:r>
          </a:p>
          <a:p>
            <a:pPr lvl="1" eaLnBrk="1" hangingPunct="1">
              <a:lnSpc>
                <a:spcPct val="90000"/>
              </a:lnSpc>
            </a:pPr>
            <a:r>
              <a:rPr lang="en-US" smtClean="0"/>
              <a:t>Detailed set of processes and procedures that anticipate, detect, and mitigate the impact of an unexpected event that might compromise information resources and assets</a:t>
            </a:r>
          </a:p>
          <a:p>
            <a:pPr eaLnBrk="1" hangingPunct="1">
              <a:lnSpc>
                <a:spcPct val="90000"/>
              </a:lnSpc>
            </a:pPr>
            <a:r>
              <a:rPr lang="en-US" smtClean="0"/>
              <a:t>Incident response (IR):</a:t>
            </a:r>
          </a:p>
          <a:p>
            <a:pPr lvl="1" eaLnBrk="1" hangingPunct="1">
              <a:lnSpc>
                <a:spcPct val="90000"/>
              </a:lnSpc>
            </a:pPr>
            <a:r>
              <a:rPr lang="en-US" smtClean="0"/>
              <a:t>Set of procedures that commence when an incident is detected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Incident Response Plan (Continued)</a:t>
            </a:r>
          </a:p>
        </p:txBody>
      </p:sp>
      <p:sp>
        <p:nvSpPr>
          <p:cNvPr id="12291" name="Rectangle 3"/>
          <p:cNvSpPr>
            <a:spLocks noGrp="1" noChangeArrowheads="1"/>
          </p:cNvSpPr>
          <p:nvPr>
            <p:ph type="body" idx="1"/>
          </p:nvPr>
        </p:nvSpPr>
        <p:spPr/>
        <p:txBody>
          <a:bodyPr/>
          <a:lstStyle/>
          <a:p>
            <a:pPr eaLnBrk="1" hangingPunct="1"/>
            <a:r>
              <a:rPr lang="en-US" sz="2800" smtClean="0"/>
              <a:t>When a threat becomes a valid attack, it is classified as an information security incident if: </a:t>
            </a:r>
          </a:p>
          <a:p>
            <a:pPr lvl="1" eaLnBrk="1" hangingPunct="1"/>
            <a:r>
              <a:rPr lang="en-US" sz="2400" smtClean="0"/>
              <a:t>It is directed against information assets</a:t>
            </a:r>
          </a:p>
          <a:p>
            <a:pPr lvl="1" eaLnBrk="1" hangingPunct="1"/>
            <a:r>
              <a:rPr lang="en-US" sz="2400" smtClean="0"/>
              <a:t>It has a realistic chance of success</a:t>
            </a:r>
          </a:p>
          <a:p>
            <a:pPr lvl="1" eaLnBrk="1" hangingPunct="1"/>
            <a:r>
              <a:rPr lang="en-US" sz="2400" smtClean="0"/>
              <a:t>It threatens the confidentiality, integrity, or availability of information assets</a:t>
            </a:r>
          </a:p>
          <a:p>
            <a:pPr eaLnBrk="1" hangingPunct="1"/>
            <a:r>
              <a:rPr lang="en-US" sz="2800" smtClean="0"/>
              <a:t>It is important to understand that IR is a reactive measure, not a preventive one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During the Incident</a:t>
            </a:r>
          </a:p>
        </p:txBody>
      </p:sp>
      <p:sp>
        <p:nvSpPr>
          <p:cNvPr id="13315" name="Rectangle 3"/>
          <p:cNvSpPr>
            <a:spLocks noGrp="1" noChangeArrowheads="1"/>
          </p:cNvSpPr>
          <p:nvPr>
            <p:ph type="body" idx="1"/>
          </p:nvPr>
        </p:nvSpPr>
        <p:spPr/>
        <p:txBody>
          <a:bodyPr/>
          <a:lstStyle/>
          <a:p>
            <a:pPr eaLnBrk="1" hangingPunct="1"/>
            <a:r>
              <a:rPr lang="en-US" smtClean="0"/>
              <a:t>Planners develop and document the procedures that must be performed during the incident</a:t>
            </a:r>
          </a:p>
          <a:p>
            <a:pPr eaLnBrk="1" hangingPunct="1"/>
            <a:r>
              <a:rPr lang="en-US" smtClean="0"/>
              <a:t>These procedures are grouped and assigned to various roles</a:t>
            </a:r>
          </a:p>
          <a:p>
            <a:pPr eaLnBrk="1" hangingPunct="1"/>
            <a:r>
              <a:rPr lang="en-US" smtClean="0"/>
              <a:t>Planning committee drafts a set of function-specific procedures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After the Incident</a:t>
            </a:r>
          </a:p>
        </p:txBody>
      </p:sp>
      <p:sp>
        <p:nvSpPr>
          <p:cNvPr id="14339" name="Rectangle 3"/>
          <p:cNvSpPr>
            <a:spLocks noGrp="1" noChangeArrowheads="1"/>
          </p:cNvSpPr>
          <p:nvPr>
            <p:ph type="body" idx="1"/>
          </p:nvPr>
        </p:nvSpPr>
        <p:spPr/>
        <p:txBody>
          <a:bodyPr/>
          <a:lstStyle/>
          <a:p>
            <a:pPr eaLnBrk="1" hangingPunct="1"/>
            <a:r>
              <a:rPr lang="en-US" smtClean="0"/>
              <a:t>Once the procedures for handling an incident are drafted, planners develop and document the procedures that must be performed immediately after the incident has ceased</a:t>
            </a:r>
          </a:p>
          <a:p>
            <a:pPr eaLnBrk="1" hangingPunct="1"/>
            <a:r>
              <a:rPr lang="en-US" smtClean="0"/>
              <a:t>Separate functional areas may develop different procedures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Before the Incident</a:t>
            </a:r>
          </a:p>
        </p:txBody>
      </p:sp>
      <p:sp>
        <p:nvSpPr>
          <p:cNvPr id="15363" name="Rectangle 3"/>
          <p:cNvSpPr>
            <a:spLocks noGrp="1" noChangeArrowheads="1"/>
          </p:cNvSpPr>
          <p:nvPr>
            <p:ph type="body" idx="1"/>
          </p:nvPr>
        </p:nvSpPr>
        <p:spPr/>
        <p:txBody>
          <a:bodyPr/>
          <a:lstStyle/>
          <a:p>
            <a:pPr eaLnBrk="1" hangingPunct="1">
              <a:lnSpc>
                <a:spcPct val="80000"/>
              </a:lnSpc>
            </a:pPr>
            <a:r>
              <a:rPr lang="en-US" sz="2800" smtClean="0"/>
              <a:t>Planners draft a third set of procedures, those tasks that must be performed in advance of the incident</a:t>
            </a:r>
          </a:p>
          <a:p>
            <a:pPr eaLnBrk="1" hangingPunct="1">
              <a:lnSpc>
                <a:spcPct val="80000"/>
              </a:lnSpc>
            </a:pPr>
            <a:r>
              <a:rPr lang="en-US" sz="2800" smtClean="0"/>
              <a:t>Include:</a:t>
            </a:r>
          </a:p>
          <a:p>
            <a:pPr lvl="1" eaLnBrk="1" hangingPunct="1">
              <a:lnSpc>
                <a:spcPct val="80000"/>
              </a:lnSpc>
            </a:pPr>
            <a:r>
              <a:rPr lang="en-US" sz="2400" smtClean="0"/>
              <a:t>Details of data backup schedules</a:t>
            </a:r>
          </a:p>
          <a:p>
            <a:pPr lvl="1" eaLnBrk="1" hangingPunct="1">
              <a:lnSpc>
                <a:spcPct val="80000"/>
              </a:lnSpc>
            </a:pPr>
            <a:r>
              <a:rPr lang="en-US" sz="2400" smtClean="0"/>
              <a:t>Disaster recovery preparation</a:t>
            </a:r>
          </a:p>
          <a:p>
            <a:pPr lvl="1" eaLnBrk="1" hangingPunct="1">
              <a:lnSpc>
                <a:spcPct val="80000"/>
              </a:lnSpc>
            </a:pPr>
            <a:r>
              <a:rPr lang="en-US" sz="2400" smtClean="0"/>
              <a:t>Training schedules</a:t>
            </a:r>
          </a:p>
          <a:p>
            <a:pPr lvl="1" eaLnBrk="1" hangingPunct="1">
              <a:lnSpc>
                <a:spcPct val="80000"/>
              </a:lnSpc>
            </a:pPr>
            <a:r>
              <a:rPr lang="en-US" sz="2400" smtClean="0"/>
              <a:t>Testing plans</a:t>
            </a:r>
          </a:p>
          <a:p>
            <a:pPr lvl="1" eaLnBrk="1" hangingPunct="1">
              <a:lnSpc>
                <a:spcPct val="80000"/>
              </a:lnSpc>
            </a:pPr>
            <a:r>
              <a:rPr lang="en-US" sz="2400" smtClean="0"/>
              <a:t>Copies of service agreements</a:t>
            </a:r>
          </a:p>
          <a:p>
            <a:pPr lvl="1" eaLnBrk="1" hangingPunct="1">
              <a:lnSpc>
                <a:spcPct val="80000"/>
              </a:lnSpc>
            </a:pPr>
            <a:r>
              <a:rPr lang="en-US" sz="2400" smtClean="0"/>
              <a:t>Business continuity plans</a:t>
            </a:r>
          </a:p>
          <a:p>
            <a:pPr eaLnBrk="1" hangingPunct="1">
              <a:lnSpc>
                <a:spcPct val="80000"/>
              </a:lnSpc>
            </a:pPr>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17411" name="Rectangle 3"/>
          <p:cNvSpPr>
            <a:spLocks noGrp="1" noChangeArrowheads="1"/>
          </p:cNvSpPr>
          <p:nvPr>
            <p:ph type="body" idx="1"/>
          </p:nvPr>
        </p:nvSpPr>
        <p:spPr/>
        <p:txBody>
          <a:bodyPr/>
          <a:lstStyle/>
          <a:p>
            <a:pPr eaLnBrk="1" hangingPunct="1"/>
            <a:endParaRPr lang="en-US" smtClean="0"/>
          </a:p>
        </p:txBody>
      </p:sp>
      <p:pic>
        <p:nvPicPr>
          <p:cNvPr id="17412" name="Picture 4" descr="Fig03-02"/>
          <p:cNvPicPr>
            <a:picLocks noChangeAspect="1" noChangeArrowheads="1"/>
          </p:cNvPicPr>
          <p:nvPr/>
        </p:nvPicPr>
        <p:blipFill>
          <a:blip r:embed="rId3" cstate="print"/>
          <a:srcRect/>
          <a:stretch>
            <a:fillRect/>
          </a:stretch>
        </p:blipFill>
        <p:spPr bwMode="auto">
          <a:xfrm>
            <a:off x="0" y="-34925"/>
            <a:ext cx="9144000" cy="69294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Preparing to Plan</a:t>
            </a:r>
          </a:p>
        </p:txBody>
      </p:sp>
      <p:sp>
        <p:nvSpPr>
          <p:cNvPr id="18435" name="Rectangle 3"/>
          <p:cNvSpPr>
            <a:spLocks noGrp="1" noChangeArrowheads="1"/>
          </p:cNvSpPr>
          <p:nvPr>
            <p:ph type="body" idx="1"/>
          </p:nvPr>
        </p:nvSpPr>
        <p:spPr/>
        <p:txBody>
          <a:bodyPr/>
          <a:lstStyle/>
          <a:p>
            <a:pPr eaLnBrk="1" hangingPunct="1"/>
            <a:r>
              <a:rPr lang="en-US" sz="2800" smtClean="0"/>
              <a:t>Planning requires detailed understanding of information systems and threats they face</a:t>
            </a:r>
          </a:p>
          <a:p>
            <a:pPr eaLnBrk="1" hangingPunct="1"/>
            <a:r>
              <a:rPr lang="en-US" sz="2800" smtClean="0"/>
              <a:t>IR planning team seeks to develop pre-defined responses that guide users through steps needed to respond to an incident</a:t>
            </a:r>
          </a:p>
          <a:p>
            <a:pPr eaLnBrk="1" hangingPunct="1"/>
            <a:r>
              <a:rPr lang="en-US" sz="2800" smtClean="0"/>
              <a:t>Pre-defining incident responses enables rapid reaction without confusion or wasted time and effort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Preparing to Plan (Continued)</a:t>
            </a:r>
          </a:p>
        </p:txBody>
      </p:sp>
      <p:sp>
        <p:nvSpPr>
          <p:cNvPr id="19459" name="Rectangle 3"/>
          <p:cNvSpPr>
            <a:spLocks noGrp="1" noChangeArrowheads="1"/>
          </p:cNvSpPr>
          <p:nvPr>
            <p:ph type="body" idx="1"/>
          </p:nvPr>
        </p:nvSpPr>
        <p:spPr/>
        <p:txBody>
          <a:bodyPr/>
          <a:lstStyle/>
          <a:p>
            <a:pPr eaLnBrk="1" hangingPunct="1">
              <a:lnSpc>
                <a:spcPct val="90000"/>
              </a:lnSpc>
            </a:pPr>
            <a:r>
              <a:rPr lang="en-US" smtClean="0"/>
              <a:t>IR team consists of professionals capable of handling information systems and functional areas affected by an incident</a:t>
            </a:r>
          </a:p>
          <a:p>
            <a:pPr eaLnBrk="1" hangingPunct="1">
              <a:lnSpc>
                <a:spcPct val="90000"/>
              </a:lnSpc>
            </a:pPr>
            <a:r>
              <a:rPr lang="en-US" smtClean="0"/>
              <a:t>Each member of the IR team must:</a:t>
            </a:r>
          </a:p>
          <a:p>
            <a:pPr lvl="1" eaLnBrk="1" hangingPunct="1">
              <a:lnSpc>
                <a:spcPct val="90000"/>
              </a:lnSpc>
            </a:pPr>
            <a:r>
              <a:rPr lang="en-US" smtClean="0"/>
              <a:t>Know his or her specific role</a:t>
            </a:r>
          </a:p>
          <a:p>
            <a:pPr lvl="1" eaLnBrk="1" hangingPunct="1">
              <a:lnSpc>
                <a:spcPct val="90000"/>
              </a:lnSpc>
            </a:pPr>
            <a:r>
              <a:rPr lang="en-US" smtClean="0"/>
              <a:t>Work in concert with each other</a:t>
            </a:r>
          </a:p>
          <a:p>
            <a:pPr lvl="1" eaLnBrk="1" hangingPunct="1">
              <a:lnSpc>
                <a:spcPct val="90000"/>
              </a:lnSpc>
            </a:pPr>
            <a:r>
              <a:rPr lang="en-US" smtClean="0"/>
              <a:t>Execute the objectives of the IRP</a:t>
            </a:r>
          </a:p>
          <a:p>
            <a:pPr eaLnBrk="1" hangingPunct="1">
              <a:lnSpc>
                <a:spcPct val="90000"/>
              </a:lnSpc>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Incident Detection</a:t>
            </a:r>
          </a:p>
        </p:txBody>
      </p:sp>
      <p:sp>
        <p:nvSpPr>
          <p:cNvPr id="20483" name="Rectangle 3"/>
          <p:cNvSpPr>
            <a:spLocks noGrp="1" noChangeArrowheads="1"/>
          </p:cNvSpPr>
          <p:nvPr>
            <p:ph type="body" idx="1"/>
          </p:nvPr>
        </p:nvSpPr>
        <p:spPr/>
        <p:txBody>
          <a:bodyPr/>
          <a:lstStyle/>
          <a:p>
            <a:pPr eaLnBrk="1" hangingPunct="1">
              <a:lnSpc>
                <a:spcPct val="90000"/>
              </a:lnSpc>
            </a:pPr>
            <a:r>
              <a:rPr lang="en-US" sz="2400" smtClean="0"/>
              <a:t>Challenge is determining whether an event is routine system use or an actual incident</a:t>
            </a:r>
          </a:p>
          <a:p>
            <a:pPr eaLnBrk="1" hangingPunct="1">
              <a:lnSpc>
                <a:spcPct val="90000"/>
              </a:lnSpc>
            </a:pPr>
            <a:r>
              <a:rPr lang="en-US" sz="2400" smtClean="0">
                <a:solidFill>
                  <a:srgbClr val="006666"/>
                </a:solidFill>
              </a:rPr>
              <a:t>Incident classification</a:t>
            </a:r>
            <a:r>
              <a:rPr lang="en-US" sz="2400" smtClean="0"/>
              <a:t>: process of examining a possible incident and determining whether or not it constitutes actual incident</a:t>
            </a:r>
          </a:p>
          <a:p>
            <a:pPr eaLnBrk="1" hangingPunct="1">
              <a:lnSpc>
                <a:spcPct val="90000"/>
              </a:lnSpc>
            </a:pPr>
            <a:r>
              <a:rPr lang="en-US" sz="2400" smtClean="0"/>
              <a:t>Initial reports from end users, intrusion detection systems, host- and network-based virus detection software, and systems administrators are all ways to track and detect incident candidates</a:t>
            </a:r>
          </a:p>
          <a:p>
            <a:pPr eaLnBrk="1" hangingPunct="1">
              <a:lnSpc>
                <a:spcPct val="90000"/>
              </a:lnSpc>
            </a:pPr>
            <a:r>
              <a:rPr lang="en-US" sz="2400" smtClean="0"/>
              <a:t>Careful training allows everyone to relay vital information to the IR team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Incident Indicators</a:t>
            </a:r>
          </a:p>
        </p:txBody>
      </p:sp>
      <p:sp>
        <p:nvSpPr>
          <p:cNvPr id="21507" name="Rectangle 3"/>
          <p:cNvSpPr>
            <a:spLocks noGrp="1" noChangeArrowheads="1"/>
          </p:cNvSpPr>
          <p:nvPr>
            <p:ph type="body" idx="1"/>
          </p:nvPr>
        </p:nvSpPr>
        <p:spPr>
          <a:xfrm>
            <a:off x="1182688" y="2017713"/>
            <a:ext cx="3694112" cy="4535487"/>
          </a:xfrm>
        </p:spPr>
        <p:txBody>
          <a:bodyPr/>
          <a:lstStyle/>
          <a:p>
            <a:pPr eaLnBrk="1" hangingPunct="1">
              <a:lnSpc>
                <a:spcPct val="90000"/>
              </a:lnSpc>
            </a:pPr>
            <a:r>
              <a:rPr lang="en-US" sz="2400" smtClean="0"/>
              <a:t>Probable Indicators</a:t>
            </a:r>
            <a:r>
              <a:rPr lang="en-US" sz="2000" smtClean="0"/>
              <a:t> </a:t>
            </a:r>
          </a:p>
          <a:p>
            <a:pPr lvl="1" eaLnBrk="1" hangingPunct="1">
              <a:lnSpc>
                <a:spcPct val="90000"/>
              </a:lnSpc>
            </a:pPr>
            <a:r>
              <a:rPr lang="en-US" sz="1800" smtClean="0"/>
              <a:t>Presence of unfamiliar files</a:t>
            </a:r>
          </a:p>
          <a:p>
            <a:pPr lvl="1" eaLnBrk="1" hangingPunct="1">
              <a:lnSpc>
                <a:spcPct val="90000"/>
              </a:lnSpc>
            </a:pPr>
            <a:r>
              <a:rPr lang="en-US" sz="1800" smtClean="0"/>
              <a:t>Presence or execution of unknown programs or processes</a:t>
            </a:r>
          </a:p>
          <a:p>
            <a:pPr lvl="1" eaLnBrk="1" hangingPunct="1">
              <a:lnSpc>
                <a:spcPct val="90000"/>
              </a:lnSpc>
            </a:pPr>
            <a:r>
              <a:rPr lang="en-US" sz="1800" smtClean="0"/>
              <a:t>Unusual consumption of computing resources</a:t>
            </a:r>
          </a:p>
          <a:p>
            <a:pPr lvl="1" eaLnBrk="1" hangingPunct="1">
              <a:lnSpc>
                <a:spcPct val="90000"/>
              </a:lnSpc>
            </a:pPr>
            <a:r>
              <a:rPr lang="en-US" sz="1800" smtClean="0"/>
              <a:t>Unusual system crashes</a:t>
            </a:r>
          </a:p>
          <a:p>
            <a:pPr eaLnBrk="1" hangingPunct="1">
              <a:lnSpc>
                <a:spcPct val="90000"/>
              </a:lnSpc>
            </a:pPr>
            <a:r>
              <a:rPr lang="en-US" sz="2400" smtClean="0"/>
              <a:t>Probable Indicators</a:t>
            </a:r>
          </a:p>
          <a:p>
            <a:pPr lvl="1" eaLnBrk="1" hangingPunct="1">
              <a:lnSpc>
                <a:spcPct val="90000"/>
              </a:lnSpc>
            </a:pPr>
            <a:r>
              <a:rPr lang="en-US" sz="1800" smtClean="0"/>
              <a:t>Activities at unexpected times</a:t>
            </a:r>
          </a:p>
          <a:p>
            <a:pPr lvl="1" eaLnBrk="1" hangingPunct="1">
              <a:lnSpc>
                <a:spcPct val="90000"/>
              </a:lnSpc>
            </a:pPr>
            <a:r>
              <a:rPr lang="en-US" sz="1800" smtClean="0"/>
              <a:t>Presence of new accounts</a:t>
            </a:r>
          </a:p>
          <a:p>
            <a:pPr lvl="1" eaLnBrk="1" hangingPunct="1">
              <a:lnSpc>
                <a:spcPct val="90000"/>
              </a:lnSpc>
            </a:pPr>
            <a:r>
              <a:rPr lang="en-US" sz="1800" smtClean="0"/>
              <a:t>Reported attacks</a:t>
            </a:r>
          </a:p>
          <a:p>
            <a:pPr lvl="1" eaLnBrk="1" hangingPunct="1">
              <a:lnSpc>
                <a:spcPct val="90000"/>
              </a:lnSpc>
            </a:pPr>
            <a:r>
              <a:rPr lang="en-US" sz="1800" smtClean="0"/>
              <a:t>Notification from IDS</a:t>
            </a:r>
          </a:p>
        </p:txBody>
      </p:sp>
      <p:sp>
        <p:nvSpPr>
          <p:cNvPr id="21508" name="Rectangle 5"/>
          <p:cNvSpPr>
            <a:spLocks noChangeArrowheads="1"/>
          </p:cNvSpPr>
          <p:nvPr/>
        </p:nvSpPr>
        <p:spPr bwMode="auto">
          <a:xfrm>
            <a:off x="5068888" y="2057400"/>
            <a:ext cx="3694112" cy="4535488"/>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Definite Indicators</a:t>
            </a:r>
          </a:p>
          <a:p>
            <a:pPr marL="742950" lvl="1" indent="-285750" eaLnBrk="1" hangingPunct="1">
              <a:lnSpc>
                <a:spcPct val="90000"/>
              </a:lnSpc>
              <a:spcBef>
                <a:spcPct val="20000"/>
              </a:spcBef>
              <a:buClr>
                <a:schemeClr val="hlink"/>
              </a:buClr>
              <a:buSzPct val="55000"/>
              <a:buFont typeface="Wingdings" pitchFamily="2" charset="2"/>
              <a:buChar char="n"/>
            </a:pPr>
            <a:r>
              <a:rPr lang="en-US"/>
              <a:t>Use of dormant accounts</a:t>
            </a:r>
          </a:p>
          <a:p>
            <a:pPr marL="742950" lvl="1" indent="-285750" eaLnBrk="1" hangingPunct="1">
              <a:lnSpc>
                <a:spcPct val="90000"/>
              </a:lnSpc>
              <a:spcBef>
                <a:spcPct val="20000"/>
              </a:spcBef>
              <a:buClr>
                <a:schemeClr val="hlink"/>
              </a:buClr>
              <a:buSzPct val="55000"/>
              <a:buFont typeface="Wingdings" pitchFamily="2" charset="2"/>
              <a:buChar char="n"/>
            </a:pPr>
            <a:r>
              <a:rPr lang="en-US"/>
              <a:t>Changes to logs</a:t>
            </a:r>
          </a:p>
          <a:p>
            <a:pPr marL="742950" lvl="1" indent="-285750" eaLnBrk="1" hangingPunct="1">
              <a:lnSpc>
                <a:spcPct val="90000"/>
              </a:lnSpc>
              <a:spcBef>
                <a:spcPct val="20000"/>
              </a:spcBef>
              <a:buClr>
                <a:schemeClr val="hlink"/>
              </a:buClr>
              <a:buSzPct val="55000"/>
              <a:buFont typeface="Wingdings" pitchFamily="2" charset="2"/>
              <a:buChar char="n"/>
            </a:pPr>
            <a:r>
              <a:rPr lang="en-US"/>
              <a:t>Presence of hacker tools</a:t>
            </a:r>
          </a:p>
          <a:p>
            <a:pPr marL="742950" lvl="1" indent="-285750" eaLnBrk="1" hangingPunct="1">
              <a:lnSpc>
                <a:spcPct val="90000"/>
              </a:lnSpc>
              <a:spcBef>
                <a:spcPct val="20000"/>
              </a:spcBef>
              <a:buClr>
                <a:schemeClr val="hlink"/>
              </a:buClr>
              <a:buSzPct val="55000"/>
              <a:buFont typeface="Wingdings" pitchFamily="2" charset="2"/>
              <a:buChar char="n"/>
            </a:pPr>
            <a:r>
              <a:rPr lang="en-US"/>
              <a:t>Notifications by partner or peer</a:t>
            </a:r>
          </a:p>
          <a:p>
            <a:pPr marL="742950" lvl="1" indent="-285750" eaLnBrk="1" hangingPunct="1">
              <a:lnSpc>
                <a:spcPct val="90000"/>
              </a:lnSpc>
              <a:spcBef>
                <a:spcPct val="20000"/>
              </a:spcBef>
              <a:buClr>
                <a:schemeClr val="hlink"/>
              </a:buClr>
              <a:buSzPct val="55000"/>
              <a:buFont typeface="Wingdings" pitchFamily="2" charset="2"/>
              <a:buChar char="n"/>
            </a:pPr>
            <a:r>
              <a:rPr lang="en-US"/>
              <a:t>Notification by hacker</a:t>
            </a:r>
          </a:p>
          <a:p>
            <a:pPr marL="342900" indent="-342900" eaLnBrk="1" hangingPunct="1">
              <a:lnSpc>
                <a:spcPct val="90000"/>
              </a:lnSpc>
              <a:spcBef>
                <a:spcPct val="20000"/>
              </a:spcBef>
              <a:buClr>
                <a:schemeClr val="folHlink"/>
              </a:buClr>
              <a:buSzPct val="60000"/>
              <a:buFont typeface="Wingdings" pitchFamily="2" charset="2"/>
              <a:buChar char="n"/>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sz="3600" smtClean="0"/>
              <a:t/>
            </a:r>
            <a:br>
              <a:rPr lang="en-US" sz="3600" smtClean="0"/>
            </a:br>
            <a:r>
              <a:rPr lang="en-US" sz="3200" smtClean="0"/>
              <a:t/>
            </a:r>
            <a:br>
              <a:rPr lang="en-US" sz="3200" smtClean="0"/>
            </a:br>
            <a:r>
              <a:rPr lang="en-US" sz="3600" smtClean="0"/>
              <a:t/>
            </a:r>
            <a:br>
              <a:rPr lang="en-US" sz="3600" smtClean="0"/>
            </a:br>
            <a:r>
              <a:rPr lang="en-US" smtClean="0"/>
              <a:t> Contingency Planning</a:t>
            </a:r>
          </a:p>
        </p:txBody>
      </p:sp>
      <p:sp>
        <p:nvSpPr>
          <p:cNvPr id="3075" name="Rectangle 3"/>
          <p:cNvSpPr>
            <a:spLocks noGrp="1" noChangeArrowheads="1"/>
          </p:cNvSpPr>
          <p:nvPr>
            <p:ph type="subTitle" idx="1"/>
          </p:nvPr>
        </p:nvSpPr>
        <p:spPr>
          <a:xfrm>
            <a:off x="1600200" y="4495800"/>
            <a:ext cx="6400800" cy="1524000"/>
          </a:xfrm>
        </p:spPr>
        <p:txBody>
          <a:bodyPr/>
          <a:lstStyle/>
          <a:p>
            <a:pPr eaLnBrk="1" hangingPunct="1"/>
            <a:r>
              <a:rPr lang="en-US" sz="2600" smtClean="0"/>
              <a:t>Things which you do not hope happen more frequently than things which you do hope.</a:t>
            </a:r>
          </a:p>
          <a:p>
            <a:pPr algn="r" eaLnBrk="1" hangingPunct="1"/>
            <a:r>
              <a:rPr lang="en-US" sz="1800" smtClean="0"/>
              <a:t>-- </a:t>
            </a:r>
            <a:r>
              <a:rPr lang="en-US" sz="1800" b="1" smtClean="0"/>
              <a:t>PLAUTUS. (C. 254–184 B.C.), MOSTELLARIA,</a:t>
            </a:r>
            <a:br>
              <a:rPr lang="en-US" sz="1800" b="1" smtClean="0"/>
            </a:br>
            <a:r>
              <a:rPr lang="en-US" sz="1800" b="1" smtClean="0"/>
              <a:t>ACT I, SCENE 3, 40 (197)</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Occurrences of Actual Incidents</a:t>
            </a:r>
          </a:p>
        </p:txBody>
      </p:sp>
      <p:sp>
        <p:nvSpPr>
          <p:cNvPr id="22531" name="Rectangle 3"/>
          <p:cNvSpPr>
            <a:spLocks noGrp="1" noChangeArrowheads="1"/>
          </p:cNvSpPr>
          <p:nvPr>
            <p:ph type="body" idx="1"/>
          </p:nvPr>
        </p:nvSpPr>
        <p:spPr/>
        <p:txBody>
          <a:bodyPr/>
          <a:lstStyle/>
          <a:p>
            <a:pPr eaLnBrk="1" hangingPunct="1"/>
            <a:r>
              <a:rPr lang="en-US" smtClean="0"/>
              <a:t>Loss of availability</a:t>
            </a:r>
          </a:p>
          <a:p>
            <a:pPr eaLnBrk="1" hangingPunct="1"/>
            <a:r>
              <a:rPr lang="en-US" smtClean="0"/>
              <a:t>Loss of integrity</a:t>
            </a:r>
          </a:p>
          <a:p>
            <a:pPr eaLnBrk="1" hangingPunct="1"/>
            <a:r>
              <a:rPr lang="en-US" smtClean="0"/>
              <a:t>Loss of confidentiality</a:t>
            </a:r>
          </a:p>
          <a:p>
            <a:pPr eaLnBrk="1" hangingPunct="1"/>
            <a:r>
              <a:rPr lang="en-US" smtClean="0"/>
              <a:t>Violation of policy</a:t>
            </a:r>
          </a:p>
          <a:p>
            <a:pPr eaLnBrk="1" hangingPunct="1"/>
            <a:r>
              <a:rPr lang="en-US" smtClean="0"/>
              <a:t>Violation of law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Incident Response</a:t>
            </a:r>
          </a:p>
        </p:txBody>
      </p:sp>
      <p:sp>
        <p:nvSpPr>
          <p:cNvPr id="23555" name="Rectangle 3"/>
          <p:cNvSpPr>
            <a:spLocks noGrp="1" noChangeArrowheads="1"/>
          </p:cNvSpPr>
          <p:nvPr>
            <p:ph type="body" idx="1"/>
          </p:nvPr>
        </p:nvSpPr>
        <p:spPr/>
        <p:txBody>
          <a:bodyPr/>
          <a:lstStyle/>
          <a:p>
            <a:pPr eaLnBrk="1" hangingPunct="1">
              <a:lnSpc>
                <a:spcPct val="90000"/>
              </a:lnSpc>
            </a:pPr>
            <a:r>
              <a:rPr lang="en-US" sz="2800" smtClean="0"/>
              <a:t>Once an actual incident has been confirmed and properly classified, the IR team moves from detection phase to reaction phase</a:t>
            </a:r>
          </a:p>
          <a:p>
            <a:pPr eaLnBrk="1" hangingPunct="1">
              <a:lnSpc>
                <a:spcPct val="90000"/>
              </a:lnSpc>
            </a:pPr>
            <a:r>
              <a:rPr lang="en-US" sz="2800" smtClean="0"/>
              <a:t>In the incident response phase, a number of action steps taken by the IR team and others must occur quickly and may occur concurrently</a:t>
            </a:r>
          </a:p>
          <a:p>
            <a:pPr eaLnBrk="1" hangingPunct="1">
              <a:lnSpc>
                <a:spcPct val="90000"/>
              </a:lnSpc>
            </a:pPr>
            <a:r>
              <a:rPr lang="en-US" sz="2800" smtClean="0"/>
              <a:t>These steps include notification of key personnel, the assignment of tasks, and documentation of the incident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Notification of Key Personnel</a:t>
            </a:r>
          </a:p>
        </p:txBody>
      </p:sp>
      <p:sp>
        <p:nvSpPr>
          <p:cNvPr id="24579" name="Rectangle 3"/>
          <p:cNvSpPr>
            <a:spLocks noGrp="1" noChangeArrowheads="1"/>
          </p:cNvSpPr>
          <p:nvPr>
            <p:ph type="body" idx="1"/>
          </p:nvPr>
        </p:nvSpPr>
        <p:spPr>
          <a:xfrm>
            <a:off x="1182688" y="2017713"/>
            <a:ext cx="7772400" cy="4840287"/>
          </a:xfrm>
        </p:spPr>
        <p:txBody>
          <a:bodyPr/>
          <a:lstStyle/>
          <a:p>
            <a:pPr eaLnBrk="1" hangingPunct="1">
              <a:lnSpc>
                <a:spcPct val="80000"/>
              </a:lnSpc>
            </a:pPr>
            <a:r>
              <a:rPr lang="en-US" sz="2800" smtClean="0"/>
              <a:t>As soon as incident is declared, the right people must be immediately notified in the right order</a:t>
            </a:r>
          </a:p>
          <a:p>
            <a:pPr eaLnBrk="1" hangingPunct="1">
              <a:lnSpc>
                <a:spcPct val="80000"/>
              </a:lnSpc>
            </a:pPr>
            <a:r>
              <a:rPr lang="en-US" sz="2800" smtClean="0">
                <a:solidFill>
                  <a:srgbClr val="006666"/>
                </a:solidFill>
              </a:rPr>
              <a:t>Alert roster</a:t>
            </a:r>
            <a:r>
              <a:rPr lang="en-US" sz="2800" smtClean="0"/>
              <a:t>: document containing contact information of individuals to be notified in the event of actual incident either sequentially or hierarchically</a:t>
            </a:r>
          </a:p>
          <a:p>
            <a:pPr eaLnBrk="1" hangingPunct="1">
              <a:lnSpc>
                <a:spcPct val="80000"/>
              </a:lnSpc>
            </a:pPr>
            <a:r>
              <a:rPr lang="en-US" sz="2800" smtClean="0">
                <a:solidFill>
                  <a:srgbClr val="006666"/>
                </a:solidFill>
              </a:rPr>
              <a:t>Alert message</a:t>
            </a:r>
            <a:r>
              <a:rPr lang="en-US" sz="2800" smtClean="0"/>
              <a:t>: scripted description of incident</a:t>
            </a:r>
          </a:p>
          <a:p>
            <a:pPr eaLnBrk="1" hangingPunct="1">
              <a:lnSpc>
                <a:spcPct val="80000"/>
              </a:lnSpc>
            </a:pPr>
            <a:r>
              <a:rPr lang="en-US" sz="2800" smtClean="0">
                <a:solidFill>
                  <a:srgbClr val="006666"/>
                </a:solidFill>
              </a:rPr>
              <a:t>Other key personnel</a:t>
            </a:r>
            <a:r>
              <a:rPr lang="en-US" sz="2800" smtClean="0"/>
              <a:t>: must also be notified only after incident has been confirmed, but before media or other external sources learn of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Documenting an Incident</a:t>
            </a:r>
          </a:p>
        </p:txBody>
      </p:sp>
      <p:sp>
        <p:nvSpPr>
          <p:cNvPr id="25603" name="Rectangle 3"/>
          <p:cNvSpPr>
            <a:spLocks noGrp="1" noChangeArrowheads="1"/>
          </p:cNvSpPr>
          <p:nvPr>
            <p:ph type="body" idx="1"/>
          </p:nvPr>
        </p:nvSpPr>
        <p:spPr/>
        <p:txBody>
          <a:bodyPr/>
          <a:lstStyle/>
          <a:p>
            <a:pPr eaLnBrk="1" hangingPunct="1">
              <a:lnSpc>
                <a:spcPct val="80000"/>
              </a:lnSpc>
            </a:pPr>
            <a:r>
              <a:rPr lang="en-US" sz="2800" smtClean="0"/>
              <a:t>As soon as an incident has been confirmed and the notification process is underway, the team should begin documentation</a:t>
            </a:r>
          </a:p>
          <a:p>
            <a:pPr lvl="1" eaLnBrk="1" hangingPunct="1">
              <a:lnSpc>
                <a:spcPct val="80000"/>
              </a:lnSpc>
            </a:pPr>
            <a:r>
              <a:rPr lang="en-US" sz="2400" smtClean="0"/>
              <a:t>Should record the who, what, when, where, why and how of each action taken while the incident is occurring</a:t>
            </a:r>
          </a:p>
          <a:p>
            <a:pPr eaLnBrk="1" hangingPunct="1">
              <a:lnSpc>
                <a:spcPct val="80000"/>
              </a:lnSpc>
            </a:pPr>
            <a:r>
              <a:rPr lang="en-US" sz="2800" smtClean="0"/>
              <a:t>Serves as a case study after the fact to determine if right actions were taken and if they were effective</a:t>
            </a:r>
          </a:p>
          <a:p>
            <a:pPr lvl="1" eaLnBrk="1" hangingPunct="1">
              <a:lnSpc>
                <a:spcPct val="80000"/>
              </a:lnSpc>
            </a:pPr>
            <a:r>
              <a:rPr lang="en-US" sz="2400" smtClean="0"/>
              <a:t>Can also prove the organization did everything possible to deter the spread of the incident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Incident Containment Strategies</a:t>
            </a:r>
          </a:p>
        </p:txBody>
      </p:sp>
      <p:sp>
        <p:nvSpPr>
          <p:cNvPr id="26627" name="Rectangle 3"/>
          <p:cNvSpPr>
            <a:spLocks noGrp="1" noChangeArrowheads="1"/>
          </p:cNvSpPr>
          <p:nvPr>
            <p:ph type="body" idx="1"/>
          </p:nvPr>
        </p:nvSpPr>
        <p:spPr/>
        <p:txBody>
          <a:bodyPr/>
          <a:lstStyle/>
          <a:p>
            <a:pPr eaLnBrk="1" hangingPunct="1"/>
            <a:r>
              <a:rPr lang="en-US" smtClean="0"/>
              <a:t>Essential task of IR is to stop the incident or contain its impact</a:t>
            </a:r>
          </a:p>
          <a:p>
            <a:pPr eaLnBrk="1" hangingPunct="1"/>
            <a:r>
              <a:rPr lang="en-US" smtClean="0"/>
              <a:t>Incident containment strategies focus on two tasks: </a:t>
            </a:r>
          </a:p>
          <a:p>
            <a:pPr lvl="1" eaLnBrk="1" hangingPunct="1"/>
            <a:r>
              <a:rPr lang="en-US" smtClean="0"/>
              <a:t>Stopping the incident</a:t>
            </a:r>
          </a:p>
          <a:p>
            <a:pPr lvl="1" eaLnBrk="1" hangingPunct="1"/>
            <a:r>
              <a:rPr lang="en-US" smtClean="0"/>
              <a:t>Recovering control of the 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Incident Containment Strategies</a:t>
            </a:r>
          </a:p>
        </p:txBody>
      </p:sp>
      <p:sp>
        <p:nvSpPr>
          <p:cNvPr id="27651" name="Rectangle 3"/>
          <p:cNvSpPr>
            <a:spLocks noGrp="1" noChangeArrowheads="1"/>
          </p:cNvSpPr>
          <p:nvPr>
            <p:ph type="body" idx="1"/>
          </p:nvPr>
        </p:nvSpPr>
        <p:spPr>
          <a:xfrm>
            <a:off x="1182688" y="2017713"/>
            <a:ext cx="7772400" cy="4687887"/>
          </a:xfrm>
        </p:spPr>
        <p:txBody>
          <a:bodyPr/>
          <a:lstStyle/>
          <a:p>
            <a:pPr eaLnBrk="1" hangingPunct="1">
              <a:lnSpc>
                <a:spcPct val="80000"/>
              </a:lnSpc>
            </a:pPr>
            <a:r>
              <a:rPr lang="en-US" sz="2800" smtClean="0"/>
              <a:t>IR team can stop the incident and attempt to recover control by means of several strategies:</a:t>
            </a:r>
            <a:r>
              <a:rPr lang="en-US" sz="2000" smtClean="0"/>
              <a:t> </a:t>
            </a:r>
          </a:p>
          <a:p>
            <a:pPr lvl="1" eaLnBrk="1" hangingPunct="1">
              <a:lnSpc>
                <a:spcPct val="80000"/>
              </a:lnSpc>
            </a:pPr>
            <a:r>
              <a:rPr lang="en-US" sz="2400" smtClean="0"/>
              <a:t>Disconnect affected communication circuits</a:t>
            </a:r>
          </a:p>
          <a:p>
            <a:pPr lvl="1" eaLnBrk="1" hangingPunct="1">
              <a:lnSpc>
                <a:spcPct val="80000"/>
              </a:lnSpc>
            </a:pPr>
            <a:r>
              <a:rPr lang="en-US" sz="2400" smtClean="0"/>
              <a:t>Dynamically apply filtering rules to limit certain types of network access</a:t>
            </a:r>
          </a:p>
          <a:p>
            <a:pPr lvl="1" eaLnBrk="1" hangingPunct="1">
              <a:lnSpc>
                <a:spcPct val="80000"/>
              </a:lnSpc>
            </a:pPr>
            <a:r>
              <a:rPr lang="en-US" sz="2400" smtClean="0"/>
              <a:t>Disable compromised user accounts  </a:t>
            </a:r>
          </a:p>
          <a:p>
            <a:pPr lvl="1" eaLnBrk="1" hangingPunct="1">
              <a:lnSpc>
                <a:spcPct val="80000"/>
              </a:lnSpc>
            </a:pPr>
            <a:r>
              <a:rPr lang="en-US" sz="2400" smtClean="0"/>
              <a:t>Reconfigure firewalls to block problem traffic</a:t>
            </a:r>
          </a:p>
          <a:p>
            <a:pPr lvl="1" eaLnBrk="1" hangingPunct="1">
              <a:lnSpc>
                <a:spcPct val="80000"/>
              </a:lnSpc>
            </a:pPr>
            <a:r>
              <a:rPr lang="en-US" sz="2400" smtClean="0"/>
              <a:t>Temporarily disable compromised process or service  </a:t>
            </a:r>
          </a:p>
          <a:p>
            <a:pPr lvl="1" eaLnBrk="1" hangingPunct="1">
              <a:lnSpc>
                <a:spcPct val="80000"/>
              </a:lnSpc>
            </a:pPr>
            <a:r>
              <a:rPr lang="en-US" sz="2400" smtClean="0"/>
              <a:t>Take down conduit application or server</a:t>
            </a:r>
          </a:p>
          <a:p>
            <a:pPr lvl="1" eaLnBrk="1" hangingPunct="1">
              <a:lnSpc>
                <a:spcPct val="80000"/>
              </a:lnSpc>
            </a:pPr>
            <a:r>
              <a:rPr lang="en-US" sz="2400" smtClean="0"/>
              <a:t>Stop all computers and network devices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Incident Escalation</a:t>
            </a:r>
          </a:p>
        </p:txBody>
      </p:sp>
      <p:sp>
        <p:nvSpPr>
          <p:cNvPr id="28675" name="Rectangle 3"/>
          <p:cNvSpPr>
            <a:spLocks noGrp="1" noChangeArrowheads="1"/>
          </p:cNvSpPr>
          <p:nvPr>
            <p:ph type="body" idx="1"/>
          </p:nvPr>
        </p:nvSpPr>
        <p:spPr/>
        <p:txBody>
          <a:bodyPr/>
          <a:lstStyle/>
          <a:p>
            <a:pPr eaLnBrk="1" hangingPunct="1"/>
            <a:r>
              <a:rPr lang="en-US" sz="2800" smtClean="0"/>
              <a:t>An incident may increase in scope or severity to the point that the IRP cannot adequately contain the incident</a:t>
            </a:r>
          </a:p>
          <a:p>
            <a:pPr eaLnBrk="1" hangingPunct="1"/>
            <a:r>
              <a:rPr lang="en-US" sz="2800" smtClean="0"/>
              <a:t>Each organization will have to determine, during the business impact analysis, the point at which the incident becomes a disaster</a:t>
            </a:r>
          </a:p>
          <a:p>
            <a:pPr eaLnBrk="1" hangingPunct="1"/>
            <a:r>
              <a:rPr lang="en-US" sz="2800" smtClean="0"/>
              <a:t>The organization must also document when to involve outside response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Initiating Incident Recovery</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t>Once the incident has been contained, and system control regained, incident recovery can begin</a:t>
            </a:r>
          </a:p>
          <a:p>
            <a:pPr eaLnBrk="1" hangingPunct="1">
              <a:lnSpc>
                <a:spcPct val="90000"/>
              </a:lnSpc>
            </a:pPr>
            <a:r>
              <a:rPr lang="en-US" sz="2400" smtClean="0"/>
              <a:t>IR team must assess full extent of damage in order to determine what must be done to restore systems</a:t>
            </a:r>
          </a:p>
          <a:p>
            <a:pPr eaLnBrk="1" hangingPunct="1">
              <a:lnSpc>
                <a:spcPct val="90000"/>
              </a:lnSpc>
            </a:pPr>
            <a:r>
              <a:rPr lang="en-US" sz="2400" smtClean="0"/>
              <a:t>Immediate determination of the scope of the breach of confidentiality, integrity, and availability of information and information assets is called incident damage assessment</a:t>
            </a:r>
          </a:p>
          <a:p>
            <a:pPr eaLnBrk="1" hangingPunct="1">
              <a:lnSpc>
                <a:spcPct val="90000"/>
              </a:lnSpc>
            </a:pPr>
            <a:r>
              <a:rPr lang="en-US" sz="2400" smtClean="0"/>
              <a:t>Those who document the damage must be trained to collect and preserve evidence, in case the incident is part of a crime or results in a civil action</a:t>
            </a:r>
          </a:p>
          <a:p>
            <a:pPr eaLnBrk="1" hangingPunct="1">
              <a:lnSpc>
                <a:spcPct val="90000"/>
              </a:lnSpc>
            </a:pPr>
            <a:endParaRPr lang="en-US"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Recovery Process</a:t>
            </a:r>
          </a:p>
        </p:txBody>
      </p:sp>
      <p:sp>
        <p:nvSpPr>
          <p:cNvPr id="30723" name="Rectangle 3"/>
          <p:cNvSpPr>
            <a:spLocks noGrp="1" noChangeArrowheads="1"/>
          </p:cNvSpPr>
          <p:nvPr>
            <p:ph type="body" idx="1"/>
          </p:nvPr>
        </p:nvSpPr>
        <p:spPr/>
        <p:txBody>
          <a:bodyPr/>
          <a:lstStyle/>
          <a:p>
            <a:pPr eaLnBrk="1" hangingPunct="1"/>
            <a:r>
              <a:rPr lang="en-US" sz="2800" smtClean="0"/>
              <a:t>Once the extent of the damage has been determined, the recovery process begins:</a:t>
            </a:r>
          </a:p>
          <a:p>
            <a:pPr lvl="1" eaLnBrk="1" hangingPunct="1"/>
            <a:r>
              <a:rPr lang="en-US" sz="2400" smtClean="0"/>
              <a:t>Identify and resolve vulnerabilities that allowed incident to occur and spread</a:t>
            </a:r>
          </a:p>
          <a:p>
            <a:pPr lvl="1" eaLnBrk="1" hangingPunct="1"/>
            <a:r>
              <a:rPr lang="en-US" sz="2400" smtClean="0"/>
              <a:t>Address, install, and replace/upgrade safeguards that failed to stop or limit the incident, or were missing from system in the first place</a:t>
            </a:r>
          </a:p>
          <a:p>
            <a:pPr lvl="1" eaLnBrk="1" hangingPunct="1"/>
            <a:r>
              <a:rPr lang="en-US" sz="2400" smtClean="0"/>
              <a:t>Evaluate monitoring capabilities (if present) to improve detection and reporting methods, or install new monitoring capabilities</a:t>
            </a:r>
          </a:p>
          <a:p>
            <a:pPr eaLnBrk="1" hangingPunct="1"/>
            <a:endParaRPr lang="en-US"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Recovery Process (Continued)</a:t>
            </a:r>
          </a:p>
        </p:txBody>
      </p:sp>
      <p:sp>
        <p:nvSpPr>
          <p:cNvPr id="31747" name="Rectangle 3"/>
          <p:cNvSpPr>
            <a:spLocks noGrp="1" noChangeArrowheads="1"/>
          </p:cNvSpPr>
          <p:nvPr>
            <p:ph type="body" idx="1"/>
          </p:nvPr>
        </p:nvSpPr>
        <p:spPr/>
        <p:txBody>
          <a:bodyPr/>
          <a:lstStyle/>
          <a:p>
            <a:pPr eaLnBrk="1" hangingPunct="1"/>
            <a:r>
              <a:rPr lang="en-US" sz="2800" smtClean="0"/>
              <a:t>Restore data from backups as needed</a:t>
            </a:r>
          </a:p>
          <a:p>
            <a:pPr eaLnBrk="1" hangingPunct="1"/>
            <a:r>
              <a:rPr lang="en-US" sz="2800" smtClean="0"/>
              <a:t>Restore services and processes in use where compromised (and interrupted) services and processes must be examined, cleaned, and then restored</a:t>
            </a:r>
          </a:p>
          <a:p>
            <a:pPr eaLnBrk="1" hangingPunct="1"/>
            <a:r>
              <a:rPr lang="en-US" sz="2800" smtClean="0"/>
              <a:t>Continuously monitor system</a:t>
            </a:r>
          </a:p>
          <a:p>
            <a:pPr eaLnBrk="1" hangingPunct="1"/>
            <a:r>
              <a:rPr lang="en-US" sz="2800" smtClean="0"/>
              <a:t>Restore the confidence of the members of the organization’s communities of interest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Introduction</a:t>
            </a:r>
          </a:p>
        </p:txBody>
      </p:sp>
      <p:sp>
        <p:nvSpPr>
          <p:cNvPr id="4099" name="Rectangle 3"/>
          <p:cNvSpPr>
            <a:spLocks noGrp="1" noChangeArrowheads="1"/>
          </p:cNvSpPr>
          <p:nvPr>
            <p:ph type="body" idx="1"/>
          </p:nvPr>
        </p:nvSpPr>
        <p:spPr/>
        <p:txBody>
          <a:bodyPr/>
          <a:lstStyle/>
          <a:p>
            <a:pPr eaLnBrk="1" hangingPunct="1"/>
            <a:r>
              <a:rPr lang="en-US" sz="2800" smtClean="0"/>
              <a:t>Planning for the unexpected event, when the use of technology is disrupted and business operations come close to a standstill</a:t>
            </a:r>
          </a:p>
          <a:p>
            <a:pPr eaLnBrk="1" hangingPunct="1"/>
            <a:r>
              <a:rPr lang="en-US" sz="2800" smtClean="0"/>
              <a:t>Procedures are required that will permit the organization to continue essential functions if information technology support is interrupted</a:t>
            </a:r>
          </a:p>
          <a:p>
            <a:pPr eaLnBrk="1" hangingPunct="1"/>
            <a:r>
              <a:rPr lang="en-US" sz="2800" smtClean="0"/>
              <a:t>Over 40% of businesses that don't have a disaster plan go out of business after a major loss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After Action Review</a:t>
            </a:r>
          </a:p>
        </p:txBody>
      </p:sp>
      <p:sp>
        <p:nvSpPr>
          <p:cNvPr id="32771" name="Rectangle 3"/>
          <p:cNvSpPr>
            <a:spLocks noGrp="1" noChangeArrowheads="1"/>
          </p:cNvSpPr>
          <p:nvPr>
            <p:ph type="body" idx="1"/>
          </p:nvPr>
        </p:nvSpPr>
        <p:spPr/>
        <p:txBody>
          <a:bodyPr/>
          <a:lstStyle/>
          <a:p>
            <a:pPr eaLnBrk="1" hangingPunct="1"/>
            <a:r>
              <a:rPr lang="en-US" sz="2800" smtClean="0"/>
              <a:t>Before returning to routine duties, the IR team must conduct an after-action review, or AAR </a:t>
            </a:r>
          </a:p>
          <a:p>
            <a:pPr eaLnBrk="1" hangingPunct="1"/>
            <a:r>
              <a:rPr lang="en-US" sz="2800" smtClean="0"/>
              <a:t>AAR: detailed examination of events that occurred </a:t>
            </a:r>
          </a:p>
          <a:p>
            <a:pPr eaLnBrk="1" hangingPunct="1"/>
            <a:r>
              <a:rPr lang="en-US" sz="2800" smtClean="0"/>
              <a:t>All team members:</a:t>
            </a:r>
          </a:p>
          <a:p>
            <a:pPr lvl="1" eaLnBrk="1" hangingPunct="1"/>
            <a:r>
              <a:rPr lang="en-US" sz="2400" smtClean="0"/>
              <a:t>Review their actions during the incident</a:t>
            </a:r>
          </a:p>
          <a:p>
            <a:pPr lvl="1" eaLnBrk="1" hangingPunct="1"/>
            <a:r>
              <a:rPr lang="en-US" sz="2400" smtClean="0"/>
              <a:t>Identify areas where the IR plan worked, didn’t work, or should improve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Law Enforcement Involvement</a:t>
            </a:r>
          </a:p>
        </p:txBody>
      </p:sp>
      <p:sp>
        <p:nvSpPr>
          <p:cNvPr id="33795" name="Rectangle 3"/>
          <p:cNvSpPr>
            <a:spLocks noGrp="1" noChangeArrowheads="1"/>
          </p:cNvSpPr>
          <p:nvPr>
            <p:ph type="body" idx="1"/>
          </p:nvPr>
        </p:nvSpPr>
        <p:spPr>
          <a:xfrm>
            <a:off x="1182688" y="2017713"/>
            <a:ext cx="7772400" cy="4459287"/>
          </a:xfrm>
        </p:spPr>
        <p:txBody>
          <a:bodyPr/>
          <a:lstStyle/>
          <a:p>
            <a:pPr eaLnBrk="1" hangingPunct="1">
              <a:lnSpc>
                <a:spcPct val="80000"/>
              </a:lnSpc>
            </a:pPr>
            <a:r>
              <a:rPr lang="en-US" sz="2600" smtClean="0"/>
              <a:t>When incident violates civil or criminal law, it is organization’s responsibility to notify proper authorities</a:t>
            </a:r>
          </a:p>
          <a:p>
            <a:pPr eaLnBrk="1" hangingPunct="1">
              <a:lnSpc>
                <a:spcPct val="80000"/>
              </a:lnSpc>
            </a:pPr>
            <a:r>
              <a:rPr lang="en-US" sz="2600" smtClean="0"/>
              <a:t>Selecting appropriate law enforcement agency depends on the type of crime committed: Federal, State, or Local</a:t>
            </a:r>
          </a:p>
          <a:p>
            <a:pPr eaLnBrk="1" hangingPunct="1">
              <a:lnSpc>
                <a:spcPct val="80000"/>
              </a:lnSpc>
            </a:pPr>
            <a:r>
              <a:rPr lang="en-US" sz="2600" smtClean="0"/>
              <a:t>Involving law enforcement has both advantages and disadvantages:</a:t>
            </a:r>
          </a:p>
          <a:p>
            <a:pPr lvl="1" eaLnBrk="1" hangingPunct="1">
              <a:lnSpc>
                <a:spcPct val="80000"/>
              </a:lnSpc>
            </a:pPr>
            <a:r>
              <a:rPr lang="en-US" sz="2100" smtClean="0"/>
              <a:t>Usually much better equipped at processing evidence, obtaining statements from witnesses, and building legal cases</a:t>
            </a:r>
          </a:p>
          <a:p>
            <a:pPr lvl="1" eaLnBrk="1" hangingPunct="1">
              <a:lnSpc>
                <a:spcPct val="80000"/>
              </a:lnSpc>
            </a:pPr>
            <a:r>
              <a:rPr lang="en-US" sz="2100" smtClean="0"/>
              <a:t>However, involvement can result in loss of control of chain of events following an incident</a:t>
            </a:r>
          </a:p>
          <a:p>
            <a:pPr eaLnBrk="1" hangingPunct="1">
              <a:lnSpc>
                <a:spcPct val="80000"/>
              </a:lnSpc>
            </a:pPr>
            <a:endParaRPr 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Incident Response and Disaster Recovery</a:t>
            </a:r>
          </a:p>
        </p:txBody>
      </p:sp>
      <p:pic>
        <p:nvPicPr>
          <p:cNvPr id="34819" name="Picture 3" descr="Fig03-03"/>
          <p:cNvPicPr>
            <a:picLocks noGrp="1" noChangeAspect="1" noChangeArrowheads="1"/>
          </p:cNvPicPr>
          <p:nvPr>
            <p:ph idx="1"/>
          </p:nvPr>
        </p:nvPicPr>
        <p:blipFill>
          <a:blip r:embed="rId3" cstate="print"/>
          <a:srcRect/>
          <a:stretch>
            <a:fillRect/>
          </a:stretch>
        </p:blipFill>
        <p:spPr>
          <a:xfrm>
            <a:off x="685800" y="1676400"/>
            <a:ext cx="7696200" cy="4960938"/>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Disaster Recovery</a:t>
            </a:r>
          </a:p>
        </p:txBody>
      </p:sp>
      <p:sp>
        <p:nvSpPr>
          <p:cNvPr id="35843" name="Rectangle 3"/>
          <p:cNvSpPr>
            <a:spLocks noGrp="1" noChangeArrowheads="1"/>
          </p:cNvSpPr>
          <p:nvPr>
            <p:ph type="body" idx="1"/>
          </p:nvPr>
        </p:nvSpPr>
        <p:spPr/>
        <p:txBody>
          <a:bodyPr/>
          <a:lstStyle/>
          <a:p>
            <a:pPr eaLnBrk="1" hangingPunct="1">
              <a:lnSpc>
                <a:spcPct val="90000"/>
              </a:lnSpc>
            </a:pPr>
            <a:r>
              <a:rPr lang="en-US" sz="2400" smtClean="0"/>
              <a:t>preparation for and recovery from a disaster, whether natural or man made</a:t>
            </a:r>
          </a:p>
          <a:p>
            <a:pPr eaLnBrk="1" hangingPunct="1">
              <a:lnSpc>
                <a:spcPct val="90000"/>
              </a:lnSpc>
            </a:pPr>
            <a:r>
              <a:rPr lang="en-US" sz="2400" smtClean="0"/>
              <a:t>In general, an incident is a disaster when: </a:t>
            </a:r>
          </a:p>
          <a:p>
            <a:pPr lvl="1" eaLnBrk="1" hangingPunct="1">
              <a:lnSpc>
                <a:spcPct val="90000"/>
              </a:lnSpc>
            </a:pPr>
            <a:r>
              <a:rPr lang="en-US" sz="2000" smtClean="0"/>
              <a:t>organization is unable to contain or control the impact of an incident</a:t>
            </a:r>
          </a:p>
          <a:p>
            <a:pPr lvl="1" eaLnBrk="1" hangingPunct="1">
              <a:lnSpc>
                <a:spcPct val="90000"/>
              </a:lnSpc>
              <a:buFont typeface="Wingdings" pitchFamily="2" charset="2"/>
              <a:buNone/>
            </a:pPr>
            <a:r>
              <a:rPr lang="en-US" sz="2000" smtClean="0"/>
              <a:t>	OR</a:t>
            </a:r>
          </a:p>
          <a:p>
            <a:pPr lvl="1" eaLnBrk="1" hangingPunct="1">
              <a:lnSpc>
                <a:spcPct val="90000"/>
              </a:lnSpc>
            </a:pPr>
            <a:r>
              <a:rPr lang="en-US" sz="2000" smtClean="0"/>
              <a:t>level of damage or destruction from incident is so severe, the organization is unable to quickly recover</a:t>
            </a:r>
          </a:p>
          <a:p>
            <a:pPr eaLnBrk="1" hangingPunct="1">
              <a:lnSpc>
                <a:spcPct val="90000"/>
              </a:lnSpc>
            </a:pPr>
            <a:r>
              <a:rPr lang="en-US" sz="2400" smtClean="0">
                <a:solidFill>
                  <a:srgbClr val="006666"/>
                </a:solidFill>
              </a:rPr>
              <a:t>Key role of DRP</a:t>
            </a:r>
            <a:r>
              <a:rPr lang="en-US" sz="2400" smtClean="0"/>
              <a:t>: defining how to reestablish operations at location where organization is usually located</a:t>
            </a:r>
          </a:p>
          <a:p>
            <a:pPr eaLnBrk="1" hangingPunct="1">
              <a:lnSpc>
                <a:spcPct val="90000"/>
              </a:lnSpc>
            </a:pPr>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Disaster Classifications</a:t>
            </a:r>
          </a:p>
        </p:txBody>
      </p:sp>
      <p:sp>
        <p:nvSpPr>
          <p:cNvPr id="36867" name="Rectangle 3"/>
          <p:cNvSpPr>
            <a:spLocks noGrp="1" noChangeArrowheads="1"/>
          </p:cNvSpPr>
          <p:nvPr>
            <p:ph type="body" idx="1"/>
          </p:nvPr>
        </p:nvSpPr>
        <p:spPr/>
        <p:txBody>
          <a:bodyPr/>
          <a:lstStyle/>
          <a:p>
            <a:pPr eaLnBrk="1" hangingPunct="1"/>
            <a:r>
              <a:rPr lang="en-US" smtClean="0"/>
              <a:t>A DRP can classify disasters in a number of ways</a:t>
            </a:r>
          </a:p>
          <a:p>
            <a:pPr eaLnBrk="1" hangingPunct="1"/>
            <a:r>
              <a:rPr lang="en-US" smtClean="0"/>
              <a:t>Most common method: separate natural disasters from man-made disasters</a:t>
            </a:r>
          </a:p>
          <a:p>
            <a:pPr eaLnBrk="1" hangingPunct="1"/>
            <a:r>
              <a:rPr lang="en-US" smtClean="0"/>
              <a:t>Another way: by speed of development</a:t>
            </a:r>
          </a:p>
          <a:p>
            <a:pPr lvl="1" eaLnBrk="1" hangingPunct="1"/>
            <a:r>
              <a:rPr lang="en-US" smtClean="0"/>
              <a:t>Rapid onset disasters </a:t>
            </a:r>
          </a:p>
          <a:p>
            <a:pPr lvl="1" eaLnBrk="1" hangingPunct="1"/>
            <a:r>
              <a:rPr lang="en-US" smtClean="0"/>
              <a:t>Slow onset disasters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Planning for Disaster</a:t>
            </a:r>
          </a:p>
        </p:txBody>
      </p:sp>
      <p:sp>
        <p:nvSpPr>
          <p:cNvPr id="37891" name="Rectangle 3"/>
          <p:cNvSpPr>
            <a:spLocks noGrp="1" noChangeArrowheads="1"/>
          </p:cNvSpPr>
          <p:nvPr>
            <p:ph type="body" idx="1"/>
          </p:nvPr>
        </p:nvSpPr>
        <p:spPr>
          <a:xfrm>
            <a:off x="838200" y="2017713"/>
            <a:ext cx="8153400" cy="4840287"/>
          </a:xfrm>
        </p:spPr>
        <p:txBody>
          <a:bodyPr/>
          <a:lstStyle/>
          <a:p>
            <a:pPr eaLnBrk="1" hangingPunct="1">
              <a:lnSpc>
                <a:spcPct val="80000"/>
              </a:lnSpc>
            </a:pPr>
            <a:r>
              <a:rPr lang="en-US" sz="2800" smtClean="0"/>
              <a:t>Scenario development and impact analysis are used to categorize the level of threat of each potential disaster</a:t>
            </a:r>
          </a:p>
          <a:p>
            <a:pPr eaLnBrk="1" hangingPunct="1">
              <a:lnSpc>
                <a:spcPct val="80000"/>
              </a:lnSpc>
            </a:pPr>
            <a:r>
              <a:rPr lang="en-US" sz="2800" smtClean="0"/>
              <a:t>DRP must be tested regularly</a:t>
            </a:r>
          </a:p>
          <a:p>
            <a:pPr eaLnBrk="1" hangingPunct="1">
              <a:lnSpc>
                <a:spcPct val="80000"/>
              </a:lnSpc>
            </a:pPr>
            <a:r>
              <a:rPr lang="en-US" sz="2800" smtClean="0"/>
              <a:t>Key points in the DRP:</a:t>
            </a:r>
          </a:p>
          <a:p>
            <a:pPr lvl="1" eaLnBrk="1" hangingPunct="1">
              <a:lnSpc>
                <a:spcPct val="80000"/>
              </a:lnSpc>
            </a:pPr>
            <a:r>
              <a:rPr lang="en-US" sz="2400" smtClean="0"/>
              <a:t>Clear delegation of roles and responsibilities</a:t>
            </a:r>
          </a:p>
          <a:p>
            <a:pPr lvl="1" eaLnBrk="1" hangingPunct="1">
              <a:lnSpc>
                <a:spcPct val="80000"/>
              </a:lnSpc>
            </a:pPr>
            <a:r>
              <a:rPr lang="en-US" sz="2400" smtClean="0"/>
              <a:t>Execution of alert roster and notification of key personnel</a:t>
            </a:r>
          </a:p>
          <a:p>
            <a:pPr lvl="1" eaLnBrk="1" hangingPunct="1">
              <a:lnSpc>
                <a:spcPct val="80000"/>
              </a:lnSpc>
            </a:pPr>
            <a:r>
              <a:rPr lang="en-US" sz="2400" smtClean="0"/>
              <a:t>Clear establishment of priorities</a:t>
            </a:r>
          </a:p>
          <a:p>
            <a:pPr lvl="1" eaLnBrk="1" hangingPunct="1">
              <a:lnSpc>
                <a:spcPct val="80000"/>
              </a:lnSpc>
            </a:pPr>
            <a:r>
              <a:rPr lang="en-US" sz="2400" smtClean="0"/>
              <a:t>Documentation of the disaster</a:t>
            </a:r>
          </a:p>
          <a:p>
            <a:pPr lvl="1" eaLnBrk="1" hangingPunct="1">
              <a:lnSpc>
                <a:spcPct val="80000"/>
              </a:lnSpc>
            </a:pPr>
            <a:r>
              <a:rPr lang="en-US" sz="2400" smtClean="0"/>
              <a:t>Action steps to mitigate the impact </a:t>
            </a:r>
          </a:p>
          <a:p>
            <a:pPr lvl="1" eaLnBrk="1" hangingPunct="1">
              <a:lnSpc>
                <a:spcPct val="80000"/>
              </a:lnSpc>
            </a:pPr>
            <a:r>
              <a:rPr lang="en-US" sz="2400" smtClean="0"/>
              <a:t>Alternative implementations for various systems components  </a:t>
            </a:r>
          </a:p>
          <a:p>
            <a:pPr lvl="1" eaLnBrk="1" hangingPunct="1">
              <a:lnSpc>
                <a:spcPct val="80000"/>
              </a:lnSpc>
            </a:pPr>
            <a:endParaRPr lang="en-US" sz="24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Crisis Management</a:t>
            </a:r>
          </a:p>
        </p:txBody>
      </p:sp>
      <p:sp>
        <p:nvSpPr>
          <p:cNvPr id="38915" name="Rectangle 3"/>
          <p:cNvSpPr>
            <a:spLocks noGrp="1" noChangeArrowheads="1"/>
          </p:cNvSpPr>
          <p:nvPr>
            <p:ph type="body" idx="1"/>
          </p:nvPr>
        </p:nvSpPr>
        <p:spPr>
          <a:xfrm>
            <a:off x="1182688" y="2017713"/>
            <a:ext cx="7772400" cy="4687887"/>
          </a:xfrm>
        </p:spPr>
        <p:txBody>
          <a:bodyPr/>
          <a:lstStyle/>
          <a:p>
            <a:pPr eaLnBrk="1" hangingPunct="1">
              <a:lnSpc>
                <a:spcPct val="90000"/>
              </a:lnSpc>
            </a:pPr>
            <a:r>
              <a:rPr lang="en-US" sz="2600" smtClean="0"/>
              <a:t>et of focused steps taken during and after a disaster that deal primarily with people involved</a:t>
            </a:r>
          </a:p>
          <a:p>
            <a:pPr eaLnBrk="1" hangingPunct="1">
              <a:lnSpc>
                <a:spcPct val="90000"/>
              </a:lnSpc>
            </a:pPr>
            <a:r>
              <a:rPr lang="en-US" sz="2600" smtClean="0"/>
              <a:t>Crisis management team manages event:</a:t>
            </a:r>
            <a:r>
              <a:rPr lang="en-US" sz="2400" smtClean="0"/>
              <a:t> </a:t>
            </a:r>
          </a:p>
          <a:p>
            <a:pPr lvl="1" eaLnBrk="1" hangingPunct="1">
              <a:lnSpc>
                <a:spcPct val="90000"/>
              </a:lnSpc>
            </a:pPr>
            <a:r>
              <a:rPr lang="en-US" sz="2100" smtClean="0"/>
              <a:t>Supporting personnel and their loved ones during crisis </a:t>
            </a:r>
          </a:p>
          <a:p>
            <a:pPr lvl="1" eaLnBrk="1" hangingPunct="1">
              <a:lnSpc>
                <a:spcPct val="90000"/>
              </a:lnSpc>
            </a:pPr>
            <a:r>
              <a:rPr lang="en-US" sz="2100" smtClean="0"/>
              <a:t>Determining event's impact on normal business operations</a:t>
            </a:r>
          </a:p>
          <a:p>
            <a:pPr lvl="1" eaLnBrk="1" hangingPunct="1">
              <a:lnSpc>
                <a:spcPct val="90000"/>
              </a:lnSpc>
            </a:pPr>
            <a:r>
              <a:rPr lang="en-US" sz="2100" smtClean="0"/>
              <a:t>When necessary, making a disaster declaration</a:t>
            </a:r>
          </a:p>
          <a:p>
            <a:pPr lvl="1" eaLnBrk="1" hangingPunct="1">
              <a:lnSpc>
                <a:spcPct val="90000"/>
              </a:lnSpc>
            </a:pPr>
            <a:r>
              <a:rPr lang="en-US" sz="2100" smtClean="0"/>
              <a:t>Keeping public informed about event </a:t>
            </a:r>
          </a:p>
          <a:p>
            <a:pPr lvl="1" eaLnBrk="1" hangingPunct="1">
              <a:lnSpc>
                <a:spcPct val="90000"/>
              </a:lnSpc>
            </a:pPr>
            <a:r>
              <a:rPr lang="en-US" sz="2100" smtClean="0"/>
              <a:t>Communicating with outside parties</a:t>
            </a:r>
          </a:p>
          <a:p>
            <a:pPr eaLnBrk="1" hangingPunct="1">
              <a:lnSpc>
                <a:spcPct val="90000"/>
              </a:lnSpc>
            </a:pPr>
            <a:r>
              <a:rPr lang="en-US" sz="2600" smtClean="0"/>
              <a:t>Two key tasks of crisis management team:</a:t>
            </a:r>
          </a:p>
          <a:p>
            <a:pPr lvl="1" eaLnBrk="1" hangingPunct="1">
              <a:lnSpc>
                <a:spcPct val="90000"/>
              </a:lnSpc>
            </a:pPr>
            <a:r>
              <a:rPr lang="en-US" sz="2100" smtClean="0"/>
              <a:t>Verifying personnel status</a:t>
            </a:r>
          </a:p>
          <a:p>
            <a:pPr lvl="1" eaLnBrk="1" hangingPunct="1">
              <a:lnSpc>
                <a:spcPct val="90000"/>
              </a:lnSpc>
            </a:pPr>
            <a:r>
              <a:rPr lang="en-US" sz="2100" smtClean="0"/>
              <a:t>Activating alert roster</a:t>
            </a:r>
          </a:p>
          <a:p>
            <a:pPr eaLnBrk="1" hangingPunct="1">
              <a:lnSpc>
                <a:spcPct val="90000"/>
              </a:lnSpc>
            </a:pPr>
            <a:endParaRPr lang="en-US" sz="2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Responding to the Disaster</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Actual events often outstrip even best of plans</a:t>
            </a:r>
          </a:p>
          <a:p>
            <a:pPr eaLnBrk="1" hangingPunct="1">
              <a:lnSpc>
                <a:spcPct val="90000"/>
              </a:lnSpc>
            </a:pPr>
            <a:r>
              <a:rPr lang="en-US" sz="2800" smtClean="0"/>
              <a:t>To be prepared, DRP should be flexible</a:t>
            </a:r>
          </a:p>
          <a:p>
            <a:pPr eaLnBrk="1" hangingPunct="1">
              <a:lnSpc>
                <a:spcPct val="90000"/>
              </a:lnSpc>
            </a:pPr>
            <a:r>
              <a:rPr lang="en-US" sz="2800" smtClean="0"/>
              <a:t>If physical facilities are intact, begin restoration there</a:t>
            </a:r>
          </a:p>
          <a:p>
            <a:pPr eaLnBrk="1" hangingPunct="1">
              <a:lnSpc>
                <a:spcPct val="90000"/>
              </a:lnSpc>
            </a:pPr>
            <a:r>
              <a:rPr lang="en-US" sz="2800" smtClean="0"/>
              <a:t>If organization’s facilities are unusable, take alternative actions </a:t>
            </a:r>
          </a:p>
          <a:p>
            <a:pPr eaLnBrk="1" hangingPunct="1">
              <a:lnSpc>
                <a:spcPct val="90000"/>
              </a:lnSpc>
            </a:pPr>
            <a:r>
              <a:rPr lang="en-US" sz="2800" smtClean="0"/>
              <a:t>When disaster threatens organization at the primary site, DRP becomes BCP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Business Continuity Planning (BCP)</a:t>
            </a:r>
          </a:p>
        </p:txBody>
      </p:sp>
      <p:sp>
        <p:nvSpPr>
          <p:cNvPr id="40963" name="Rectangle 3"/>
          <p:cNvSpPr>
            <a:spLocks noGrp="1" noChangeArrowheads="1"/>
          </p:cNvSpPr>
          <p:nvPr>
            <p:ph type="body" idx="1"/>
          </p:nvPr>
        </p:nvSpPr>
        <p:spPr>
          <a:xfrm>
            <a:off x="1182688" y="1905000"/>
            <a:ext cx="7772400" cy="4687888"/>
          </a:xfrm>
        </p:spPr>
        <p:txBody>
          <a:bodyPr/>
          <a:lstStyle/>
          <a:p>
            <a:pPr eaLnBrk="1" hangingPunct="1">
              <a:lnSpc>
                <a:spcPct val="90000"/>
              </a:lnSpc>
            </a:pPr>
            <a:r>
              <a:rPr lang="en-US" sz="2800" smtClean="0"/>
              <a:t>Ensures critical business functions can continue in a disaster </a:t>
            </a:r>
          </a:p>
          <a:p>
            <a:pPr eaLnBrk="1" hangingPunct="1">
              <a:lnSpc>
                <a:spcPct val="90000"/>
              </a:lnSpc>
            </a:pPr>
            <a:r>
              <a:rPr lang="en-US" sz="2800" smtClean="0"/>
              <a:t>Most properly managed by CEO of organization</a:t>
            </a:r>
          </a:p>
          <a:p>
            <a:pPr eaLnBrk="1" hangingPunct="1">
              <a:lnSpc>
                <a:spcPct val="90000"/>
              </a:lnSpc>
            </a:pPr>
            <a:r>
              <a:rPr lang="en-US" sz="2800" smtClean="0"/>
              <a:t>Activated and executed concurrently with the DRP when needed </a:t>
            </a:r>
          </a:p>
          <a:p>
            <a:pPr eaLnBrk="1" hangingPunct="1">
              <a:lnSpc>
                <a:spcPct val="90000"/>
              </a:lnSpc>
            </a:pPr>
            <a:r>
              <a:rPr lang="en-US" sz="2800" smtClean="0"/>
              <a:t>Reestablishes critical functions at alternate site (DRP focuses on reestablishment at primary site)</a:t>
            </a:r>
          </a:p>
          <a:p>
            <a:pPr eaLnBrk="1" hangingPunct="1">
              <a:lnSpc>
                <a:spcPct val="90000"/>
              </a:lnSpc>
            </a:pPr>
            <a:r>
              <a:rPr lang="en-US" sz="2800" smtClean="0"/>
              <a:t>Relies on identification of critical business functions and the resources to support them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Continuity Strategies</a:t>
            </a:r>
          </a:p>
        </p:txBody>
      </p:sp>
      <p:sp>
        <p:nvSpPr>
          <p:cNvPr id="41987" name="Rectangle 3"/>
          <p:cNvSpPr>
            <a:spLocks noGrp="1" noChangeArrowheads="1"/>
          </p:cNvSpPr>
          <p:nvPr>
            <p:ph type="body" idx="1"/>
          </p:nvPr>
        </p:nvSpPr>
        <p:spPr>
          <a:xfrm>
            <a:off x="1182688" y="2017713"/>
            <a:ext cx="7772400" cy="4535487"/>
          </a:xfrm>
        </p:spPr>
        <p:txBody>
          <a:bodyPr/>
          <a:lstStyle/>
          <a:p>
            <a:pPr eaLnBrk="1" hangingPunct="1">
              <a:lnSpc>
                <a:spcPct val="80000"/>
              </a:lnSpc>
            </a:pPr>
            <a:r>
              <a:rPr lang="en-US" sz="2800" smtClean="0"/>
              <a:t>Several continuity strategies for business continuity</a:t>
            </a:r>
          </a:p>
          <a:p>
            <a:pPr lvl="1" eaLnBrk="1" hangingPunct="1">
              <a:lnSpc>
                <a:spcPct val="80000"/>
              </a:lnSpc>
            </a:pPr>
            <a:r>
              <a:rPr lang="en-US" sz="2400" smtClean="0"/>
              <a:t>Determining factor is usually cost</a:t>
            </a:r>
          </a:p>
          <a:p>
            <a:pPr eaLnBrk="1" hangingPunct="1">
              <a:lnSpc>
                <a:spcPct val="80000"/>
              </a:lnSpc>
            </a:pPr>
            <a:r>
              <a:rPr lang="en-US" sz="2800" smtClean="0"/>
              <a:t>Three exclusive-use options:</a:t>
            </a:r>
          </a:p>
          <a:p>
            <a:pPr lvl="1" eaLnBrk="1" hangingPunct="1">
              <a:lnSpc>
                <a:spcPct val="80000"/>
              </a:lnSpc>
            </a:pPr>
            <a:r>
              <a:rPr lang="en-US" sz="2400" smtClean="0"/>
              <a:t>Hot sites</a:t>
            </a:r>
          </a:p>
          <a:p>
            <a:pPr lvl="1" eaLnBrk="1" hangingPunct="1">
              <a:lnSpc>
                <a:spcPct val="80000"/>
              </a:lnSpc>
            </a:pPr>
            <a:r>
              <a:rPr lang="en-US" sz="2400" smtClean="0"/>
              <a:t>Warm sites</a:t>
            </a:r>
          </a:p>
          <a:p>
            <a:pPr lvl="1" eaLnBrk="1" hangingPunct="1">
              <a:lnSpc>
                <a:spcPct val="80000"/>
              </a:lnSpc>
            </a:pPr>
            <a:r>
              <a:rPr lang="en-US" sz="2400" smtClean="0"/>
              <a:t>Cold sites</a:t>
            </a:r>
          </a:p>
          <a:p>
            <a:pPr eaLnBrk="1" hangingPunct="1">
              <a:lnSpc>
                <a:spcPct val="80000"/>
              </a:lnSpc>
            </a:pPr>
            <a:r>
              <a:rPr lang="en-US" sz="2800" smtClean="0"/>
              <a:t>Three shared-use options:</a:t>
            </a:r>
          </a:p>
          <a:p>
            <a:pPr lvl="1" eaLnBrk="1" hangingPunct="1">
              <a:lnSpc>
                <a:spcPct val="80000"/>
              </a:lnSpc>
            </a:pPr>
            <a:r>
              <a:rPr lang="en-US" sz="2400" smtClean="0"/>
              <a:t>Timeshare</a:t>
            </a:r>
          </a:p>
          <a:p>
            <a:pPr lvl="1" eaLnBrk="1" hangingPunct="1">
              <a:lnSpc>
                <a:spcPct val="80000"/>
              </a:lnSpc>
            </a:pPr>
            <a:r>
              <a:rPr lang="en-US" sz="2400" smtClean="0"/>
              <a:t>Service bureaus</a:t>
            </a:r>
          </a:p>
          <a:p>
            <a:pPr lvl="1" eaLnBrk="1" hangingPunct="1">
              <a:lnSpc>
                <a:spcPct val="80000"/>
              </a:lnSpc>
            </a:pPr>
            <a:r>
              <a:rPr lang="en-US" sz="2400" smtClean="0"/>
              <a:t>Mutual agreements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Is Contingency Planning?</a:t>
            </a:r>
          </a:p>
        </p:txBody>
      </p:sp>
      <p:sp>
        <p:nvSpPr>
          <p:cNvPr id="5123" name="Rectangle 3"/>
          <p:cNvSpPr>
            <a:spLocks noGrp="1" noChangeArrowheads="1"/>
          </p:cNvSpPr>
          <p:nvPr>
            <p:ph type="body" idx="1"/>
          </p:nvPr>
        </p:nvSpPr>
        <p:spPr/>
        <p:txBody>
          <a:bodyPr/>
          <a:lstStyle/>
          <a:p>
            <a:pPr eaLnBrk="1" hangingPunct="1">
              <a:lnSpc>
                <a:spcPct val="80000"/>
              </a:lnSpc>
            </a:pPr>
            <a:r>
              <a:rPr lang="en-US" sz="2800" smtClean="0"/>
              <a:t>The overall planning for unexpected events is called </a:t>
            </a:r>
            <a:r>
              <a:rPr lang="en-US" sz="2800" smtClean="0">
                <a:solidFill>
                  <a:srgbClr val="006666"/>
                </a:solidFill>
              </a:rPr>
              <a:t>contingency planning</a:t>
            </a:r>
            <a:r>
              <a:rPr lang="en-US" sz="2800" smtClean="0"/>
              <a:t> (CP)</a:t>
            </a:r>
          </a:p>
          <a:p>
            <a:pPr eaLnBrk="1" hangingPunct="1">
              <a:lnSpc>
                <a:spcPct val="80000"/>
              </a:lnSpc>
            </a:pPr>
            <a:r>
              <a:rPr lang="en-US" sz="2800" smtClean="0"/>
              <a:t>It is how organizational planners position their organizations to prepare for, detect, react to, and recover from events that threaten the security of information resources and assets</a:t>
            </a:r>
          </a:p>
          <a:p>
            <a:pPr eaLnBrk="1" hangingPunct="1">
              <a:lnSpc>
                <a:spcPct val="80000"/>
              </a:lnSpc>
            </a:pPr>
            <a:r>
              <a:rPr lang="en-US" sz="2800" smtClean="0">
                <a:solidFill>
                  <a:srgbClr val="006666"/>
                </a:solidFill>
              </a:rPr>
              <a:t>Main goal</a:t>
            </a:r>
            <a:r>
              <a:rPr lang="en-US" sz="2800" smtClean="0"/>
              <a:t>: restoration to normal modes of operation with minimum cost and disruption to normal business activities after an unexpected event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Exclusive Use Options</a:t>
            </a:r>
          </a:p>
        </p:txBody>
      </p:sp>
      <p:sp>
        <p:nvSpPr>
          <p:cNvPr id="43011" name="Rectangle 3"/>
          <p:cNvSpPr>
            <a:spLocks noGrp="1" noChangeArrowheads="1"/>
          </p:cNvSpPr>
          <p:nvPr>
            <p:ph type="body" idx="1"/>
          </p:nvPr>
        </p:nvSpPr>
        <p:spPr/>
        <p:txBody>
          <a:bodyPr/>
          <a:lstStyle/>
          <a:p>
            <a:pPr eaLnBrk="1" hangingPunct="1">
              <a:lnSpc>
                <a:spcPct val="90000"/>
              </a:lnSpc>
              <a:spcBef>
                <a:spcPct val="50000"/>
              </a:spcBef>
            </a:pPr>
            <a:r>
              <a:rPr lang="en-US" sz="2800" smtClean="0"/>
              <a:t>Hot Sites</a:t>
            </a:r>
          </a:p>
          <a:p>
            <a:pPr lvl="1" eaLnBrk="1" hangingPunct="1">
              <a:lnSpc>
                <a:spcPct val="90000"/>
              </a:lnSpc>
              <a:spcBef>
                <a:spcPct val="50000"/>
              </a:spcBef>
            </a:pPr>
            <a:r>
              <a:rPr lang="en-US" sz="2400" smtClean="0"/>
              <a:t>Fully configured computer facility with all services</a:t>
            </a:r>
          </a:p>
          <a:p>
            <a:pPr eaLnBrk="1" hangingPunct="1">
              <a:lnSpc>
                <a:spcPct val="90000"/>
              </a:lnSpc>
              <a:spcBef>
                <a:spcPct val="50000"/>
              </a:spcBef>
            </a:pPr>
            <a:r>
              <a:rPr lang="en-US" sz="2800" smtClean="0"/>
              <a:t>Warm Sites</a:t>
            </a:r>
          </a:p>
          <a:p>
            <a:pPr lvl="1" eaLnBrk="1" hangingPunct="1">
              <a:lnSpc>
                <a:spcPct val="90000"/>
              </a:lnSpc>
              <a:spcBef>
                <a:spcPct val="50000"/>
              </a:spcBef>
            </a:pPr>
            <a:r>
              <a:rPr lang="en-US" sz="2400" smtClean="0"/>
              <a:t>Like hot site, but software applications not kept fully prepared</a:t>
            </a:r>
          </a:p>
          <a:p>
            <a:pPr eaLnBrk="1" hangingPunct="1">
              <a:lnSpc>
                <a:spcPct val="90000"/>
              </a:lnSpc>
              <a:spcBef>
                <a:spcPct val="50000"/>
              </a:spcBef>
            </a:pPr>
            <a:r>
              <a:rPr lang="en-US" sz="2800" smtClean="0"/>
              <a:t>Cold Sites</a:t>
            </a:r>
          </a:p>
          <a:p>
            <a:pPr lvl="1" eaLnBrk="1" hangingPunct="1">
              <a:lnSpc>
                <a:spcPct val="90000"/>
              </a:lnSpc>
              <a:spcBef>
                <a:spcPct val="50000"/>
              </a:spcBef>
            </a:pPr>
            <a:r>
              <a:rPr lang="en-US" sz="2400" smtClean="0"/>
              <a:t>Only rudimentary services and facilities kept in readiness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Shared Use Options</a:t>
            </a:r>
          </a:p>
        </p:txBody>
      </p:sp>
      <p:sp>
        <p:nvSpPr>
          <p:cNvPr id="44035" name="Rectangle 3"/>
          <p:cNvSpPr>
            <a:spLocks noGrp="1" noChangeArrowheads="1"/>
          </p:cNvSpPr>
          <p:nvPr>
            <p:ph type="body" idx="1"/>
          </p:nvPr>
        </p:nvSpPr>
        <p:spPr/>
        <p:txBody>
          <a:bodyPr/>
          <a:lstStyle/>
          <a:p>
            <a:pPr eaLnBrk="1" hangingPunct="1">
              <a:lnSpc>
                <a:spcPct val="80000"/>
              </a:lnSpc>
              <a:spcBef>
                <a:spcPct val="30000"/>
              </a:spcBef>
            </a:pPr>
            <a:r>
              <a:rPr lang="en-US" sz="2800" smtClean="0"/>
              <a:t>Timeshares</a:t>
            </a:r>
          </a:p>
          <a:p>
            <a:pPr lvl="1" eaLnBrk="1" hangingPunct="1">
              <a:lnSpc>
                <a:spcPct val="80000"/>
              </a:lnSpc>
              <a:spcBef>
                <a:spcPct val="30000"/>
              </a:spcBef>
            </a:pPr>
            <a:r>
              <a:rPr lang="en-US" sz="2400" smtClean="0"/>
              <a:t>Like an exclusive use site but leased</a:t>
            </a:r>
          </a:p>
          <a:p>
            <a:pPr eaLnBrk="1" hangingPunct="1">
              <a:lnSpc>
                <a:spcPct val="80000"/>
              </a:lnSpc>
              <a:spcBef>
                <a:spcPct val="30000"/>
              </a:spcBef>
            </a:pPr>
            <a:r>
              <a:rPr lang="en-US" sz="2800" smtClean="0"/>
              <a:t>Service Bureaus</a:t>
            </a:r>
          </a:p>
          <a:p>
            <a:pPr lvl="1" eaLnBrk="1" hangingPunct="1">
              <a:lnSpc>
                <a:spcPct val="80000"/>
              </a:lnSpc>
              <a:spcBef>
                <a:spcPct val="30000"/>
              </a:spcBef>
            </a:pPr>
            <a:r>
              <a:rPr lang="en-US" sz="2400" smtClean="0"/>
              <a:t>Agency that provides physical facilities</a:t>
            </a:r>
          </a:p>
          <a:p>
            <a:pPr eaLnBrk="1" hangingPunct="1">
              <a:lnSpc>
                <a:spcPct val="80000"/>
              </a:lnSpc>
              <a:spcBef>
                <a:spcPct val="30000"/>
              </a:spcBef>
            </a:pPr>
            <a:r>
              <a:rPr lang="en-US" sz="2800" smtClean="0"/>
              <a:t>Mutual Agreements</a:t>
            </a:r>
          </a:p>
          <a:p>
            <a:pPr lvl="1" eaLnBrk="1" hangingPunct="1">
              <a:lnSpc>
                <a:spcPct val="80000"/>
              </a:lnSpc>
              <a:spcBef>
                <a:spcPct val="30000"/>
              </a:spcBef>
            </a:pPr>
            <a:r>
              <a:rPr lang="en-US" sz="2400" smtClean="0"/>
              <a:t>Contract between two organizations to assist</a:t>
            </a:r>
          </a:p>
          <a:p>
            <a:pPr eaLnBrk="1" hangingPunct="1">
              <a:lnSpc>
                <a:spcPct val="80000"/>
              </a:lnSpc>
              <a:spcBef>
                <a:spcPct val="30000"/>
              </a:spcBef>
            </a:pPr>
            <a:r>
              <a:rPr lang="en-US" sz="2800" smtClean="0"/>
              <a:t>Specialized alternatives:</a:t>
            </a:r>
          </a:p>
          <a:p>
            <a:pPr lvl="1" eaLnBrk="1" hangingPunct="1">
              <a:lnSpc>
                <a:spcPct val="80000"/>
              </a:lnSpc>
              <a:spcBef>
                <a:spcPct val="30000"/>
              </a:spcBef>
            </a:pPr>
            <a:r>
              <a:rPr lang="en-US" sz="2400" smtClean="0"/>
              <a:t>Rolling mobile site </a:t>
            </a:r>
          </a:p>
          <a:p>
            <a:pPr lvl="1" eaLnBrk="1" hangingPunct="1">
              <a:lnSpc>
                <a:spcPct val="80000"/>
              </a:lnSpc>
              <a:spcBef>
                <a:spcPct val="30000"/>
              </a:spcBef>
            </a:pPr>
            <a:r>
              <a:rPr lang="en-US" sz="2400" smtClean="0"/>
              <a:t>Externally stored resources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Off-Site Disaster Data Storage</a:t>
            </a:r>
          </a:p>
        </p:txBody>
      </p:sp>
      <p:sp>
        <p:nvSpPr>
          <p:cNvPr id="45059" name="Rectangle 3"/>
          <p:cNvSpPr>
            <a:spLocks noGrp="1" noChangeArrowheads="1"/>
          </p:cNvSpPr>
          <p:nvPr>
            <p:ph type="body" idx="1"/>
          </p:nvPr>
        </p:nvSpPr>
        <p:spPr/>
        <p:txBody>
          <a:bodyPr/>
          <a:lstStyle/>
          <a:p>
            <a:pPr eaLnBrk="1" hangingPunct="1"/>
            <a:r>
              <a:rPr lang="en-US" sz="2800" smtClean="0"/>
              <a:t>To get any BCP site running quickly, organization must be able to recover data</a:t>
            </a:r>
          </a:p>
          <a:p>
            <a:pPr eaLnBrk="1" hangingPunct="1"/>
            <a:r>
              <a:rPr lang="en-US" sz="2800" smtClean="0"/>
              <a:t>Options include:</a:t>
            </a:r>
          </a:p>
          <a:p>
            <a:pPr lvl="1" eaLnBrk="1" hangingPunct="1"/>
            <a:r>
              <a:rPr lang="en-US" sz="2400" smtClean="0">
                <a:solidFill>
                  <a:srgbClr val="006666"/>
                </a:solidFill>
              </a:rPr>
              <a:t>Electronic vaulting</a:t>
            </a:r>
            <a:r>
              <a:rPr lang="en-US" sz="2400" smtClean="0"/>
              <a:t>: bulk batch-transfer of data to an off-site facility</a:t>
            </a:r>
          </a:p>
          <a:p>
            <a:pPr lvl="1" eaLnBrk="1" hangingPunct="1"/>
            <a:r>
              <a:rPr lang="en-US" sz="2400" smtClean="0">
                <a:solidFill>
                  <a:srgbClr val="006666"/>
                </a:solidFill>
              </a:rPr>
              <a:t>Remote Journaling</a:t>
            </a:r>
            <a:r>
              <a:rPr lang="en-US" sz="2400" smtClean="0"/>
              <a:t>: transfer of live transactions to an off-site facility</a:t>
            </a:r>
          </a:p>
          <a:p>
            <a:pPr lvl="1" eaLnBrk="1" hangingPunct="1"/>
            <a:r>
              <a:rPr lang="en-US" sz="2400" smtClean="0">
                <a:solidFill>
                  <a:srgbClr val="006666"/>
                </a:solidFill>
              </a:rPr>
              <a:t>Database shadowing</a:t>
            </a:r>
            <a:r>
              <a:rPr lang="en-US" sz="2400" smtClean="0"/>
              <a:t>: storage of duplicate online transaction data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Disaster Recovery and Business Continuity Planning</a:t>
            </a:r>
          </a:p>
        </p:txBody>
      </p:sp>
      <p:pic>
        <p:nvPicPr>
          <p:cNvPr id="46083" name="Picture 3" descr="Fig03-04"/>
          <p:cNvPicPr>
            <a:picLocks noGrp="1" noChangeAspect="1" noChangeArrowheads="1"/>
          </p:cNvPicPr>
          <p:nvPr>
            <p:ph idx="1"/>
          </p:nvPr>
        </p:nvPicPr>
        <p:blipFill>
          <a:blip r:embed="rId3" cstate="print"/>
          <a:srcRect/>
          <a:stretch>
            <a:fillRect/>
          </a:stretch>
        </p:blipFill>
        <p:spPr>
          <a:xfrm>
            <a:off x="762000" y="1584325"/>
            <a:ext cx="7620000" cy="5121275"/>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
            </a:r>
            <a:br>
              <a:rPr lang="en-US" smtClean="0"/>
            </a:br>
            <a:r>
              <a:rPr lang="en-US" smtClean="0"/>
              <a:t>Contingency Plan Implementation Timeline</a:t>
            </a:r>
          </a:p>
        </p:txBody>
      </p:sp>
      <p:pic>
        <p:nvPicPr>
          <p:cNvPr id="47107" name="Picture 3" descr="Fig03-05"/>
          <p:cNvPicPr>
            <a:picLocks noGrp="1" noChangeAspect="1" noChangeArrowheads="1"/>
          </p:cNvPicPr>
          <p:nvPr>
            <p:ph idx="1"/>
          </p:nvPr>
        </p:nvPicPr>
        <p:blipFill>
          <a:blip r:embed="rId3" cstate="print"/>
          <a:srcRect/>
          <a:stretch>
            <a:fillRect/>
          </a:stretch>
        </p:blipFill>
        <p:spPr>
          <a:xfrm>
            <a:off x="685800" y="1600200"/>
            <a:ext cx="8001000" cy="5141913"/>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Putting a Contingency Plan Together</a:t>
            </a:r>
          </a:p>
        </p:txBody>
      </p:sp>
      <p:sp>
        <p:nvSpPr>
          <p:cNvPr id="48131" name="Rectangle 3"/>
          <p:cNvSpPr>
            <a:spLocks noGrp="1" noChangeArrowheads="1"/>
          </p:cNvSpPr>
          <p:nvPr>
            <p:ph type="body" idx="1"/>
          </p:nvPr>
        </p:nvSpPr>
        <p:spPr/>
        <p:txBody>
          <a:bodyPr/>
          <a:lstStyle/>
          <a:p>
            <a:pPr eaLnBrk="1" hangingPunct="1"/>
            <a:r>
              <a:rPr lang="en-US" smtClean="0"/>
              <a:t>The CP team should include:</a:t>
            </a:r>
          </a:p>
          <a:p>
            <a:pPr lvl="1" eaLnBrk="1" hangingPunct="1"/>
            <a:r>
              <a:rPr lang="en-US" smtClean="0"/>
              <a:t>Champion</a:t>
            </a:r>
          </a:p>
          <a:p>
            <a:pPr lvl="1" eaLnBrk="1" hangingPunct="1"/>
            <a:r>
              <a:rPr lang="en-US" smtClean="0"/>
              <a:t>Project Manager</a:t>
            </a:r>
          </a:p>
          <a:p>
            <a:pPr lvl="1" eaLnBrk="1" hangingPunct="1"/>
            <a:r>
              <a:rPr lang="en-US" smtClean="0"/>
              <a:t>Team Members</a:t>
            </a:r>
          </a:p>
          <a:p>
            <a:pPr lvl="2" eaLnBrk="1" hangingPunct="1"/>
            <a:r>
              <a:rPr lang="en-US" smtClean="0"/>
              <a:t>Business managers </a:t>
            </a:r>
          </a:p>
          <a:p>
            <a:pPr lvl="2" eaLnBrk="1" hangingPunct="1"/>
            <a:r>
              <a:rPr lang="en-US" smtClean="0"/>
              <a:t>Information technology managers </a:t>
            </a:r>
          </a:p>
          <a:p>
            <a:pPr lvl="2" eaLnBrk="1" hangingPunct="1"/>
            <a:r>
              <a:rPr lang="en-US" smtClean="0"/>
              <a:t>Information security managers</a:t>
            </a:r>
          </a:p>
          <a:p>
            <a:pPr lvl="1" eaLnBrk="1" hangingPunct="1"/>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14313"/>
            <a:ext cx="8334375" cy="1462087"/>
          </a:xfrm>
        </p:spPr>
        <p:txBody>
          <a:bodyPr/>
          <a:lstStyle/>
          <a:p>
            <a:pPr eaLnBrk="1" hangingPunct="1"/>
            <a:r>
              <a:rPr lang="en-US" smtClean="0"/>
              <a:t/>
            </a:r>
            <a:br>
              <a:rPr lang="en-US" smtClean="0"/>
            </a:br>
            <a:r>
              <a:rPr lang="en-US" smtClean="0"/>
              <a:t>Major Tasks in Contingency Planning</a:t>
            </a:r>
          </a:p>
        </p:txBody>
      </p:sp>
      <p:pic>
        <p:nvPicPr>
          <p:cNvPr id="49155" name="Picture 3" descr="Fig03-06"/>
          <p:cNvPicPr>
            <a:picLocks noGrp="1" noChangeAspect="1" noChangeArrowheads="1"/>
          </p:cNvPicPr>
          <p:nvPr>
            <p:ph idx="1"/>
          </p:nvPr>
        </p:nvPicPr>
        <p:blipFill>
          <a:blip r:embed="rId3" cstate="print"/>
          <a:srcRect/>
          <a:stretch>
            <a:fillRect/>
          </a:stretch>
        </p:blipFill>
        <p:spPr>
          <a:xfrm>
            <a:off x="762000" y="1692275"/>
            <a:ext cx="7620000" cy="5089525"/>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Business Impact Analysis (BIA)</a:t>
            </a:r>
          </a:p>
        </p:txBody>
      </p:sp>
      <p:sp>
        <p:nvSpPr>
          <p:cNvPr id="50179" name="Rectangle 3"/>
          <p:cNvSpPr>
            <a:spLocks noGrp="1" noChangeArrowheads="1"/>
          </p:cNvSpPr>
          <p:nvPr>
            <p:ph type="body" idx="1"/>
          </p:nvPr>
        </p:nvSpPr>
        <p:spPr/>
        <p:txBody>
          <a:bodyPr/>
          <a:lstStyle/>
          <a:p>
            <a:pPr eaLnBrk="1" hangingPunct="1">
              <a:lnSpc>
                <a:spcPct val="80000"/>
              </a:lnSpc>
            </a:pPr>
            <a:r>
              <a:rPr lang="en-US" sz="2400" smtClean="0"/>
              <a:t>BIA </a:t>
            </a:r>
          </a:p>
          <a:p>
            <a:pPr lvl="1" eaLnBrk="1" hangingPunct="1">
              <a:lnSpc>
                <a:spcPct val="80000"/>
              </a:lnSpc>
            </a:pPr>
            <a:r>
              <a:rPr lang="en-US" sz="2000" smtClean="0"/>
              <a:t>Provides information about systems/threats and detailed scenarios for each potential attack</a:t>
            </a:r>
          </a:p>
          <a:p>
            <a:pPr lvl="1" eaLnBrk="1" hangingPunct="1">
              <a:lnSpc>
                <a:spcPct val="80000"/>
              </a:lnSpc>
            </a:pPr>
            <a:r>
              <a:rPr lang="en-US" sz="2000" smtClean="0"/>
              <a:t>Not risk management focusing on identifying threats, vulnerabilities, and attacks to determine controls</a:t>
            </a:r>
          </a:p>
          <a:p>
            <a:pPr lvl="1" eaLnBrk="1" hangingPunct="1">
              <a:lnSpc>
                <a:spcPct val="80000"/>
              </a:lnSpc>
            </a:pPr>
            <a:r>
              <a:rPr lang="en-US" sz="2000" smtClean="0"/>
              <a:t>Assumes controls have been bypassed or are ineffective and attack was successful</a:t>
            </a:r>
          </a:p>
          <a:p>
            <a:pPr eaLnBrk="1" hangingPunct="1">
              <a:lnSpc>
                <a:spcPct val="80000"/>
              </a:lnSpc>
            </a:pPr>
            <a:r>
              <a:rPr lang="en-US" sz="2400" smtClean="0"/>
              <a:t>CP team conducts BIA in the following stages:</a:t>
            </a:r>
          </a:p>
          <a:p>
            <a:pPr lvl="1" eaLnBrk="1" hangingPunct="1">
              <a:lnSpc>
                <a:spcPct val="80000"/>
              </a:lnSpc>
            </a:pPr>
            <a:r>
              <a:rPr lang="en-US" sz="2000" smtClean="0"/>
              <a:t>Threat attack identification</a:t>
            </a:r>
          </a:p>
          <a:p>
            <a:pPr lvl="1" eaLnBrk="1" hangingPunct="1">
              <a:lnSpc>
                <a:spcPct val="80000"/>
              </a:lnSpc>
            </a:pPr>
            <a:r>
              <a:rPr lang="en-US" sz="2000" smtClean="0"/>
              <a:t>Business unit analysis</a:t>
            </a:r>
          </a:p>
          <a:p>
            <a:pPr lvl="1" eaLnBrk="1" hangingPunct="1">
              <a:lnSpc>
                <a:spcPct val="80000"/>
              </a:lnSpc>
            </a:pPr>
            <a:r>
              <a:rPr lang="en-US" sz="2000" smtClean="0"/>
              <a:t>Attack success scenarios</a:t>
            </a:r>
          </a:p>
          <a:p>
            <a:pPr lvl="1" eaLnBrk="1" hangingPunct="1">
              <a:lnSpc>
                <a:spcPct val="80000"/>
              </a:lnSpc>
            </a:pPr>
            <a:r>
              <a:rPr lang="en-US" sz="2000" smtClean="0"/>
              <a:t>Potential damage assessment</a:t>
            </a:r>
          </a:p>
          <a:p>
            <a:pPr lvl="1" eaLnBrk="1" hangingPunct="1">
              <a:lnSpc>
                <a:spcPct val="80000"/>
              </a:lnSpc>
            </a:pPr>
            <a:r>
              <a:rPr lang="en-US" sz="2000" smtClean="0"/>
              <a:t>Subordinate plan classification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Threat/Attack Identification and Prioritization</a:t>
            </a:r>
          </a:p>
        </p:txBody>
      </p:sp>
      <p:sp>
        <p:nvSpPr>
          <p:cNvPr id="51203" name="Rectangle 3"/>
          <p:cNvSpPr>
            <a:spLocks noGrp="1" noChangeArrowheads="1"/>
          </p:cNvSpPr>
          <p:nvPr>
            <p:ph type="body" idx="1"/>
          </p:nvPr>
        </p:nvSpPr>
        <p:spPr/>
        <p:txBody>
          <a:bodyPr/>
          <a:lstStyle/>
          <a:p>
            <a:pPr eaLnBrk="1" hangingPunct="1">
              <a:lnSpc>
                <a:spcPct val="90000"/>
              </a:lnSpc>
            </a:pPr>
            <a:r>
              <a:rPr lang="en-US" smtClean="0"/>
              <a:t>An organization that uses risk management process will have identified and prioritized threats </a:t>
            </a:r>
          </a:p>
          <a:p>
            <a:pPr eaLnBrk="1" hangingPunct="1">
              <a:lnSpc>
                <a:spcPct val="90000"/>
              </a:lnSpc>
            </a:pPr>
            <a:r>
              <a:rPr lang="en-US" smtClean="0"/>
              <a:t>These organizations update threat list and add one additional piece of information -- the attack profile</a:t>
            </a:r>
          </a:p>
          <a:p>
            <a:pPr eaLnBrk="1" hangingPunct="1">
              <a:lnSpc>
                <a:spcPct val="90000"/>
              </a:lnSpc>
            </a:pPr>
            <a:r>
              <a:rPr lang="en-US" smtClean="0">
                <a:solidFill>
                  <a:srgbClr val="006666"/>
                </a:solidFill>
              </a:rPr>
              <a:t>Attack profile</a:t>
            </a:r>
            <a:r>
              <a:rPr lang="en-US" smtClean="0"/>
              <a:t>: detailed description of activities that occur during an attack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Business Unit Analysis</a:t>
            </a:r>
          </a:p>
        </p:txBody>
      </p:sp>
      <p:sp>
        <p:nvSpPr>
          <p:cNvPr id="52227" name="Rectangle 3"/>
          <p:cNvSpPr>
            <a:spLocks noGrp="1" noChangeArrowheads="1"/>
          </p:cNvSpPr>
          <p:nvPr>
            <p:ph type="body" idx="1"/>
          </p:nvPr>
        </p:nvSpPr>
        <p:spPr/>
        <p:txBody>
          <a:bodyPr/>
          <a:lstStyle/>
          <a:p>
            <a:pPr eaLnBrk="1" hangingPunct="1"/>
            <a:r>
              <a:rPr lang="en-US" smtClean="0"/>
              <a:t>Second major BIA task is </a:t>
            </a:r>
            <a:r>
              <a:rPr lang="en-US" smtClean="0">
                <a:solidFill>
                  <a:srgbClr val="006666"/>
                </a:solidFill>
              </a:rPr>
              <a:t>analysis and prioritization</a:t>
            </a:r>
            <a:r>
              <a:rPr lang="en-US" smtClean="0"/>
              <a:t> of business functions within the organization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CP Components</a:t>
            </a:r>
          </a:p>
        </p:txBody>
      </p:sp>
      <p:sp>
        <p:nvSpPr>
          <p:cNvPr id="6147" name="Rectangle 3"/>
          <p:cNvSpPr>
            <a:spLocks noGrp="1" noChangeArrowheads="1"/>
          </p:cNvSpPr>
          <p:nvPr>
            <p:ph type="body" idx="1"/>
          </p:nvPr>
        </p:nvSpPr>
        <p:spPr/>
        <p:txBody>
          <a:bodyPr/>
          <a:lstStyle/>
          <a:p>
            <a:pPr eaLnBrk="1" hangingPunct="1">
              <a:lnSpc>
                <a:spcPct val="90000"/>
              </a:lnSpc>
            </a:pPr>
            <a:r>
              <a:rPr lang="en-US" smtClean="0">
                <a:solidFill>
                  <a:srgbClr val="006666"/>
                </a:solidFill>
              </a:rPr>
              <a:t>Incident response</a:t>
            </a:r>
            <a:r>
              <a:rPr lang="en-US" smtClean="0"/>
              <a:t> planning (IRP) focuses on immediate response  </a:t>
            </a:r>
          </a:p>
          <a:p>
            <a:pPr eaLnBrk="1" hangingPunct="1">
              <a:lnSpc>
                <a:spcPct val="90000"/>
              </a:lnSpc>
            </a:pPr>
            <a:r>
              <a:rPr lang="en-US" smtClean="0">
                <a:solidFill>
                  <a:srgbClr val="006666"/>
                </a:solidFill>
              </a:rPr>
              <a:t>Disaster recovery</a:t>
            </a:r>
            <a:r>
              <a:rPr lang="en-US" smtClean="0"/>
              <a:t> planning (DRP) focuses on restoring operations at the primary site after disasters occur</a:t>
            </a:r>
          </a:p>
          <a:p>
            <a:pPr eaLnBrk="1" hangingPunct="1">
              <a:lnSpc>
                <a:spcPct val="90000"/>
              </a:lnSpc>
            </a:pPr>
            <a:r>
              <a:rPr lang="en-US" smtClean="0">
                <a:solidFill>
                  <a:srgbClr val="006666"/>
                </a:solidFill>
              </a:rPr>
              <a:t>Business continuity</a:t>
            </a:r>
            <a:r>
              <a:rPr lang="en-US" smtClean="0"/>
              <a:t> planning (BCP) facilitates establishment of operations at an alternate site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Attack Success Scenario Development</a:t>
            </a:r>
          </a:p>
        </p:txBody>
      </p:sp>
      <p:sp>
        <p:nvSpPr>
          <p:cNvPr id="53251" name="Rectangle 3"/>
          <p:cNvSpPr>
            <a:spLocks noGrp="1" noChangeArrowheads="1"/>
          </p:cNvSpPr>
          <p:nvPr>
            <p:ph type="body" idx="1"/>
          </p:nvPr>
        </p:nvSpPr>
        <p:spPr>
          <a:xfrm>
            <a:off x="1182688" y="2017713"/>
            <a:ext cx="7772400" cy="4535487"/>
          </a:xfrm>
        </p:spPr>
        <p:txBody>
          <a:bodyPr/>
          <a:lstStyle/>
          <a:p>
            <a:pPr eaLnBrk="1" hangingPunct="1">
              <a:lnSpc>
                <a:spcPct val="90000"/>
              </a:lnSpc>
            </a:pPr>
            <a:r>
              <a:rPr lang="en-US" sz="2800" smtClean="0"/>
              <a:t>Next create a series of scenarios depicting impact of successful attack on each functional area</a:t>
            </a:r>
          </a:p>
          <a:p>
            <a:pPr eaLnBrk="1" hangingPunct="1">
              <a:lnSpc>
                <a:spcPct val="90000"/>
              </a:lnSpc>
            </a:pPr>
            <a:r>
              <a:rPr lang="en-US" sz="2800" smtClean="0"/>
              <a:t>Attack profiles should include scenarios depicting typical attack including:</a:t>
            </a:r>
          </a:p>
          <a:p>
            <a:pPr lvl="1" eaLnBrk="1" hangingPunct="1">
              <a:lnSpc>
                <a:spcPct val="90000"/>
              </a:lnSpc>
            </a:pPr>
            <a:r>
              <a:rPr lang="en-US" sz="2400" smtClean="0"/>
              <a:t>Methodology</a:t>
            </a:r>
          </a:p>
          <a:p>
            <a:pPr lvl="1" eaLnBrk="1" hangingPunct="1">
              <a:lnSpc>
                <a:spcPct val="90000"/>
              </a:lnSpc>
            </a:pPr>
            <a:r>
              <a:rPr lang="en-US" sz="2400" smtClean="0"/>
              <a:t>Indicators</a:t>
            </a:r>
          </a:p>
          <a:p>
            <a:pPr lvl="1" eaLnBrk="1" hangingPunct="1">
              <a:lnSpc>
                <a:spcPct val="90000"/>
              </a:lnSpc>
            </a:pPr>
            <a:r>
              <a:rPr lang="en-US" sz="2400" smtClean="0"/>
              <a:t>broad consequences</a:t>
            </a:r>
          </a:p>
          <a:p>
            <a:pPr eaLnBrk="1" hangingPunct="1">
              <a:lnSpc>
                <a:spcPct val="90000"/>
              </a:lnSpc>
            </a:pPr>
            <a:r>
              <a:rPr lang="en-US" sz="2800" smtClean="0"/>
              <a:t>More details are added including alternate outcomes—best, worst, and most likely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Potential Damage Assessment</a:t>
            </a:r>
          </a:p>
        </p:txBody>
      </p:sp>
      <p:sp>
        <p:nvSpPr>
          <p:cNvPr id="54275" name="Rectangle 3"/>
          <p:cNvSpPr>
            <a:spLocks noGrp="1" noChangeArrowheads="1"/>
          </p:cNvSpPr>
          <p:nvPr>
            <p:ph type="body" idx="1"/>
          </p:nvPr>
        </p:nvSpPr>
        <p:spPr/>
        <p:txBody>
          <a:bodyPr/>
          <a:lstStyle/>
          <a:p>
            <a:pPr eaLnBrk="1" hangingPunct="1"/>
            <a:r>
              <a:rPr lang="en-US" smtClean="0"/>
              <a:t>From detailed scenarios, the BIA planning team must estimate the cost of the best, worst, and most likely outcomes by preparing an attack scenario end case</a:t>
            </a:r>
          </a:p>
          <a:p>
            <a:pPr eaLnBrk="1" hangingPunct="1"/>
            <a:r>
              <a:rPr lang="en-US" smtClean="0"/>
              <a:t>This will allow identification of what must be done to recover from each possible case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Subordinate Plan Classification</a:t>
            </a:r>
          </a:p>
        </p:txBody>
      </p:sp>
      <p:sp>
        <p:nvSpPr>
          <p:cNvPr id="55299" name="Rectangle 3"/>
          <p:cNvSpPr>
            <a:spLocks noGrp="1" noChangeArrowheads="1"/>
          </p:cNvSpPr>
          <p:nvPr>
            <p:ph type="body" idx="1"/>
          </p:nvPr>
        </p:nvSpPr>
        <p:spPr/>
        <p:txBody>
          <a:bodyPr/>
          <a:lstStyle/>
          <a:p>
            <a:pPr eaLnBrk="1" hangingPunct="1"/>
            <a:r>
              <a:rPr lang="en-US" sz="2800" smtClean="0"/>
              <a:t>From existing plans, a related plan must be developed or identified from among existing plans already in place</a:t>
            </a:r>
          </a:p>
          <a:p>
            <a:pPr eaLnBrk="1" hangingPunct="1"/>
            <a:r>
              <a:rPr lang="en-US" sz="2800" smtClean="0"/>
              <a:t>Each attack scenario case is categorized as disastrous or not</a:t>
            </a:r>
          </a:p>
          <a:p>
            <a:pPr eaLnBrk="1" hangingPunct="1"/>
            <a:r>
              <a:rPr lang="en-US" sz="2800" smtClean="0"/>
              <a:t>Attack cases that are disastrous find members of the organization waiting out the attack and planning to recover after it is over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Combining the DRP and the BCP</a:t>
            </a:r>
          </a:p>
        </p:txBody>
      </p:sp>
      <p:sp>
        <p:nvSpPr>
          <p:cNvPr id="56323" name="Rectangle 3"/>
          <p:cNvSpPr>
            <a:spLocks noGrp="1" noChangeArrowheads="1"/>
          </p:cNvSpPr>
          <p:nvPr>
            <p:ph type="body" idx="1"/>
          </p:nvPr>
        </p:nvSpPr>
        <p:spPr/>
        <p:txBody>
          <a:bodyPr/>
          <a:lstStyle/>
          <a:p>
            <a:pPr eaLnBrk="1" hangingPunct="1">
              <a:lnSpc>
                <a:spcPct val="90000"/>
              </a:lnSpc>
            </a:pPr>
            <a:r>
              <a:rPr lang="en-US" sz="2400" smtClean="0"/>
              <a:t>Because DRP and BCP are closely related, most organizations prepare them concurrently and may combine them into a single document</a:t>
            </a:r>
          </a:p>
          <a:p>
            <a:pPr eaLnBrk="1" hangingPunct="1">
              <a:lnSpc>
                <a:spcPct val="90000"/>
              </a:lnSpc>
            </a:pPr>
            <a:r>
              <a:rPr lang="en-US" sz="2400" smtClean="0"/>
              <a:t>Such a comprehensive plan must be able to support reestablishment of operations at two different locations</a:t>
            </a:r>
          </a:p>
          <a:p>
            <a:pPr lvl="1" eaLnBrk="1" hangingPunct="1">
              <a:lnSpc>
                <a:spcPct val="90000"/>
              </a:lnSpc>
              <a:buFontTx/>
              <a:buAutoNum type="arabicPeriod"/>
            </a:pPr>
            <a:r>
              <a:rPr lang="en-US" sz="2000" smtClean="0"/>
              <a:t>Immediately at alternate site</a:t>
            </a:r>
          </a:p>
          <a:p>
            <a:pPr lvl="1" eaLnBrk="1" hangingPunct="1">
              <a:lnSpc>
                <a:spcPct val="90000"/>
              </a:lnSpc>
              <a:buFontTx/>
              <a:buAutoNum type="arabicPeriod"/>
            </a:pPr>
            <a:r>
              <a:rPr lang="en-US" sz="2000" smtClean="0"/>
              <a:t>Eventually back at primary site</a:t>
            </a:r>
          </a:p>
          <a:p>
            <a:pPr eaLnBrk="1" hangingPunct="1">
              <a:lnSpc>
                <a:spcPct val="90000"/>
              </a:lnSpc>
            </a:pPr>
            <a:r>
              <a:rPr lang="en-US" sz="2400" smtClean="0"/>
              <a:t>Therefore, although a single planning team can develop combined DRP/BRP, execution requires separate teams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Sample Disaster Recovery Plan</a:t>
            </a:r>
          </a:p>
        </p:txBody>
      </p:sp>
      <p:sp>
        <p:nvSpPr>
          <p:cNvPr id="57347" name="Rectangle 3"/>
          <p:cNvSpPr>
            <a:spLocks noGrp="1" noChangeArrowheads="1"/>
          </p:cNvSpPr>
          <p:nvPr>
            <p:ph type="body" idx="1"/>
          </p:nvPr>
        </p:nvSpPr>
        <p:spPr>
          <a:xfrm>
            <a:off x="1182688" y="2017713"/>
            <a:ext cx="7772400" cy="4840287"/>
          </a:xfrm>
        </p:spPr>
        <p:txBody>
          <a:bodyPr/>
          <a:lstStyle/>
          <a:p>
            <a:pPr eaLnBrk="1" hangingPunct="1">
              <a:lnSpc>
                <a:spcPct val="90000"/>
              </a:lnSpc>
            </a:pPr>
            <a:r>
              <a:rPr lang="en-US" sz="2400" smtClean="0"/>
              <a:t>Name of agency</a:t>
            </a:r>
          </a:p>
          <a:p>
            <a:pPr eaLnBrk="1" hangingPunct="1">
              <a:lnSpc>
                <a:spcPct val="90000"/>
              </a:lnSpc>
            </a:pPr>
            <a:r>
              <a:rPr lang="en-US" sz="2400" smtClean="0"/>
              <a:t>Date of completion or update of the plan and test date</a:t>
            </a:r>
          </a:p>
          <a:p>
            <a:pPr eaLnBrk="1" hangingPunct="1">
              <a:lnSpc>
                <a:spcPct val="90000"/>
              </a:lnSpc>
            </a:pPr>
            <a:r>
              <a:rPr lang="en-US" sz="2400" smtClean="0"/>
              <a:t>Agency staff to be called in the event of a disaster </a:t>
            </a:r>
          </a:p>
          <a:p>
            <a:pPr eaLnBrk="1" hangingPunct="1">
              <a:lnSpc>
                <a:spcPct val="90000"/>
              </a:lnSpc>
            </a:pPr>
            <a:r>
              <a:rPr lang="en-US" sz="2400" smtClean="0"/>
              <a:t>Emergency services to be called (if needed) in event of a disaster</a:t>
            </a:r>
          </a:p>
          <a:p>
            <a:pPr eaLnBrk="1" hangingPunct="1">
              <a:lnSpc>
                <a:spcPct val="90000"/>
              </a:lnSpc>
            </a:pPr>
            <a:r>
              <a:rPr lang="en-US" sz="2400" smtClean="0"/>
              <a:t>Locations of in-house emergency equipment and supplies</a:t>
            </a:r>
          </a:p>
          <a:p>
            <a:pPr eaLnBrk="1" hangingPunct="1">
              <a:lnSpc>
                <a:spcPct val="90000"/>
              </a:lnSpc>
            </a:pPr>
            <a:r>
              <a:rPr lang="en-US" sz="2400" smtClean="0"/>
              <a:t>Sources of off-site equipment and supplies</a:t>
            </a:r>
          </a:p>
          <a:p>
            <a:pPr eaLnBrk="1" hangingPunct="1">
              <a:lnSpc>
                <a:spcPct val="90000"/>
              </a:lnSpc>
            </a:pPr>
            <a:r>
              <a:rPr lang="en-US" sz="2400" smtClean="0"/>
              <a:t>Salvage Priority List</a:t>
            </a:r>
          </a:p>
          <a:p>
            <a:pPr eaLnBrk="1" hangingPunct="1">
              <a:lnSpc>
                <a:spcPct val="90000"/>
              </a:lnSpc>
            </a:pPr>
            <a:r>
              <a:rPr lang="en-US" sz="2400" smtClean="0"/>
              <a:t>Agency Disaster Recovery Procedures</a:t>
            </a:r>
          </a:p>
          <a:p>
            <a:pPr eaLnBrk="1" hangingPunct="1">
              <a:lnSpc>
                <a:spcPct val="90000"/>
              </a:lnSpc>
            </a:pPr>
            <a:r>
              <a:rPr lang="en-US" sz="2400" smtClean="0"/>
              <a:t>Follow-up Assessment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Testing Contingency Plans</a:t>
            </a:r>
          </a:p>
        </p:txBody>
      </p:sp>
      <p:sp>
        <p:nvSpPr>
          <p:cNvPr id="58371" name="Rectangle 3"/>
          <p:cNvSpPr>
            <a:spLocks noGrp="1" noChangeArrowheads="1"/>
          </p:cNvSpPr>
          <p:nvPr>
            <p:ph type="body" idx="1"/>
          </p:nvPr>
        </p:nvSpPr>
        <p:spPr/>
        <p:txBody>
          <a:bodyPr/>
          <a:lstStyle/>
          <a:p>
            <a:pPr eaLnBrk="1" hangingPunct="1">
              <a:lnSpc>
                <a:spcPct val="80000"/>
              </a:lnSpc>
            </a:pPr>
            <a:r>
              <a:rPr lang="en-US" sz="2800" smtClean="0"/>
              <a:t>Once problems are identified during the testing process, improvements can be made, and the resulting plan can be relied on in times of need</a:t>
            </a:r>
          </a:p>
          <a:p>
            <a:pPr eaLnBrk="1" hangingPunct="1">
              <a:lnSpc>
                <a:spcPct val="80000"/>
              </a:lnSpc>
            </a:pPr>
            <a:r>
              <a:rPr lang="en-US" sz="2800" smtClean="0"/>
              <a:t>There are five testing strategies that can be used to test contingency plans: </a:t>
            </a:r>
          </a:p>
          <a:p>
            <a:pPr lvl="1" eaLnBrk="1" hangingPunct="1">
              <a:lnSpc>
                <a:spcPct val="80000"/>
              </a:lnSpc>
            </a:pPr>
            <a:r>
              <a:rPr lang="en-US" sz="2400" smtClean="0"/>
              <a:t>Desk Check</a:t>
            </a:r>
          </a:p>
          <a:p>
            <a:pPr lvl="1" eaLnBrk="1" hangingPunct="1">
              <a:lnSpc>
                <a:spcPct val="80000"/>
              </a:lnSpc>
            </a:pPr>
            <a:r>
              <a:rPr lang="en-US" sz="2400" smtClean="0"/>
              <a:t>Structured walkthrough </a:t>
            </a:r>
          </a:p>
          <a:p>
            <a:pPr lvl="1" eaLnBrk="1" hangingPunct="1">
              <a:lnSpc>
                <a:spcPct val="80000"/>
              </a:lnSpc>
            </a:pPr>
            <a:r>
              <a:rPr lang="en-US" sz="2400" smtClean="0"/>
              <a:t>Simulation </a:t>
            </a:r>
          </a:p>
          <a:p>
            <a:pPr lvl="1" eaLnBrk="1" hangingPunct="1">
              <a:lnSpc>
                <a:spcPct val="80000"/>
              </a:lnSpc>
            </a:pPr>
            <a:r>
              <a:rPr lang="en-US" sz="2400" smtClean="0"/>
              <a:t>Parallel testing</a:t>
            </a:r>
          </a:p>
          <a:p>
            <a:pPr lvl="1" eaLnBrk="1" hangingPunct="1">
              <a:lnSpc>
                <a:spcPct val="80000"/>
              </a:lnSpc>
            </a:pPr>
            <a:r>
              <a:rPr lang="en-US" sz="2400" smtClean="0"/>
              <a:t>Full interruption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A Single Contingency Plan Format</a:t>
            </a:r>
          </a:p>
        </p:txBody>
      </p:sp>
      <p:pic>
        <p:nvPicPr>
          <p:cNvPr id="59395" name="Picture 3" descr="Fig03-08"/>
          <p:cNvPicPr>
            <a:picLocks noGrp="1" noChangeAspect="1" noChangeArrowheads="1"/>
          </p:cNvPicPr>
          <p:nvPr>
            <p:ph idx="1"/>
          </p:nvPr>
        </p:nvPicPr>
        <p:blipFill>
          <a:blip r:embed="rId3" cstate="print"/>
          <a:srcRect/>
          <a:stretch>
            <a:fillRect/>
          </a:stretch>
        </p:blipFill>
        <p:spPr>
          <a:xfrm>
            <a:off x="457200" y="1584325"/>
            <a:ext cx="8153400" cy="5197475"/>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CP Components (Continued)</a:t>
            </a:r>
          </a:p>
        </p:txBody>
      </p:sp>
      <p:sp>
        <p:nvSpPr>
          <p:cNvPr id="7171" name="Rectangle 3"/>
          <p:cNvSpPr>
            <a:spLocks noGrp="1" noChangeArrowheads="1"/>
          </p:cNvSpPr>
          <p:nvPr>
            <p:ph type="body" idx="1"/>
          </p:nvPr>
        </p:nvSpPr>
        <p:spPr/>
        <p:txBody>
          <a:bodyPr/>
          <a:lstStyle/>
          <a:p>
            <a:pPr eaLnBrk="1" hangingPunct="1"/>
            <a:r>
              <a:rPr lang="en-US" sz="2800" smtClean="0"/>
              <a:t>To ensure continuity across all CP processes during planning process, </a:t>
            </a:r>
            <a:r>
              <a:rPr lang="en-US" sz="2800" smtClean="0">
                <a:solidFill>
                  <a:srgbClr val="006666"/>
                </a:solidFill>
              </a:rPr>
              <a:t>contingency planners</a:t>
            </a:r>
            <a:r>
              <a:rPr lang="en-US" sz="2800" smtClean="0"/>
              <a:t> should:</a:t>
            </a:r>
          </a:p>
          <a:p>
            <a:pPr lvl="1" eaLnBrk="1" hangingPunct="1"/>
            <a:r>
              <a:rPr lang="en-US" sz="2400" smtClean="0"/>
              <a:t>Identify the mission- or business-critical functions</a:t>
            </a:r>
          </a:p>
          <a:p>
            <a:pPr lvl="1" eaLnBrk="1" hangingPunct="1"/>
            <a:r>
              <a:rPr lang="en-US" sz="2400" smtClean="0"/>
              <a:t>Identify resources that support critical functions</a:t>
            </a:r>
          </a:p>
          <a:p>
            <a:pPr lvl="1" eaLnBrk="1" hangingPunct="1"/>
            <a:r>
              <a:rPr lang="en-US" sz="2400" smtClean="0"/>
              <a:t>Anticipate potential contingencies or disasters</a:t>
            </a:r>
          </a:p>
          <a:p>
            <a:pPr lvl="1" eaLnBrk="1" hangingPunct="1"/>
            <a:r>
              <a:rPr lang="en-US" sz="2400" smtClean="0"/>
              <a:t>Select contingency planning strategies</a:t>
            </a:r>
          </a:p>
          <a:p>
            <a:pPr lvl="1" eaLnBrk="1" hangingPunct="1"/>
            <a:r>
              <a:rPr lang="en-US" sz="2400" smtClean="0"/>
              <a:t>Implement selected strategy</a:t>
            </a:r>
          </a:p>
          <a:p>
            <a:pPr lvl="1" eaLnBrk="1" hangingPunct="1"/>
            <a:r>
              <a:rPr lang="en-US" sz="2400" smtClean="0"/>
              <a:t>Test and revise contingency plans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CP Operations</a:t>
            </a:r>
          </a:p>
        </p:txBody>
      </p:sp>
      <p:sp>
        <p:nvSpPr>
          <p:cNvPr id="8195" name="Rectangle 3"/>
          <p:cNvSpPr>
            <a:spLocks noGrp="1" noChangeArrowheads="1"/>
          </p:cNvSpPr>
          <p:nvPr>
            <p:ph type="body" idx="1"/>
          </p:nvPr>
        </p:nvSpPr>
        <p:spPr/>
        <p:txBody>
          <a:bodyPr/>
          <a:lstStyle/>
          <a:p>
            <a:pPr eaLnBrk="1" hangingPunct="1"/>
            <a:r>
              <a:rPr lang="en-US" smtClean="0"/>
              <a:t>Four teams are involved in contingency planning and contingency operations: </a:t>
            </a:r>
          </a:p>
          <a:p>
            <a:pPr lvl="1" eaLnBrk="1" hangingPunct="1"/>
            <a:r>
              <a:rPr lang="en-US" smtClean="0"/>
              <a:t>CP team  </a:t>
            </a:r>
          </a:p>
          <a:p>
            <a:pPr lvl="1" eaLnBrk="1" hangingPunct="1"/>
            <a:r>
              <a:rPr lang="en-US" smtClean="0"/>
              <a:t>Incident recovery (IR) team</a:t>
            </a:r>
          </a:p>
          <a:p>
            <a:pPr lvl="1" eaLnBrk="1" hangingPunct="1"/>
            <a:r>
              <a:rPr lang="en-US" smtClean="0"/>
              <a:t>Disaster recovery (DR) team </a:t>
            </a:r>
          </a:p>
          <a:p>
            <a:pPr lvl="1" eaLnBrk="1" hangingPunct="1"/>
            <a:r>
              <a:rPr lang="en-US" smtClean="0"/>
              <a:t>Business continuity plan (BC) team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Contingency Planning</a:t>
            </a:r>
          </a:p>
        </p:txBody>
      </p:sp>
      <p:sp>
        <p:nvSpPr>
          <p:cNvPr id="9219" name="Rectangle 3"/>
          <p:cNvSpPr>
            <a:spLocks noGrp="1" noChangeArrowheads="1"/>
          </p:cNvSpPr>
          <p:nvPr>
            <p:ph type="body" idx="1"/>
          </p:nvPr>
        </p:nvSpPr>
        <p:spPr/>
        <p:txBody>
          <a:bodyPr/>
          <a:lstStyle/>
          <a:p>
            <a:pPr eaLnBrk="1" hangingPunct="1">
              <a:lnSpc>
                <a:spcPct val="90000"/>
              </a:lnSpc>
            </a:pPr>
            <a:r>
              <a:rPr lang="en-US" sz="2400" smtClean="0"/>
              <a:t>NIST describes the need for this type of planning as </a:t>
            </a:r>
          </a:p>
          <a:p>
            <a:pPr eaLnBrk="1" hangingPunct="1">
              <a:lnSpc>
                <a:spcPct val="90000"/>
              </a:lnSpc>
            </a:pPr>
            <a:endParaRPr lang="en-US" sz="2400" smtClean="0"/>
          </a:p>
          <a:p>
            <a:pPr eaLnBrk="1" hangingPunct="1">
              <a:lnSpc>
                <a:spcPct val="90000"/>
              </a:lnSpc>
              <a:buFont typeface="Wingdings" pitchFamily="2" charset="2"/>
              <a:buNone/>
            </a:pPr>
            <a:r>
              <a:rPr lang="en-US" sz="2400" smtClean="0"/>
              <a:t>	“</a:t>
            </a:r>
            <a:r>
              <a:rPr lang="en-US" sz="2400" i="1" smtClean="0"/>
              <a:t>These procedures (contingency plans, business interruption plans, and continuity of operations plans) should be coordinated with the backup, contingency, and recovery plans of any general support systems, including networks used by the application.  The contingency plans should ensure that interfacing systems are identified and contingency/disaster planning coordinated</a:t>
            </a:r>
            <a:r>
              <a:rPr lang="en-US" sz="2400" smtClean="0"/>
              <a:t>.”</a:t>
            </a:r>
          </a:p>
          <a:p>
            <a:pPr eaLnBrk="1" hangingPunct="1">
              <a:lnSpc>
                <a:spcPct val="90000"/>
              </a:lnSpc>
            </a:pPr>
            <a:endParaRPr 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Contingency Planning</a:t>
            </a:r>
            <a:br>
              <a:rPr lang="en-US" smtClean="0"/>
            </a:br>
            <a:endParaRPr lang="en-US" smtClean="0"/>
          </a:p>
        </p:txBody>
      </p:sp>
      <p:pic>
        <p:nvPicPr>
          <p:cNvPr id="10243" name="Picture 3" descr="Fig03-01"/>
          <p:cNvPicPr>
            <a:picLocks noGrp="1" noChangeAspect="1" noChangeArrowheads="1"/>
          </p:cNvPicPr>
          <p:nvPr>
            <p:ph idx="1"/>
          </p:nvPr>
        </p:nvPicPr>
        <p:blipFill>
          <a:blip r:embed="rId3" cstate="print"/>
          <a:srcRect/>
          <a:stretch>
            <a:fillRect/>
          </a:stretch>
        </p:blipFill>
        <p:spPr>
          <a:xfrm>
            <a:off x="533400" y="1752600"/>
            <a:ext cx="8153400" cy="4267200"/>
          </a:xfrm>
          <a:noFill/>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2563</Words>
  <Application>Microsoft Office PowerPoint</Application>
  <PresentationFormat>On-screen Show (4:3)</PresentationFormat>
  <Paragraphs>372</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Blends</vt:lpstr>
      <vt:lpstr>CIS 5600 Information Security Management</vt:lpstr>
      <vt:lpstr>    Contingency Planning</vt:lpstr>
      <vt:lpstr>Introduction</vt:lpstr>
      <vt:lpstr>What Is Contingency Planning?</vt:lpstr>
      <vt:lpstr>CP Components</vt:lpstr>
      <vt:lpstr>CP Components (Continued)</vt:lpstr>
      <vt:lpstr>CP Operations</vt:lpstr>
      <vt:lpstr>Contingency Planning</vt:lpstr>
      <vt:lpstr>Contingency Planning </vt:lpstr>
      <vt:lpstr>Incident Response Plan</vt:lpstr>
      <vt:lpstr>Incident Response Plan (Continued)</vt:lpstr>
      <vt:lpstr>During the Incident</vt:lpstr>
      <vt:lpstr>After the Incident</vt:lpstr>
      <vt:lpstr>Before the Incident</vt:lpstr>
      <vt:lpstr>Slide 15</vt:lpstr>
      <vt:lpstr>Preparing to Plan</vt:lpstr>
      <vt:lpstr>Preparing to Plan (Continued)</vt:lpstr>
      <vt:lpstr>Incident Detection</vt:lpstr>
      <vt:lpstr>Incident Indicators</vt:lpstr>
      <vt:lpstr>Occurrences of Actual Incidents</vt:lpstr>
      <vt:lpstr>Incident Response</vt:lpstr>
      <vt:lpstr>Notification of Key Personnel</vt:lpstr>
      <vt:lpstr>Documenting an Incident</vt:lpstr>
      <vt:lpstr>Incident Containment Strategies</vt:lpstr>
      <vt:lpstr>Incident Containment Strategies</vt:lpstr>
      <vt:lpstr>Incident Escalation</vt:lpstr>
      <vt:lpstr>Initiating Incident Recovery</vt:lpstr>
      <vt:lpstr>Recovery Process</vt:lpstr>
      <vt:lpstr>Recovery Process (Continued)</vt:lpstr>
      <vt:lpstr>After Action Review</vt:lpstr>
      <vt:lpstr>Law Enforcement Involvement</vt:lpstr>
      <vt:lpstr>Incident Response and Disaster Recovery</vt:lpstr>
      <vt:lpstr>Disaster Recovery</vt:lpstr>
      <vt:lpstr>Disaster Classifications</vt:lpstr>
      <vt:lpstr>Planning for Disaster</vt:lpstr>
      <vt:lpstr>Crisis Management</vt:lpstr>
      <vt:lpstr>Responding to the Disaster</vt:lpstr>
      <vt:lpstr>Business Continuity Planning (BCP)</vt:lpstr>
      <vt:lpstr>Continuity Strategies</vt:lpstr>
      <vt:lpstr>Exclusive Use Options</vt:lpstr>
      <vt:lpstr>Shared Use Options</vt:lpstr>
      <vt:lpstr>Off-Site Disaster Data Storage</vt:lpstr>
      <vt:lpstr>Disaster Recovery and Business Continuity Planning</vt:lpstr>
      <vt:lpstr> Contingency Plan Implementation Timeline</vt:lpstr>
      <vt:lpstr>Putting a Contingency Plan Together</vt:lpstr>
      <vt:lpstr> Major Tasks in Contingency Planning</vt:lpstr>
      <vt:lpstr>Business Impact Analysis (BIA)</vt:lpstr>
      <vt:lpstr>Threat/Attack Identification and Prioritization</vt:lpstr>
      <vt:lpstr>Business Unit Analysis</vt:lpstr>
      <vt:lpstr>Attack Success Scenario Development</vt:lpstr>
      <vt:lpstr>Potential Damage Assessment</vt:lpstr>
      <vt:lpstr>Subordinate Plan Classification</vt:lpstr>
      <vt:lpstr>Combining the DRP and the BCP</vt:lpstr>
      <vt:lpstr>Sample Disaster Recovery Plan</vt:lpstr>
      <vt:lpstr>Testing Contingency Plans</vt:lpstr>
      <vt:lpstr>A Single Contingency Plan Format</vt:lpstr>
    </vt:vector>
  </TitlesOfParts>
  <Company>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TEL2813/IS2820  Security Management</dc:title>
  <dc:creator>jjoshi</dc:creator>
  <cp:lastModifiedBy>Jeremy T. Lanman</cp:lastModifiedBy>
  <cp:revision>24</cp:revision>
  <dcterms:created xsi:type="dcterms:W3CDTF">2005-01-06T13:14:00Z</dcterms:created>
  <dcterms:modified xsi:type="dcterms:W3CDTF">2015-05-15T19:03:46Z</dcterms:modified>
</cp:coreProperties>
</file>