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345" r:id="rId2"/>
    <p:sldId id="256" r:id="rId3"/>
    <p:sldId id="310" r:id="rId4"/>
    <p:sldId id="311" r:id="rId5"/>
    <p:sldId id="312" r:id="rId6"/>
    <p:sldId id="343" r:id="rId7"/>
    <p:sldId id="313" r:id="rId8"/>
    <p:sldId id="263" r:id="rId9"/>
    <p:sldId id="314" r:id="rId10"/>
    <p:sldId id="315" r:id="rId11"/>
    <p:sldId id="266" r:id="rId12"/>
    <p:sldId id="316" r:id="rId13"/>
    <p:sldId id="268" r:id="rId14"/>
    <p:sldId id="317" r:id="rId15"/>
    <p:sldId id="270" r:id="rId16"/>
    <p:sldId id="318" r:id="rId17"/>
    <p:sldId id="319" r:id="rId18"/>
    <p:sldId id="320" r:id="rId19"/>
    <p:sldId id="274" r:id="rId20"/>
    <p:sldId id="275" r:id="rId21"/>
    <p:sldId id="277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287" r:id="rId31"/>
    <p:sldId id="288" r:id="rId32"/>
    <p:sldId id="289" r:id="rId33"/>
    <p:sldId id="329" r:id="rId34"/>
    <p:sldId id="291" r:id="rId35"/>
    <p:sldId id="292" r:id="rId36"/>
    <p:sldId id="330" r:id="rId37"/>
    <p:sldId id="294" r:id="rId38"/>
    <p:sldId id="331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06" r:id="rId49"/>
    <p:sldId id="342" r:id="rId50"/>
    <p:sldId id="308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84" autoAdjust="0"/>
  </p:normalViewPr>
  <p:slideViewPr>
    <p:cSldViewPr>
      <p:cViewPr varScale="1">
        <p:scale>
          <a:sx n="98" d="100"/>
          <a:sy n="98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174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D2AED75-2C9D-4DD5-8391-B60CF49BB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7B58332-DD98-4B8A-B2C2-AB64649F8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September 16, 2014</a:t>
            </a:r>
          </a:p>
        </p:txBody>
      </p:sp>
      <p:sp>
        <p:nvSpPr>
          <p:cNvPr id="88069" name="Footer Placeholder 9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Lecture 1</a:t>
            </a:r>
          </a:p>
        </p:txBody>
      </p:sp>
      <p:sp>
        <p:nvSpPr>
          <p:cNvPr id="88070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 477</a:t>
            </a:r>
          </a:p>
        </p:txBody>
      </p:sp>
      <p:sp>
        <p:nvSpPr>
          <p:cNvPr id="88071" name="Slide Number Placeholder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53C9-3AFC-4D80-B15D-9D4C0BB25142}" type="slidenum">
              <a:rPr lang="en-US">
                <a:latin typeface="Arial" pitchFamily="34" charset="0"/>
                <a:ea typeface="MS PGothic" pitchFamily="34" charset="-128"/>
              </a:rPr>
              <a:pPr/>
              <a:t>1</a:t>
            </a:fld>
            <a:r>
              <a:rPr lang="en-US">
                <a:latin typeface="Arial" pitchFamily="34" charset="0"/>
                <a:ea typeface="MS PGothic" pitchFamily="34" charset="-128"/>
              </a:rPr>
              <a:t> of 81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1830F5-9A08-4178-BC6D-F85C9FE1AAE9}" type="slidenum">
              <a:rPr lang="en-US"/>
              <a:pPr/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Attributes for Hardware Assets</a:t>
            </a:r>
          </a:p>
          <a:p>
            <a:pPr eaLnBrk="1" hangingPunct="1"/>
            <a:r>
              <a:rPr lang="en-US" smtClean="0"/>
              <a:t>When deciding which attributes to track for each information asset, consider the following list of potential attributes:</a:t>
            </a:r>
          </a:p>
          <a:p>
            <a:pPr eaLnBrk="1" hangingPunct="1"/>
            <a:r>
              <a:rPr lang="en-US" smtClean="0"/>
              <a:t>Name: </a:t>
            </a:r>
          </a:p>
          <a:p>
            <a:pPr eaLnBrk="1" hangingPunct="1"/>
            <a:r>
              <a:rPr lang="en-US" smtClean="0"/>
              <a:t>IP address: </a:t>
            </a:r>
          </a:p>
          <a:p>
            <a:pPr eaLnBrk="1" hangingPunct="1"/>
            <a:r>
              <a:rPr lang="en-US" smtClean="0"/>
              <a:t>MAC address: </a:t>
            </a:r>
          </a:p>
          <a:p>
            <a:pPr eaLnBrk="1" hangingPunct="1"/>
            <a:r>
              <a:rPr lang="en-US" smtClean="0"/>
              <a:t>Asset type: </a:t>
            </a:r>
          </a:p>
          <a:p>
            <a:pPr lvl="1" eaLnBrk="1" hangingPunct="1"/>
            <a:r>
              <a:rPr lang="en-US" smtClean="0"/>
              <a:t>DeviceClass = S (server)</a:t>
            </a:r>
          </a:p>
          <a:p>
            <a:pPr lvl="1" eaLnBrk="1" hangingPunct="1"/>
            <a:r>
              <a:rPr lang="en-US" smtClean="0"/>
              <a:t>DeviceOS = W2K (Windows 2000)</a:t>
            </a:r>
          </a:p>
          <a:p>
            <a:pPr lvl="1" eaLnBrk="1" hangingPunct="1"/>
            <a:r>
              <a:rPr lang="en-US" smtClean="0"/>
              <a:t>DeviceCapacity = AS (Advanced Server)</a:t>
            </a:r>
          </a:p>
          <a:p>
            <a:pPr eaLnBrk="1" hangingPunct="1"/>
            <a:r>
              <a:rPr lang="en-US" smtClean="0"/>
              <a:t>Serial number</a:t>
            </a:r>
          </a:p>
          <a:p>
            <a:pPr eaLnBrk="1" hangingPunct="1"/>
            <a:r>
              <a:rPr lang="en-US" smtClean="0"/>
              <a:t>Manufacturer name: </a:t>
            </a:r>
          </a:p>
          <a:p>
            <a:pPr eaLnBrk="1" hangingPunct="1"/>
            <a:r>
              <a:rPr lang="en-US" smtClean="0"/>
              <a:t>Manufacturer’s model or part number:</a:t>
            </a:r>
          </a:p>
          <a:p>
            <a:pPr eaLnBrk="1" hangingPunct="1"/>
            <a:r>
              <a:rPr lang="en-US" smtClean="0"/>
              <a:t>Software version, update revision, or FCO number: </a:t>
            </a:r>
          </a:p>
          <a:p>
            <a:pPr eaLnBrk="1" hangingPunct="1"/>
            <a:r>
              <a:rPr lang="en-US" smtClean="0"/>
              <a:t>Physical location: </a:t>
            </a:r>
          </a:p>
          <a:p>
            <a:pPr eaLnBrk="1" hangingPunct="1"/>
            <a:r>
              <a:rPr lang="en-US" smtClean="0"/>
              <a:t>Logical location: </a:t>
            </a:r>
          </a:p>
          <a:p>
            <a:pPr eaLnBrk="1" hangingPunct="1"/>
            <a:r>
              <a:rPr lang="en-US" smtClean="0"/>
              <a:t>Controlling entity: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19D21A-B92E-4224-9AE4-DDA6070E739E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z="1000" b="1" smtClean="0"/>
              <a:t>Attributes for People, Procedures, and Data Assets </a:t>
            </a:r>
          </a:p>
          <a:p>
            <a:pPr eaLnBrk="1" hangingPunct="1"/>
            <a:r>
              <a:rPr lang="en-US" sz="1000" smtClean="0"/>
              <a:t>People</a:t>
            </a:r>
          </a:p>
          <a:p>
            <a:pPr lvl="1" eaLnBrk="1" hangingPunct="1"/>
            <a:r>
              <a:rPr lang="en-US" sz="1000" smtClean="0"/>
              <a:t>Position name/number/ID</a:t>
            </a:r>
          </a:p>
          <a:p>
            <a:pPr lvl="1" eaLnBrk="1" hangingPunct="1"/>
            <a:r>
              <a:rPr lang="en-US" sz="1000" smtClean="0"/>
              <a:t>Supervisor name/number/ID</a:t>
            </a:r>
          </a:p>
          <a:p>
            <a:pPr lvl="1" eaLnBrk="1" hangingPunct="1"/>
            <a:r>
              <a:rPr lang="en-US" sz="1000" smtClean="0"/>
              <a:t>Security clearance level</a:t>
            </a:r>
          </a:p>
          <a:p>
            <a:pPr lvl="1" eaLnBrk="1" hangingPunct="1"/>
            <a:r>
              <a:rPr lang="en-US" sz="1000" smtClean="0"/>
              <a:t>Special skills</a:t>
            </a:r>
          </a:p>
          <a:p>
            <a:pPr eaLnBrk="1" hangingPunct="1"/>
            <a:r>
              <a:rPr lang="en-US" sz="1000" smtClean="0"/>
              <a:t>Procedures</a:t>
            </a:r>
          </a:p>
          <a:p>
            <a:pPr lvl="1" eaLnBrk="1" hangingPunct="1"/>
            <a:r>
              <a:rPr lang="en-US" sz="1000" smtClean="0"/>
              <a:t>Description</a:t>
            </a:r>
          </a:p>
          <a:p>
            <a:pPr lvl="1" eaLnBrk="1" hangingPunct="1"/>
            <a:r>
              <a:rPr lang="en-US" sz="1000" smtClean="0"/>
              <a:t>Intended purpose</a:t>
            </a:r>
          </a:p>
          <a:p>
            <a:pPr lvl="1" eaLnBrk="1" hangingPunct="1"/>
            <a:r>
              <a:rPr lang="en-US" sz="1000" smtClean="0"/>
              <a:t>Software/hardware/networking elements to which it is tied </a:t>
            </a:r>
          </a:p>
          <a:p>
            <a:pPr lvl="1" eaLnBrk="1" hangingPunct="1"/>
            <a:r>
              <a:rPr lang="en-US" sz="1000" smtClean="0"/>
              <a:t>Location where it is stored for reference</a:t>
            </a:r>
          </a:p>
          <a:p>
            <a:pPr lvl="1" eaLnBrk="1" hangingPunct="1"/>
            <a:r>
              <a:rPr lang="en-US" sz="1000" smtClean="0"/>
              <a:t>Location where it is stored for update purposes</a:t>
            </a:r>
          </a:p>
          <a:p>
            <a:pPr eaLnBrk="1" hangingPunct="1"/>
            <a:r>
              <a:rPr lang="en-US" sz="1000" smtClean="0"/>
              <a:t>Data</a:t>
            </a:r>
          </a:p>
          <a:p>
            <a:pPr lvl="1" eaLnBrk="1" hangingPunct="1"/>
            <a:r>
              <a:rPr lang="en-US" sz="1000" smtClean="0"/>
              <a:t>Classification</a:t>
            </a:r>
          </a:p>
          <a:p>
            <a:pPr lvl="1" eaLnBrk="1" hangingPunct="1"/>
            <a:r>
              <a:rPr lang="en-US" sz="1000" smtClean="0"/>
              <a:t>Owner/creator/manager</a:t>
            </a:r>
          </a:p>
          <a:p>
            <a:pPr lvl="1" eaLnBrk="1" hangingPunct="1"/>
            <a:r>
              <a:rPr lang="en-US" sz="1000" smtClean="0"/>
              <a:t>Size of data structure</a:t>
            </a:r>
          </a:p>
          <a:p>
            <a:pPr lvl="1" eaLnBrk="1" hangingPunct="1"/>
            <a:r>
              <a:rPr lang="en-US" sz="1000" smtClean="0"/>
              <a:t>Data structure used</a:t>
            </a:r>
          </a:p>
          <a:p>
            <a:pPr lvl="1" eaLnBrk="1" hangingPunct="1"/>
            <a:r>
              <a:rPr lang="en-US" sz="1000" smtClean="0"/>
              <a:t>Online or offline</a:t>
            </a:r>
          </a:p>
          <a:p>
            <a:pPr lvl="1" eaLnBrk="1" hangingPunct="1"/>
            <a:r>
              <a:rPr lang="en-US" sz="1000" smtClean="0"/>
              <a:t>Location</a:t>
            </a:r>
          </a:p>
          <a:p>
            <a:pPr lvl="1" eaLnBrk="1" hangingPunct="1"/>
            <a:r>
              <a:rPr lang="en-US" sz="1000" smtClean="0"/>
              <a:t>Backup procedures </a:t>
            </a:r>
          </a:p>
          <a:p>
            <a:pPr eaLnBrk="1" hangingPunct="1"/>
            <a:endParaRPr lang="en-US" sz="1000" smtClean="0"/>
          </a:p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C4587D-0E44-447E-A74C-3477764703A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Assessing Values for Information Assets</a:t>
            </a:r>
          </a:p>
          <a:p>
            <a:pPr eaLnBrk="1" hangingPunct="1"/>
            <a:r>
              <a:rPr lang="en-US" smtClean="0"/>
              <a:t>As each information asset is identified, categorized, and classified, a relative value must also be assigned to it. </a:t>
            </a:r>
          </a:p>
          <a:p>
            <a:pPr eaLnBrk="1" hangingPunct="1"/>
            <a:r>
              <a:rPr lang="en-US" smtClean="0"/>
              <a:t>Relative values are comparative judgments made to ensure that the most valuable information assets are given the highest priority when managing risk.</a:t>
            </a:r>
          </a:p>
          <a:p>
            <a:pPr eaLnBrk="1" hangingPunct="1"/>
            <a:r>
              <a:rPr lang="en-US" smtClean="0"/>
              <a:t>Which information asset is the most critical to the success of the organization? </a:t>
            </a:r>
          </a:p>
          <a:p>
            <a:pPr eaLnBrk="1" hangingPunct="1"/>
            <a:r>
              <a:rPr lang="en-US" smtClean="0"/>
              <a:t>Which information asset generates the most revenue? </a:t>
            </a:r>
          </a:p>
          <a:p>
            <a:pPr eaLnBrk="1" hangingPunct="1"/>
            <a:r>
              <a:rPr lang="en-US" smtClean="0"/>
              <a:t>Which information asset generates the highest profitability? </a:t>
            </a:r>
          </a:p>
          <a:p>
            <a:pPr eaLnBrk="1" hangingPunct="1"/>
            <a:r>
              <a:rPr lang="en-US" smtClean="0"/>
              <a:t>Which information asset is the most expensive to replace? </a:t>
            </a:r>
          </a:p>
          <a:p>
            <a:pPr eaLnBrk="1" hangingPunct="1"/>
            <a:r>
              <a:rPr lang="en-US" smtClean="0"/>
              <a:t>Which information asset is the most expensive to protect? </a:t>
            </a:r>
          </a:p>
          <a:p>
            <a:pPr eaLnBrk="1" hangingPunct="1"/>
            <a:r>
              <a:rPr lang="en-US" smtClean="0"/>
              <a:t>Which information asset’s loss or compromise would be the most embarrassing or cause the greatest liability?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AC35E9-AC30-470E-ACC9-14954786906A}" type="slidenum">
              <a:rPr lang="en-US"/>
              <a:pPr/>
              <a:t>32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This material can be found in the offline feature within chapter 7.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925973-7F05-42E2-B679-0026A3F621FA}" type="slidenum">
              <a:rPr lang="en-US"/>
              <a:pPr/>
              <a:t>34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Introduction to Risk Assessment</a:t>
            </a:r>
          </a:p>
          <a:p>
            <a:pPr eaLnBrk="1" hangingPunct="1"/>
            <a:r>
              <a:rPr lang="en-US" smtClean="0"/>
              <a:t>The goal at this point is to create a method to evaluate the relative risk of each listed vulnerability.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E88F8B-D840-44A6-A02A-39E52FF11940}" type="slidenum">
              <a:rPr lang="en-US"/>
              <a:pPr/>
              <a:t>35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Risk Identification Estimate Factors</a:t>
            </a:r>
          </a:p>
          <a:p>
            <a:pPr eaLnBrk="1" hangingPunct="1"/>
            <a:r>
              <a:rPr lang="en-US" smtClean="0"/>
              <a:t>Risk is</a:t>
            </a:r>
          </a:p>
          <a:p>
            <a:pPr eaLnBrk="1" hangingPunct="1"/>
            <a:r>
              <a:rPr lang="en-US" smtClean="0"/>
              <a:t>The likelihood of the occurrence of a vulnerability</a:t>
            </a:r>
          </a:p>
          <a:p>
            <a:pPr eaLnBrk="1" hangingPunct="1"/>
            <a:r>
              <a:rPr lang="en-US" smtClean="0"/>
              <a:t>Multiplied by</a:t>
            </a:r>
          </a:p>
          <a:p>
            <a:pPr eaLnBrk="1" hangingPunct="1"/>
            <a:r>
              <a:rPr lang="en-US" smtClean="0"/>
              <a:t>The value of the information asset</a:t>
            </a:r>
          </a:p>
          <a:p>
            <a:pPr eaLnBrk="1" hangingPunct="1"/>
            <a:r>
              <a:rPr lang="en-US" smtClean="0"/>
              <a:t>Minus</a:t>
            </a:r>
          </a:p>
          <a:p>
            <a:pPr eaLnBrk="1" hangingPunct="1"/>
            <a:r>
              <a:rPr lang="en-US" smtClean="0"/>
              <a:t>The percentage of risk mitigated by current controls</a:t>
            </a:r>
          </a:p>
          <a:p>
            <a:pPr eaLnBrk="1" hangingPunct="1"/>
            <a:r>
              <a:rPr lang="en-US" smtClean="0"/>
              <a:t>Plus</a:t>
            </a:r>
          </a:p>
          <a:p>
            <a:pPr eaLnBrk="1" hangingPunct="1"/>
            <a:r>
              <a:rPr lang="en-US" smtClean="0"/>
              <a:t>The uncertainty of current knowledge of the vulnerability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631809-DC42-4876-BDA1-737E8F3856D2}" type="slidenum">
              <a:rPr lang="en-US"/>
              <a:pPr/>
              <a:t>37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Assessing Potential Loss</a:t>
            </a:r>
          </a:p>
          <a:p>
            <a:pPr eaLnBrk="1" hangingPunct="1"/>
            <a:r>
              <a:rPr lang="en-US" smtClean="0"/>
              <a:t>To be effective, the values must be assigned by asking:</a:t>
            </a:r>
          </a:p>
          <a:p>
            <a:pPr eaLnBrk="1" hangingPunct="1"/>
            <a:r>
              <a:rPr lang="en-US" smtClean="0"/>
              <a:t>Which threats present a danger to this organization’s assets in the given environment?</a:t>
            </a:r>
          </a:p>
          <a:p>
            <a:pPr eaLnBrk="1" hangingPunct="1"/>
            <a:r>
              <a:rPr lang="en-US" smtClean="0"/>
              <a:t>Which threats represent the most danger to the organization’s information?</a:t>
            </a:r>
          </a:p>
          <a:p>
            <a:pPr eaLnBrk="1" hangingPunct="1"/>
            <a:r>
              <a:rPr lang="en-US" smtClean="0"/>
              <a:t>How much would it cost to recover from a successful attack?</a:t>
            </a:r>
          </a:p>
          <a:p>
            <a:pPr eaLnBrk="1" hangingPunct="1"/>
            <a:r>
              <a:rPr lang="en-US" smtClean="0"/>
              <a:t>Which threats would require the greatest expenditure to prevent?</a:t>
            </a:r>
          </a:p>
          <a:p>
            <a:pPr eaLnBrk="1" hangingPunct="1"/>
            <a:r>
              <a:rPr lang="en-US" smtClean="0"/>
              <a:t>Which of the aforementioned questions is the most important to the protection of information from threats within this organization?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58332-DD98-4B8A-B2C2-AB64649F82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484A09-3243-4BAE-B914-96188C0CD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 descr="FloridaTech_seal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04775"/>
            <a:ext cx="11334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2EE5-0791-4E6E-8A2A-F2580595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6F3F0-CA8B-4D7E-9F46-BC7879291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1E6BC-5781-4F52-A320-D13E52F03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B42F4-967B-4355-8977-9CE2C6C1D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23BB-F76C-465D-9E81-F85C0F0A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2D27F-1740-4C3F-AC8F-C43B4DBE8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7BA2-556C-4FCC-A3A7-338C77201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582-6F04-4162-B19D-82C74C7E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5CC7-0570-41B9-8082-472F8E25D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7DAEF-3F93-4C09-9CDE-E05242AD0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EAAF038-C82E-4E7C-8FBB-22852F7D0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FloridaTech_seal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104775"/>
            <a:ext cx="11334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CIS 5600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Information Security Management</a:t>
            </a: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975" y="3757613"/>
            <a:ext cx="6704013" cy="1998662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Dr. Jeremy Lanman, Adjunct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jlanman@fit.edu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Office: Virtual</a:t>
            </a:r>
          </a:p>
          <a:p>
            <a:pPr eaLnBrk="1" hangingPunct="1">
              <a:buFont typeface="Times" pitchFamily="-128" charset="0"/>
              <a:buNone/>
            </a:pPr>
            <a:r>
              <a:rPr lang="en-US" sz="2000" i="1" smtClean="0"/>
              <a:t>Office Hours: By arrangement</a:t>
            </a:r>
            <a:endParaRPr lang="en-US" sz="20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Inventory of Information Assets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information assets, including</a:t>
            </a:r>
          </a:p>
          <a:p>
            <a:pPr lvl="1" eaLnBrk="1" hangingPunct="1"/>
            <a:r>
              <a:rPr lang="en-US" smtClean="0"/>
              <a:t>people, procedures, data and information, software, hardware, and networking elements</a:t>
            </a:r>
          </a:p>
          <a:p>
            <a:pPr eaLnBrk="1" hangingPunct="1"/>
            <a:r>
              <a:rPr lang="en-US" smtClean="0"/>
              <a:t>Should be done without pre-judging value of each asset</a:t>
            </a:r>
          </a:p>
          <a:p>
            <a:pPr lvl="1" eaLnBrk="1" hangingPunct="1"/>
            <a:r>
              <a:rPr lang="en-US" smtClean="0"/>
              <a:t>Values will be assigned later in the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Organizational Assets</a:t>
            </a:r>
            <a:br>
              <a:rPr lang="en-US" smtClean="0"/>
            </a:br>
            <a:endParaRPr lang="en-US" smtClean="0"/>
          </a:p>
        </p:txBody>
      </p:sp>
      <p:pic>
        <p:nvPicPr>
          <p:cNvPr id="12291" name="Picture 3" descr="Tbl07-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447800"/>
            <a:ext cx="7467600" cy="513873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Hardware, Software, and Network Assets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Inventory process requires a certain amount of planning </a:t>
            </a:r>
          </a:p>
          <a:p>
            <a:pPr eaLnBrk="1" hangingPunct="1"/>
            <a:r>
              <a:rPr lang="en-US" smtClean="0"/>
              <a:t>Determine which attributes of each of these information assets should be tracked</a:t>
            </a:r>
          </a:p>
          <a:p>
            <a:pPr lvl="1" eaLnBrk="1" hangingPunct="1"/>
            <a:r>
              <a:rPr lang="en-US" smtClean="0"/>
              <a:t>Will depend on the needs of the organization and </a:t>
            </a:r>
          </a:p>
          <a:p>
            <a:pPr lvl="1" eaLnBrk="1" hangingPunct="1"/>
            <a:r>
              <a:rPr lang="en-US" smtClean="0"/>
              <a:t>its risk management efforts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for Assets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6962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Potential attributes:</a:t>
            </a:r>
          </a:p>
          <a:p>
            <a:pPr lvl="1" eaLnBrk="1" hangingPunct="1"/>
            <a:r>
              <a:rPr lang="en-US" sz="2400" smtClean="0"/>
              <a:t>Name</a:t>
            </a:r>
          </a:p>
          <a:p>
            <a:pPr lvl="1" eaLnBrk="1" hangingPunct="1"/>
            <a:r>
              <a:rPr lang="en-US" sz="2400" smtClean="0"/>
              <a:t>IP address</a:t>
            </a:r>
          </a:p>
          <a:p>
            <a:pPr lvl="1" eaLnBrk="1" hangingPunct="1"/>
            <a:r>
              <a:rPr lang="en-US" sz="2400" smtClean="0"/>
              <a:t>MAC address</a:t>
            </a:r>
          </a:p>
          <a:p>
            <a:pPr lvl="1" eaLnBrk="1" hangingPunct="1"/>
            <a:r>
              <a:rPr lang="en-US" sz="2400" smtClean="0"/>
              <a:t>Asset type</a:t>
            </a:r>
          </a:p>
          <a:p>
            <a:pPr lvl="1" eaLnBrk="1" hangingPunct="1"/>
            <a:r>
              <a:rPr lang="en-US" sz="2400" smtClean="0"/>
              <a:t>Manufacturer name</a:t>
            </a:r>
          </a:p>
          <a:p>
            <a:pPr lvl="1" eaLnBrk="1" hangingPunct="1"/>
            <a:r>
              <a:rPr lang="en-US" sz="2400" smtClean="0"/>
              <a:t>Manufacturer’s model or part number</a:t>
            </a:r>
          </a:p>
          <a:p>
            <a:pPr lvl="2" eaLnBrk="1" hangingPunct="1"/>
            <a:r>
              <a:rPr lang="en-US" sz="2000" smtClean="0"/>
              <a:t>Software version, update revision, </a:t>
            </a:r>
          </a:p>
          <a:p>
            <a:pPr lvl="1" eaLnBrk="1" hangingPunct="1"/>
            <a:r>
              <a:rPr lang="en-US" sz="2400" smtClean="0"/>
              <a:t>Physical location</a:t>
            </a:r>
          </a:p>
          <a:p>
            <a:pPr lvl="1" eaLnBrk="1" hangingPunct="1"/>
            <a:r>
              <a:rPr lang="en-US" sz="2400" smtClean="0"/>
              <a:t>Logical location</a:t>
            </a:r>
          </a:p>
          <a:p>
            <a:pPr lvl="1" eaLnBrk="1" hangingPunct="1"/>
            <a:r>
              <a:rPr lang="en-US" sz="2400" smtClean="0"/>
              <a:t>Controlling 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People, Procedures, and Data Assets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Whose Responsibility ?</a:t>
            </a:r>
          </a:p>
          <a:p>
            <a:pPr lvl="1" eaLnBrk="1" hangingPunct="1"/>
            <a:r>
              <a:rPr lang="en-US" smtClean="0"/>
              <a:t>managers who possess the necessary knowledge, experience, and judgment</a:t>
            </a:r>
          </a:p>
          <a:p>
            <a:pPr eaLnBrk="1" hangingPunct="1"/>
            <a:r>
              <a:rPr lang="en-US" smtClean="0"/>
              <a:t>Recording</a:t>
            </a:r>
          </a:p>
          <a:p>
            <a:pPr lvl="1" eaLnBrk="1" hangingPunct="1"/>
            <a:r>
              <a:rPr lang="en-US" smtClean="0"/>
              <a:t>use reliable data-handling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Suggested Attributes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3657600" cy="487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People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smtClean="0"/>
              <a:t>Position name/number/ID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smtClean="0"/>
              <a:t>Supervisor name/number/ID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smtClean="0"/>
              <a:t>Security clearance level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smtClean="0"/>
              <a:t>Special skills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00600" y="19050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Procedures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Description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Intended purpose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Software/hardware/networking elements to which it is tied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Location where it is stored for reference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Location where it is stored for update purposes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Suggested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Owner/creator/manager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Size of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Data structure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Online or offline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Backup procedures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Classifying and Categorizing Assets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Determine whether its asset categories are meaningful </a:t>
            </a:r>
          </a:p>
          <a:p>
            <a:pPr lvl="1" eaLnBrk="1" hangingPunct="1"/>
            <a:r>
              <a:rPr lang="en-US" sz="2400" smtClean="0"/>
              <a:t>After initial inventory is assembled, </a:t>
            </a:r>
          </a:p>
          <a:p>
            <a:pPr eaLnBrk="1" hangingPunct="1"/>
            <a:r>
              <a:rPr lang="en-US" sz="2800" smtClean="0"/>
              <a:t>Inventory should also reflect sensitivity and security priority assigned to each asset</a:t>
            </a:r>
          </a:p>
          <a:p>
            <a:pPr eaLnBrk="1" hangingPunct="1"/>
            <a:r>
              <a:rPr lang="en-US" sz="2800" smtClean="0"/>
              <a:t>A classification scheme categorizes these information assets based on their sensitivity and security needs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Classifying and Categorizing Assets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Categories</a:t>
            </a:r>
          </a:p>
          <a:p>
            <a:pPr lvl="1" eaLnBrk="1" hangingPunct="1"/>
            <a:r>
              <a:rPr lang="en-US" sz="2400" smtClean="0"/>
              <a:t>designates level of protection needed for a particular information asset</a:t>
            </a:r>
          </a:p>
          <a:p>
            <a:pPr eaLnBrk="1" hangingPunct="1"/>
            <a:r>
              <a:rPr lang="en-US" sz="2800" smtClean="0"/>
              <a:t>Classification categories must be comprehensive and mutually exclusive</a:t>
            </a:r>
          </a:p>
          <a:p>
            <a:pPr eaLnBrk="1" hangingPunct="1"/>
            <a:r>
              <a:rPr lang="en-US" sz="2800" smtClean="0"/>
              <a:t>Some asset types, such as personnel, </a:t>
            </a:r>
          </a:p>
          <a:p>
            <a:pPr lvl="1" eaLnBrk="1" hangingPunct="1"/>
            <a:r>
              <a:rPr lang="en-US" sz="2400" smtClean="0"/>
              <a:t>may require an alternative classification scheme that would identify the clearance needed to use the asset type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Assessing Values for Information Assets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Assign a relative value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ensure that the most valuable information assets are given the highest priority, for example: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Which is the most critical to the success of the organization?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Which generates the most revenue?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Which generates the highest profitability?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Which is the most expensive to replace?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Which is the most expensive to protect?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Whose loss or compromise would be the most embarrassing or cause the greatest liability?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Final step in the RI process is to list the assets in order of importance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Can use a weighted factor analysis worksheet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6666"/>
                </a:solidFill>
              </a:rPr>
              <a:t>Risk Management: </a:t>
            </a:r>
            <a:br>
              <a:rPr lang="en-US" sz="2800" smtClean="0">
                <a:solidFill>
                  <a:srgbClr val="006666"/>
                </a:solidFill>
              </a:rPr>
            </a:br>
            <a:r>
              <a:rPr lang="en-US" sz="2800" smtClean="0">
                <a:solidFill>
                  <a:srgbClr val="006666"/>
                </a:solidFill>
              </a:rPr>
              <a:t>Identifying and Assessing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Sample Asset Classification Worksheet</a:t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</p:txBody>
      </p:sp>
      <p:pic>
        <p:nvPicPr>
          <p:cNvPr id="21507" name="Picture 3" descr="Fig07-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762000"/>
            <a:ext cx="8458200" cy="6081713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Factor Analysis Worksheet (NIST SP 800-30)</a:t>
            </a:r>
          </a:p>
        </p:txBody>
      </p:sp>
      <p:pic>
        <p:nvPicPr>
          <p:cNvPr id="22531" name="Picture 3" descr="Tbl07-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600200"/>
            <a:ext cx="7924800" cy="510540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Classification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Data owners must classify information assets for which they are responsible and review the classifications periodically</a:t>
            </a:r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/>
            <a:r>
              <a:rPr lang="en-US" sz="2400" smtClean="0"/>
              <a:t>Public</a:t>
            </a:r>
          </a:p>
          <a:p>
            <a:pPr lvl="1" eaLnBrk="1" hangingPunct="1"/>
            <a:r>
              <a:rPr lang="en-US" sz="2400" smtClean="0"/>
              <a:t>For official use only</a:t>
            </a:r>
          </a:p>
          <a:p>
            <a:pPr lvl="1" eaLnBrk="1" hangingPunct="1"/>
            <a:r>
              <a:rPr lang="en-US" sz="2400" smtClean="0"/>
              <a:t>Sensitive</a:t>
            </a:r>
          </a:p>
          <a:p>
            <a:pPr lvl="1" eaLnBrk="1" hangingPunct="1"/>
            <a:r>
              <a:rPr lang="en-US" sz="2400" smtClean="0"/>
              <a:t>Classified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Classification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U.S. military classification scheme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more complex categorization system than the schemes of most corporations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Uses a five-level classification scheme as defined in Executive Order 12958: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Unclassified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Sensitive But Unclassified (SBU)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Confidential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Secret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Top Secret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Clearances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Personnel Security Clearance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Complement to data classification scheme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user of information asset is assigned an authorization level that indicates level of information classification he or she can 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Most organizations have developed a set of roles and corresponding security clearances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Individuals are assigned into groups that correlate with classifications of the information assets they need for their 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Clearances (Continued)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Need-to-know principle:</a:t>
            </a:r>
          </a:p>
          <a:p>
            <a:pPr lvl="1" eaLnBrk="1" hangingPunct="1"/>
            <a:r>
              <a:rPr lang="en-US" smtClean="0"/>
              <a:t>Regardless of one’s security clearance, an individual is not allowed to view data simply because it falls within that individual’s level of clearance </a:t>
            </a:r>
          </a:p>
          <a:p>
            <a:pPr lvl="1" eaLnBrk="1" hangingPunct="1"/>
            <a:r>
              <a:rPr lang="en-US" smtClean="0"/>
              <a:t>Before he or she is allowed access to a specific set of data, that person must also need-to-know the data as well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of</a:t>
            </a:r>
            <a:br>
              <a:rPr lang="en-US" smtClean="0"/>
            </a:br>
            <a:r>
              <a:rPr lang="en-US" smtClean="0"/>
              <a:t>Classified Information Assets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Managing an information asset includes 	</a:t>
            </a:r>
          </a:p>
          <a:p>
            <a:pPr lvl="1" eaLnBrk="1" hangingPunct="1"/>
            <a:r>
              <a:rPr lang="en-US" sz="2400" smtClean="0"/>
              <a:t>considering the storage, distribution, portability, and destruction of that information asset</a:t>
            </a:r>
          </a:p>
          <a:p>
            <a:pPr eaLnBrk="1" hangingPunct="1"/>
            <a:r>
              <a:rPr lang="en-US" sz="2800" smtClean="0"/>
              <a:t>Information asset that has a classification designation other than unclassified or public:</a:t>
            </a:r>
          </a:p>
          <a:p>
            <a:pPr lvl="1" eaLnBrk="1" hangingPunct="1"/>
            <a:r>
              <a:rPr lang="en-US" sz="2400" smtClean="0"/>
              <a:t>Must be clearly marked as such </a:t>
            </a:r>
          </a:p>
          <a:p>
            <a:pPr lvl="1" eaLnBrk="1" hangingPunct="1"/>
            <a:r>
              <a:rPr lang="en-US" sz="2400" smtClean="0"/>
              <a:t>Must be available only to authorized individuals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of</a:t>
            </a:r>
            <a:br>
              <a:rPr lang="en-US" smtClean="0"/>
            </a:br>
            <a:r>
              <a:rPr lang="en-US" smtClean="0"/>
              <a:t>Classified Information Assets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Clean Desk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maintain confidentiality of classified documents, managers can implement a clean desk policy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Destruction of sensitive material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copies of classified information are no longer valuable or too many copies exist, care should be taken to destroy them properly to discourage dumpster diving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Threat Identification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Any organization typically faces a wide variety of threats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you assume that every threat can and will attack every information asset, then the project scope becomes too complex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To make the process less unwieldy, manage separately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step in the threat identification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vulnerability identification processes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then coordinate them at the 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And Prioritize </a:t>
            </a:r>
            <a:br>
              <a:rPr lang="en-US" smtClean="0"/>
            </a:br>
            <a:r>
              <a:rPr lang="en-US" smtClean="0"/>
              <a:t>Threats and Threat Agents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Each threat presents a unique challenge to information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be handled with specific controls that directly address particular threat and threat agent’s attack strategy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Threat assessment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Before threats can be assessed in risk identification process, each threat must be further examined to determine its potential to affect targeted information asset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Information security departments are created primarily to manage </a:t>
            </a:r>
            <a:r>
              <a:rPr lang="en-US" sz="2800" smtClean="0">
                <a:solidFill>
                  <a:srgbClr val="006666"/>
                </a:solidFill>
              </a:rPr>
              <a:t>IT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66"/>
                </a:solidFill>
              </a:rPr>
              <a:t>Managing risk</a:t>
            </a:r>
            <a:r>
              <a:rPr lang="en-US" sz="2800" smtClean="0"/>
              <a:t> is one of the key responsibilities of every manager within the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any well-developed risk management program, two formal processes are at work: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6666"/>
                </a:solidFill>
              </a:rPr>
              <a:t>Risk identification and assessment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6666"/>
                </a:solidFill>
              </a:rPr>
              <a:t>Risk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Threats to Information Security</a:t>
            </a:r>
          </a:p>
        </p:txBody>
      </p:sp>
      <p:pic>
        <p:nvPicPr>
          <p:cNvPr id="31747" name="Picture 3" descr="Tbl07-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554163"/>
            <a:ext cx="8229600" cy="5075237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Threats to Information Security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490" t="26956" r="22075" b="27084"/>
          <a:stretch>
            <a:fillRect/>
          </a:stretch>
        </p:blipFill>
        <p:spPr>
          <a:xfrm>
            <a:off x="457200" y="1676400"/>
            <a:ext cx="8153400" cy="50292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Ranking of Threat-Driven Expenditures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Top Threat-Driven Expenses		Rating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Deliberate software attacks			12.7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Acts of human error or failure			7.6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Technical software failures or errors		7.0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Technical hardware failures or errors		6.0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QoS deviations from service providers		4.9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Deliberate acts of espionage or trespass		4.7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Deliberate acts of theft				4.1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Deliberate acts of sabotage or vandalism		4.0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Technological obsolescence			3.3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Forces of nature				3.0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Compromises to intellectual property		2.2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smtClean="0"/>
              <a:t>Deliberate acts of information extortion		1.0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762000" y="18288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Vulnerability Assessment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Steps revisited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Identify the information assets of the organization and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Document some threat assessment criteria,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>
                <a:solidFill>
                  <a:srgbClr val="006666"/>
                </a:solidFill>
              </a:rPr>
              <a:t>Begin to review every information asset for each threat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smtClean="0"/>
              <a:t>Leads to creation of list of vulnerabilities that remain potential risks to organization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Vulnerabilities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specific avenues that threat agents can exploit to attack an information asset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/>
              <a:t>At the end of the risk identification process,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a list of assets and their vulnerabilities has been developed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Risk Assessment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at this point is to create a method to evaluate relative risk of each listed vulnerability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Identification Estimate Factors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chemeClr val="accent1"/>
                </a:solidFill>
              </a:rPr>
              <a:t>Risk</a:t>
            </a:r>
            <a:r>
              <a:rPr lang="en-US" sz="2800" smtClean="0"/>
              <a:t> is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smtClean="0"/>
              <a:t>The likelihood of the occurrence of a vulnerability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i="1" smtClean="0">
                <a:solidFill>
                  <a:schemeClr val="hlink"/>
                </a:solidFill>
              </a:rPr>
              <a:t>Multiplied by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smtClean="0"/>
              <a:t>The value of the information asset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i="1" smtClean="0">
                <a:solidFill>
                  <a:schemeClr val="hlink"/>
                </a:solidFill>
              </a:rPr>
              <a:t>Minus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smtClean="0"/>
              <a:t>The percentage of risk mitigated by current controls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i="1" smtClean="0">
                <a:solidFill>
                  <a:schemeClr val="hlink"/>
                </a:solidFill>
              </a:rPr>
              <a:t>Plus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smtClean="0"/>
              <a:t>The uncertainty of current knowledge of the vulnerability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Likelihood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Likelihood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l</a:t>
            </a:r>
            <a:r>
              <a:rPr lang="en-US" sz="2400" smtClean="0"/>
              <a:t>of the threat occurring is the estimation of the probability that a threat will succeed in achieving an undesirable event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is the overall rating - often a numerical value on a defined scale (such as 0.1 – 1.0) - of the probability that a specific vulnerability will be exploited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Using the information documented during the risk identification process,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assign weighted scores based on the value of each information asset, i.e. 1-100, low-med-high, etc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Assessing Potential Loss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To be effective, the likelihood values must be assigned by asking:</a:t>
            </a:r>
          </a:p>
          <a:p>
            <a:pPr lvl="1" eaLnBrk="1" hangingPunct="1"/>
            <a:r>
              <a:rPr lang="en-US" sz="2000" smtClean="0"/>
              <a:t>Which threats present a danger to this organization’s assets in the given environment?</a:t>
            </a:r>
          </a:p>
          <a:p>
            <a:pPr lvl="1" eaLnBrk="1" hangingPunct="1"/>
            <a:r>
              <a:rPr lang="en-US" sz="2000" smtClean="0"/>
              <a:t>Which threats represent the most danger to the organization’s information?</a:t>
            </a:r>
          </a:p>
          <a:p>
            <a:pPr lvl="1" eaLnBrk="1" hangingPunct="1"/>
            <a:r>
              <a:rPr lang="en-US" sz="2000" smtClean="0"/>
              <a:t>How much would it cost to recover from a successful attack?</a:t>
            </a:r>
          </a:p>
          <a:p>
            <a:pPr lvl="1" eaLnBrk="1" hangingPunct="1"/>
            <a:r>
              <a:rPr lang="en-US" sz="2000" smtClean="0"/>
              <a:t>Which threats would require the greatest expenditure to prevent?</a:t>
            </a:r>
          </a:p>
          <a:p>
            <a:pPr lvl="1" eaLnBrk="1" hangingPunct="1"/>
            <a:r>
              <a:rPr lang="en-US" sz="2000" smtClean="0"/>
              <a:t>Which of the aforementioned questions is the most important to the protection of information from threats within this organization?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Mitigated Risk / Uncertainty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it is partially controlled,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Estimate what percentage of the vulnerability has been controlled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66"/>
                </a:solidFill>
              </a:rPr>
              <a:t>Uncertainty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6666"/>
                </a:solidFill>
              </a:rPr>
              <a:t>is an estimate made by the manager using judgment and experience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not possible to know everything about every vulnerability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degree to which a current control can reduce risk is also subject to estimation error</a:t>
            </a:r>
            <a:endParaRPr lang="en-US" sz="2400" smtClean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Determination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6666"/>
                </a:solidFill>
              </a:rPr>
              <a:t>Asset A</a:t>
            </a:r>
            <a:r>
              <a:rPr lang="en-US" sz="2400" smtClean="0"/>
              <a:t> has a value of 50 and has vulnerability #1,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likelihood of 1.0 with no current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assumptions and data are 90% accurate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6666"/>
                </a:solidFill>
              </a:rPr>
              <a:t>Asset B</a:t>
            </a:r>
            <a:r>
              <a:rPr lang="en-US" sz="2400" smtClean="0"/>
              <a:t> has a value of 100 and has two vulnerabilities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Vulnerability #2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likelihood of 0.5 with a current control that addresses 50% of its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Vulnerability # 3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likelihood of 0.1 with no current controls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assumptions and data are 80% accurate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Knowing Our Environment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Identify, Examine and Understand </a:t>
            </a:r>
          </a:p>
          <a:p>
            <a:pPr lvl="1" eaLnBrk="1" hangingPunct="1"/>
            <a:r>
              <a:rPr lang="en-US" sz="2400" smtClean="0"/>
              <a:t>information and how it is processed, stored, and transmitted</a:t>
            </a:r>
          </a:p>
          <a:p>
            <a:pPr eaLnBrk="1" hangingPunct="1"/>
            <a:r>
              <a:rPr lang="en-US" sz="2800" smtClean="0"/>
              <a:t>Initiate an in-depth risk management program</a:t>
            </a:r>
          </a:p>
          <a:p>
            <a:pPr eaLnBrk="1" hangingPunct="1"/>
            <a:r>
              <a:rPr lang="en-US" sz="2800" smtClean="0">
                <a:solidFill>
                  <a:srgbClr val="006666"/>
                </a:solidFill>
              </a:rPr>
              <a:t>Risk management is a process</a:t>
            </a:r>
          </a:p>
          <a:p>
            <a:pPr lvl="1" eaLnBrk="1" hangingPunct="1"/>
            <a:r>
              <a:rPr lang="en-US" sz="2400" smtClean="0"/>
              <a:t>means - safeguards and controls that are devised and implemented are not install-and-forget devices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Determination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Resulting ranked list of risk ratings for the three vulnerabilities is as follows:</a:t>
            </a:r>
          </a:p>
          <a:p>
            <a:pPr lvl="1" eaLnBrk="1" hangingPunct="1"/>
            <a:r>
              <a:rPr lang="en-US" smtClean="0"/>
              <a:t>Asset A: Vulnerability 1 rated as 55 = </a:t>
            </a:r>
          </a:p>
          <a:p>
            <a:pPr lvl="2" eaLnBrk="1" hangingPunct="1"/>
            <a:r>
              <a:rPr lang="en-US" smtClean="0"/>
              <a:t>(50 × 1.0) – 0% + 10%</a:t>
            </a:r>
          </a:p>
          <a:p>
            <a:pPr lvl="1" eaLnBrk="1" hangingPunct="1"/>
            <a:r>
              <a:rPr lang="en-US" smtClean="0"/>
              <a:t>Asset B: Vulnerability 2 rated as 35 = </a:t>
            </a:r>
          </a:p>
          <a:p>
            <a:pPr lvl="2" eaLnBrk="1" hangingPunct="1"/>
            <a:r>
              <a:rPr lang="en-US" smtClean="0"/>
              <a:t>(100 × 0.5) – 50% + 20%</a:t>
            </a:r>
          </a:p>
          <a:p>
            <a:pPr lvl="1" eaLnBrk="1" hangingPunct="1"/>
            <a:r>
              <a:rPr lang="en-US" smtClean="0"/>
              <a:t>Asset B: Vulnerability 3 rated as 12 = </a:t>
            </a:r>
          </a:p>
          <a:p>
            <a:pPr lvl="2" eaLnBrk="1" hangingPunct="1"/>
            <a:r>
              <a:rPr lang="en-US" smtClean="0"/>
              <a:t>(100 × 0.1) – 0 % + 20%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Possible Controls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each threat and its associated vulnerabilities that have residual risk, create a preliminary list of control ideas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Three general categories of controls exist: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Technical controls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Access controls specifically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address admission of a user into a trusted area of the organization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These areas can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information systems,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physically restricted areas such as computer rooms,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even the organization in its entirety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Access controls usually consist of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combination of policies, programs, and technologies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Access Controls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Mandatory Access Controls (MACs):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Required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Structured and coordinated with a data classification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implemented, users and data owners have limited control over their access to information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data classification scheme that rates each collection of information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Access Controls (Continued)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 Matrix</a:t>
            </a:r>
          </a:p>
          <a:p>
            <a:pPr eaLnBrk="1" hangingPunct="1"/>
            <a:r>
              <a:rPr lang="en-US" smtClean="0"/>
              <a:t>Access Control List </a:t>
            </a:r>
          </a:p>
          <a:p>
            <a:pPr lvl="1" eaLnBrk="1" hangingPunct="1"/>
            <a:r>
              <a:rPr lang="en-US" smtClean="0"/>
              <a:t>the column of attributes associated with a particular object is called an access control list (ACL)</a:t>
            </a:r>
          </a:p>
          <a:p>
            <a:pPr eaLnBrk="1" hangingPunct="1"/>
            <a:r>
              <a:rPr lang="en-US" smtClean="0"/>
              <a:t>Capabilities</a:t>
            </a:r>
          </a:p>
          <a:p>
            <a:pPr lvl="1" eaLnBrk="1" hangingPunct="1"/>
            <a:r>
              <a:rPr lang="en-US" smtClean="0"/>
              <a:t>The row of attributes associated with a particular subject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Access Controls (Continued)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Nondiscretionary controls are determined by a central authority in the organization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based on roles—called role-based controls—or on a specified set of tasks—called task-based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Task-based controls can, in turn, be based on lists maintained on subjects or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Role-based controls are tied to the role that a particular user performs in an organization, whereas task-based controls are tied to a particular assignment or responsibility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Access Controls (Continued)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Discretionary Access Controls (DACs)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implemented at the discretion or option of the data user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ability to share resources in a peer-to-peer configuration allows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users to control and possibly provide access to information or resources at their disposal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users can allow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general, unrestricted access, 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specific individuals or sets of individuals to access these resources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Documenting the Results </a:t>
            </a:r>
            <a:br>
              <a:rPr lang="en-US" smtClean="0"/>
            </a:br>
            <a:r>
              <a:rPr lang="en-US" smtClean="0"/>
              <a:t>of Risk Assessment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goal of the risk management process: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Identify information assets and their vulnerabilities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Rank them according to the need for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preparing this list, collect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wealth of factual information about the assets and the threats they 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information about the controls that are already in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final summarized document is the ranked vulnerability risk worksheet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Ranked Vulnerability Risk Worksheet</a:t>
            </a:r>
          </a:p>
        </p:txBody>
      </p:sp>
      <p:pic>
        <p:nvPicPr>
          <p:cNvPr id="50179" name="Picture 3" descr="Tbl07-0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531938"/>
            <a:ext cx="8153400" cy="5173662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Documenting the Results of Risk Assessment (Continued)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the deliverables from this stage of the risk management project? </a:t>
            </a:r>
          </a:p>
          <a:p>
            <a:pPr eaLnBrk="1" hangingPunct="1"/>
            <a:r>
              <a:rPr lang="en-US" smtClean="0"/>
              <a:t>The risk identification process should designate </a:t>
            </a:r>
          </a:p>
          <a:p>
            <a:pPr lvl="1" eaLnBrk="1" hangingPunct="1"/>
            <a:r>
              <a:rPr lang="en-US" smtClean="0"/>
              <a:t>what function the reports serve, </a:t>
            </a:r>
          </a:p>
          <a:p>
            <a:pPr lvl="1" eaLnBrk="1" hangingPunct="1"/>
            <a:r>
              <a:rPr lang="en-US" smtClean="0"/>
              <a:t>who is responsible for preparing them, and </a:t>
            </a:r>
          </a:p>
          <a:p>
            <a:pPr lvl="1" eaLnBrk="1" hangingPunct="1"/>
            <a:r>
              <a:rPr lang="en-US" smtClean="0"/>
              <a:t>who reviews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Knowing the Enemy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Identify, examine, and understand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olidFill>
                  <a:srgbClr val="006666"/>
                </a:solidFill>
              </a:rPr>
              <a:t>the threats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Managers must be prepared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fully identify those threats that pose risks to the organization and the security of its information assets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66"/>
                </a:solidFill>
              </a:rPr>
              <a:t>Risk management is the process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 assessing the risks to an organization’s information and determining how those risks can be controlled or mitigated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Identification and Assessment Deliverables</a:t>
            </a:r>
          </a:p>
        </p:txBody>
      </p:sp>
      <p:pic>
        <p:nvPicPr>
          <p:cNvPr id="52227" name="Picture 3" descr="Tbl07-0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82688" y="2344738"/>
            <a:ext cx="7772400" cy="3200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Management</a:t>
            </a:r>
            <a:br>
              <a:rPr lang="en-US" smtClean="0"/>
            </a:b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process concerned with identification, measurement, control and minimization of security risks in information systems to a level commensurate with the value of the assets protected (NIST)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76388" y="5303838"/>
            <a:ext cx="1516062" cy="76993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525" y="3067050"/>
            <a:ext cx="3965575" cy="363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16063" y="5238750"/>
            <a:ext cx="1516062" cy="804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latin typeface="Arial" charset="0"/>
              </a:rPr>
              <a:t>Implement Risk</a:t>
            </a:r>
          </a:p>
          <a:p>
            <a:pPr algn="ctr"/>
            <a:r>
              <a:rPr lang="en-US" sz="1400" b="1">
                <a:latin typeface="Arial" charset="0"/>
              </a:rPr>
              <a:t>Management</a:t>
            </a:r>
          </a:p>
          <a:p>
            <a:pPr algn="ctr"/>
            <a:r>
              <a:rPr lang="en-US" sz="1400" b="1">
                <a:latin typeface="Arial" charset="0"/>
              </a:rPr>
              <a:t>Actions</a:t>
            </a:r>
            <a:endParaRPr lang="en-US">
              <a:latin typeface="Arial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03363" y="3827463"/>
            <a:ext cx="1312862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latin typeface="Arial" charset="0"/>
              </a:rPr>
              <a:t>Re-evaluate</a:t>
            </a:r>
          </a:p>
          <a:p>
            <a:pPr algn="ctr"/>
            <a:r>
              <a:rPr lang="en-US" sz="1400" b="1">
                <a:latin typeface="Arial" charset="0"/>
              </a:rPr>
              <a:t>the Risks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295650" y="2728913"/>
            <a:ext cx="1190625" cy="785812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3399FF"/>
                </a:solidFill>
                <a:latin typeface="Arial" charset="0"/>
              </a:rPr>
              <a:t>Identify</a:t>
            </a:r>
          </a:p>
          <a:p>
            <a:pPr algn="ctr"/>
            <a:r>
              <a:rPr lang="en-US" sz="1400" b="1">
                <a:solidFill>
                  <a:srgbClr val="3399FF"/>
                </a:solidFill>
                <a:latin typeface="Arial" charset="0"/>
              </a:rPr>
              <a:t>the </a:t>
            </a:r>
          </a:p>
          <a:p>
            <a:pPr algn="ctr"/>
            <a:r>
              <a:rPr lang="en-US" sz="1400" b="1">
                <a:solidFill>
                  <a:srgbClr val="3399FF"/>
                </a:solidFill>
                <a:latin typeface="Arial" charset="0"/>
              </a:rPr>
              <a:t>Risk Areas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900613" y="3979863"/>
            <a:ext cx="1190625" cy="584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3399FF"/>
                </a:solidFill>
                <a:latin typeface="Arial" charset="0"/>
              </a:rPr>
              <a:t>Assess the </a:t>
            </a:r>
          </a:p>
          <a:p>
            <a:pPr algn="ctr"/>
            <a:r>
              <a:rPr lang="en-US" sz="1400" b="1">
                <a:solidFill>
                  <a:srgbClr val="3399FF"/>
                </a:solidFill>
                <a:latin typeface="Arial" charset="0"/>
              </a:rPr>
              <a:t>Risks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987925" y="3579813"/>
            <a:ext cx="105251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endParaRPr lang="en-US" sz="1400" b="1">
              <a:latin typeface="Arial" charset="0"/>
            </a:endParaRPr>
          </a:p>
          <a:p>
            <a:pPr algn="ctr" latinLnBrk="1"/>
            <a:endParaRPr lang="en-US" sz="1400" b="1">
              <a:latin typeface="Arial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395788" y="5486400"/>
            <a:ext cx="1389062" cy="8826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latin typeface="Arial" charset="0"/>
              </a:rPr>
              <a:t>Develop Risk</a:t>
            </a:r>
          </a:p>
          <a:p>
            <a:pPr algn="ctr"/>
            <a:r>
              <a:rPr lang="en-US" sz="1400" b="1">
                <a:latin typeface="Arial" charset="0"/>
              </a:rPr>
              <a:t>Management</a:t>
            </a:r>
          </a:p>
          <a:p>
            <a:pPr algn="ctr"/>
            <a:r>
              <a:rPr lang="en-US" sz="1400" b="1">
                <a:latin typeface="Arial" charset="0"/>
              </a:rPr>
              <a:t>Plan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573338" y="4168775"/>
            <a:ext cx="2366962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600" b="1" i="1">
                <a:latin typeface="Arial" charset="0"/>
              </a:rPr>
              <a:t>Risk Management</a:t>
            </a:r>
          </a:p>
          <a:p>
            <a:pPr algn="ctr"/>
            <a:r>
              <a:rPr lang="en-US" sz="2600" b="1" i="1">
                <a:latin typeface="Arial" charset="0"/>
              </a:rPr>
              <a:t>Cycle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6178550" y="5291138"/>
            <a:ext cx="495300" cy="169862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172200" y="5684838"/>
            <a:ext cx="495300" cy="1698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750050" y="5257800"/>
            <a:ext cx="19494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latin typeface="Arial" charset="0"/>
              </a:rPr>
              <a:t>Risk Assessment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753225" y="5651500"/>
            <a:ext cx="26193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latin typeface="Arial" charset="0"/>
              </a:rPr>
              <a:t>Risk Control (Mitigation)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Accountability for Risk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communities of interest must work together: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Evaluating risk controls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Determining which control options are cost-effective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Acquiring or installing appropriate controls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Overseeing processes to ensure that controls remain effective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Identifying risks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Assessing risks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Summarizing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Identification Process</a:t>
            </a:r>
            <a:br>
              <a:rPr lang="en-US" smtClean="0"/>
            </a:br>
            <a:endParaRPr lang="en-US" smtClean="0"/>
          </a:p>
        </p:txBody>
      </p:sp>
      <p:pic>
        <p:nvPicPr>
          <p:cNvPr id="9219" name="Picture 3" descr="Fig07-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371600"/>
            <a:ext cx="8229600" cy="5367338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Identification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identification </a:t>
            </a:r>
          </a:p>
          <a:p>
            <a:pPr lvl="1" eaLnBrk="1" hangingPunct="1"/>
            <a:r>
              <a:rPr lang="en-US" smtClean="0"/>
              <a:t>begins with the process of self-examination</a:t>
            </a:r>
          </a:p>
          <a:p>
            <a:pPr eaLnBrk="1" hangingPunct="1"/>
            <a:r>
              <a:rPr lang="en-US" smtClean="0"/>
              <a:t>Managers </a:t>
            </a:r>
          </a:p>
          <a:p>
            <a:pPr lvl="1" eaLnBrk="1" hangingPunct="1"/>
            <a:r>
              <a:rPr lang="en-US" smtClean="0"/>
              <a:t>identify the organization’s information assets, </a:t>
            </a:r>
          </a:p>
          <a:p>
            <a:pPr lvl="1" eaLnBrk="1" hangingPunct="1"/>
            <a:r>
              <a:rPr lang="en-US" smtClean="0"/>
              <a:t>classify them into useful groups, and </a:t>
            </a:r>
          </a:p>
          <a:p>
            <a:pPr lvl="1" eaLnBrk="1" hangingPunct="1"/>
            <a:r>
              <a:rPr lang="en-US" smtClean="0"/>
              <a:t>prioritize them by their overall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2509</Words>
  <Application>Microsoft Office PowerPoint</Application>
  <PresentationFormat>On-screen Show (4:3)</PresentationFormat>
  <Paragraphs>432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Blends</vt:lpstr>
      <vt:lpstr>CIS 5600 Information Security Management</vt:lpstr>
      <vt:lpstr>Slide 2</vt:lpstr>
      <vt:lpstr>Introduction</vt:lpstr>
      <vt:lpstr>Knowing Our Environment</vt:lpstr>
      <vt:lpstr>Knowing the Enemy</vt:lpstr>
      <vt:lpstr>Risk Management </vt:lpstr>
      <vt:lpstr>Accountability for Risk Management</vt:lpstr>
      <vt:lpstr>Risk Identification Process </vt:lpstr>
      <vt:lpstr>Risk Identification</vt:lpstr>
      <vt:lpstr>Creating an Inventory of Information Assets</vt:lpstr>
      <vt:lpstr>Organizational Assets </vt:lpstr>
      <vt:lpstr>Identifying Hardware, Software, and Network Assets</vt:lpstr>
      <vt:lpstr>Attributes for Assets</vt:lpstr>
      <vt:lpstr>Identifying People, Procedures, and Data Assets</vt:lpstr>
      <vt:lpstr>Suggested Attributes</vt:lpstr>
      <vt:lpstr>Suggested Attributes</vt:lpstr>
      <vt:lpstr>Classifying and Categorizing Assets</vt:lpstr>
      <vt:lpstr>Classifying and Categorizing Assets (Continued)</vt:lpstr>
      <vt:lpstr>Assessing Values for Information Assets</vt:lpstr>
      <vt:lpstr>Sample Asset Classification Worksheet  </vt:lpstr>
      <vt:lpstr>Weighted Factor Analysis Worksheet (NIST SP 800-30)</vt:lpstr>
      <vt:lpstr>Data Classification Model</vt:lpstr>
      <vt:lpstr>Data Classification Model</vt:lpstr>
      <vt:lpstr>Security Clearances</vt:lpstr>
      <vt:lpstr>Security Clearances (Continued)</vt:lpstr>
      <vt:lpstr>Management of Classified Information Assets</vt:lpstr>
      <vt:lpstr>Management of Classified Information Assets</vt:lpstr>
      <vt:lpstr>Threat Identification</vt:lpstr>
      <vt:lpstr>Identify And Prioritize  Threats and Threat Agents</vt:lpstr>
      <vt:lpstr>Threats to Information Security</vt:lpstr>
      <vt:lpstr>Threats to Information Security</vt:lpstr>
      <vt:lpstr>Weighted Ranking of Threat-Driven Expenditures</vt:lpstr>
      <vt:lpstr>Vulnerability Assessment</vt:lpstr>
      <vt:lpstr>Introduction to Risk Assessment</vt:lpstr>
      <vt:lpstr>Risk Identification Estimate Factors</vt:lpstr>
      <vt:lpstr>Likelihood</vt:lpstr>
      <vt:lpstr>Assessing Potential Loss</vt:lpstr>
      <vt:lpstr>Mitigated Risk / Uncertainty</vt:lpstr>
      <vt:lpstr>Risk Determination Example</vt:lpstr>
      <vt:lpstr>Risk Determination Example</vt:lpstr>
      <vt:lpstr>Identify Possible Controls</vt:lpstr>
      <vt:lpstr>Access Controls</vt:lpstr>
      <vt:lpstr>Types of Access Controls</vt:lpstr>
      <vt:lpstr>Types of Access Controls (Continued)</vt:lpstr>
      <vt:lpstr>Types of Access Controls (Continued)</vt:lpstr>
      <vt:lpstr>Types of Access Controls (Continued)</vt:lpstr>
      <vt:lpstr>Documenting the Results  of Risk Assessment</vt:lpstr>
      <vt:lpstr>Ranked Vulnerability Risk Worksheet</vt:lpstr>
      <vt:lpstr>Documenting the Results of Risk Assessment (Continued)</vt:lpstr>
      <vt:lpstr>Risk Identification and Assessment Deliverables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TEL2813/IS2820  Security Management</dc:title>
  <dc:creator>jjoshi</dc:creator>
  <cp:lastModifiedBy>Jeremy T. Lanman</cp:lastModifiedBy>
  <cp:revision>42</cp:revision>
  <dcterms:created xsi:type="dcterms:W3CDTF">2005-01-06T13:14:00Z</dcterms:created>
  <dcterms:modified xsi:type="dcterms:W3CDTF">2015-05-15T19:04:04Z</dcterms:modified>
</cp:coreProperties>
</file>