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0"/>
  </p:notesMasterIdLst>
  <p:handoutMasterIdLst>
    <p:handoutMasterId r:id="rId61"/>
  </p:handoutMasterIdLst>
  <p:sldIdLst>
    <p:sldId id="376" r:id="rId2"/>
    <p:sldId id="378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74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7" r:id="rId44"/>
    <p:sldId id="356" r:id="rId45"/>
    <p:sldId id="359" r:id="rId46"/>
    <p:sldId id="360" r:id="rId47"/>
    <p:sldId id="361" r:id="rId48"/>
    <p:sldId id="362" r:id="rId49"/>
    <p:sldId id="373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784" autoAdjust="0"/>
  </p:normalViewPr>
  <p:slideViewPr>
    <p:cSldViewPr>
      <p:cViewPr varScale="1">
        <p:scale>
          <a:sx n="115" d="100"/>
          <a:sy n="115" d="100"/>
        </p:scale>
        <p:origin x="-120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6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F4DEDD4F-8B39-40F3-92F7-74F52093D6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6E159437-C440-4730-B070-C6A8963DB4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88068" name="Date Placeholder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September 16, 2014</a:t>
            </a:r>
          </a:p>
        </p:txBody>
      </p:sp>
      <p:sp>
        <p:nvSpPr>
          <p:cNvPr id="88069" name="Footer Placeholder 9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Lecture 1</a:t>
            </a:r>
          </a:p>
        </p:txBody>
      </p:sp>
      <p:sp>
        <p:nvSpPr>
          <p:cNvPr id="88070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SE 477</a:t>
            </a:r>
          </a:p>
        </p:txBody>
      </p:sp>
      <p:sp>
        <p:nvSpPr>
          <p:cNvPr id="88071" name="Slide Number Placeholder 8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053C9-3AFC-4D80-B15D-9D4C0BB25142}" type="slidenum">
              <a:rPr lang="en-US">
                <a:latin typeface="Arial" pitchFamily="34" charset="0"/>
                <a:ea typeface="MS PGothic" pitchFamily="34" charset="-128"/>
              </a:rPr>
              <a:pPr/>
              <a:t>1</a:t>
            </a:fld>
            <a:r>
              <a:rPr lang="en-US">
                <a:latin typeface="Arial" pitchFamily="34" charset="0"/>
                <a:ea typeface="MS PGothic" pitchFamily="34" charset="-128"/>
              </a:rPr>
              <a:t> of 81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9437-C440-4730-B070-C6A8963DB4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50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50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0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1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51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51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1C54EA-8884-459C-858B-111E50EE9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749D1-FD0C-43FC-8513-0F51FF2A8B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47AEE-DB61-4E03-B66D-BCB2EF58C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24358-C46E-4A94-96D4-8F847063F9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B5DC3-EBB8-40C0-B0A8-C55A4EDDA0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20D2B-33F7-4E08-BB74-93425887C1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78E00-CE16-4437-9593-700E4B3080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E2A9F-E313-4995-9460-6E8C52F942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C6E18-FFFE-4B43-99B3-BCD118AD70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72AD8-5D21-4067-BBCC-FFD8119D5B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54780-9EF3-484D-8C97-7AB382F8BB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6E18B6C-4C9B-4B19-97D9-88FB543F9E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rt.org/octave/omig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8610600" cy="12334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  <a:t>CIS 5600</a:t>
            </a:r>
            <a:b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  <a:t>Information Security Management</a:t>
            </a:r>
            <a:endParaRPr 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6975" y="3757613"/>
            <a:ext cx="6704013" cy="1998662"/>
          </a:xfrm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Dr. Jeremy Lanman, Adjunct Professor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jlanman@fit.edu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Office: Virtual</a:t>
            </a:r>
          </a:p>
          <a:p>
            <a:pPr eaLnBrk="1" hangingPunct="1">
              <a:buFont typeface="Times" pitchFamily="-128" charset="0"/>
              <a:buNone/>
            </a:pPr>
            <a:r>
              <a:rPr lang="en-US" sz="2000" i="1" smtClean="0"/>
              <a:t>Office Hours: By arrangement</a:t>
            </a:r>
            <a:endParaRPr lang="en-US" sz="2000" i="1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 (Continued)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153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Only valid use of acceptance strategy occurs when organization has: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Determined level of risk to information asset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Assessed probability of attack and likelihood of a successful exploitation of vulnerability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Approximated ARO of the exploit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Estimated potential loss from attacks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Performed a thorough cost benefit analysis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Evaluated controls using each appropriate type of feasibility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Decided that the particular asset did not justify the cost of protection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Control Strategy Selection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83087"/>
          </a:xfrm>
        </p:spPr>
        <p:txBody>
          <a:bodyPr/>
          <a:lstStyle/>
          <a:p>
            <a:r>
              <a:rPr lang="en-US" sz="2800"/>
              <a:t>Risk control involves </a:t>
            </a:r>
          </a:p>
          <a:p>
            <a:pPr lvl="1"/>
            <a:r>
              <a:rPr lang="en-US" sz="2400"/>
              <a:t>selecting one of the four risk control strategies for the vulnerabilities present within the organization</a:t>
            </a:r>
          </a:p>
          <a:p>
            <a:r>
              <a:rPr lang="en-US" sz="2800"/>
              <a:t>Acceptance of risk</a:t>
            </a:r>
          </a:p>
          <a:p>
            <a:pPr lvl="1"/>
            <a:r>
              <a:rPr lang="en-US" sz="2400"/>
              <a:t>If the loss is within the range of losses the organization can absorb, or </a:t>
            </a:r>
          </a:p>
          <a:p>
            <a:pPr lvl="1"/>
            <a:r>
              <a:rPr lang="en-US" sz="2400"/>
              <a:t>if the attacker’s gain is less than expected costs of the attack, </a:t>
            </a:r>
          </a:p>
          <a:p>
            <a:r>
              <a:rPr lang="en-US" sz="2800"/>
              <a:t>Otherwise, one of the other control strategies will have to be selected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Handling Action Points</a:t>
            </a:r>
            <a:br>
              <a:rPr lang="en-US"/>
            </a:br>
            <a:endParaRPr lang="en-US"/>
          </a:p>
        </p:txBody>
      </p:sp>
      <p:pic>
        <p:nvPicPr>
          <p:cNvPr id="1093636" name="Picture 4" descr="Fig08-0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984250"/>
            <a:ext cx="8991600" cy="5721350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Control Strategy Selection</a:t>
            </a:r>
            <a:br>
              <a:rPr lang="en-US"/>
            </a:br>
            <a:r>
              <a:rPr lang="en-US"/>
              <a:t>Some rules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840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6666"/>
                </a:solidFill>
              </a:rPr>
              <a:t>When a vulnerability exists: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Implement security controls to reduce the likelihood of a vulnerability being exercised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6666"/>
                </a:solidFill>
              </a:rPr>
              <a:t>When a vulnerability can be exploited: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Apply layered controls to minimize the risk or prevent occurrence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6666"/>
                </a:solidFill>
              </a:rPr>
              <a:t>When the attacker’s potential gain is greater than the costs of attack: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Apply protections to increase the attacker’s cost, or reduce the attacker’s gain, using technical or managerial controls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6666"/>
                </a:solidFill>
              </a:rPr>
              <a:t>When potential loss is substantial: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Apply design controls to limit the extent of the attack, thereby reducing the potential for loss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Evaluation, Assessment, And Maintenance Of Risk Controls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r>
              <a:rPr lang="en-US"/>
              <a:t>Once a control strategy has been selected and implemented</a:t>
            </a:r>
          </a:p>
          <a:p>
            <a:pPr lvl="1"/>
            <a:r>
              <a:rPr lang="en-US"/>
              <a:t>Effectiveness of controls should be monitored and measured on an ongoing basis to determine its effectiveness </a:t>
            </a:r>
          </a:p>
          <a:p>
            <a:pPr lvl="1"/>
            <a:r>
              <a:rPr lang="en-US"/>
              <a:t>Accuracy of estimated risk that will remain after all planned controls are in place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Risk Control Cycle</a:t>
            </a:r>
            <a:br>
              <a:rPr lang="en-US"/>
            </a:br>
            <a:endParaRPr lang="en-US"/>
          </a:p>
        </p:txBody>
      </p:sp>
      <p:pic>
        <p:nvPicPr>
          <p:cNvPr id="1096708" name="Picture 4" descr="Fig08-0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958850"/>
            <a:ext cx="8839200" cy="5822950"/>
          </a:xfr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of Controls</a:t>
            </a:r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040688" cy="4383087"/>
          </a:xfrm>
        </p:spPr>
        <p:txBody>
          <a:bodyPr/>
          <a:lstStyle/>
          <a:p>
            <a:r>
              <a:rPr lang="en-US" sz="2800"/>
              <a:t>Implementing controls or safeguards</a:t>
            </a:r>
          </a:p>
          <a:p>
            <a:pPr lvl="1"/>
            <a:r>
              <a:rPr lang="en-US" sz="2400"/>
              <a:t>To control risk by means of </a:t>
            </a:r>
          </a:p>
          <a:p>
            <a:pPr lvl="2"/>
            <a:r>
              <a:rPr lang="en-US" sz="2000"/>
              <a:t>avoidance, </a:t>
            </a:r>
          </a:p>
          <a:p>
            <a:pPr lvl="2"/>
            <a:r>
              <a:rPr lang="en-US" sz="2000"/>
              <a:t>mitigation, </a:t>
            </a:r>
          </a:p>
          <a:p>
            <a:pPr lvl="2"/>
            <a:r>
              <a:rPr lang="en-US" sz="2000"/>
              <a:t>transference</a:t>
            </a:r>
          </a:p>
          <a:p>
            <a:r>
              <a:rPr lang="en-US" sz="2800"/>
              <a:t>Controls can be one of four categories:</a:t>
            </a:r>
          </a:p>
          <a:p>
            <a:pPr lvl="1"/>
            <a:r>
              <a:rPr lang="en-US" sz="2400"/>
              <a:t>Control function</a:t>
            </a:r>
          </a:p>
          <a:p>
            <a:pPr lvl="1"/>
            <a:r>
              <a:rPr lang="en-US" sz="2400"/>
              <a:t>Architectural layer</a:t>
            </a:r>
          </a:p>
          <a:p>
            <a:pPr lvl="1"/>
            <a:r>
              <a:rPr lang="en-US" sz="2400"/>
              <a:t>Strategy layer</a:t>
            </a:r>
          </a:p>
          <a:p>
            <a:pPr lvl="1"/>
            <a:r>
              <a:rPr lang="en-US" sz="2400"/>
              <a:t>Information security principle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Function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Preventive controls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Stop attempts to exploit a vulnerability by implementing enforcement of an organizational policy or a security principle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Use a technical procedure, or some combination of technical means and enforcement methods</a:t>
            </a:r>
          </a:p>
          <a:p>
            <a:pPr>
              <a:lnSpc>
                <a:spcPct val="80000"/>
              </a:lnSpc>
            </a:pPr>
            <a:r>
              <a:rPr lang="en-US" sz="2800"/>
              <a:t>Detective controls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Alerts about violations of security principles, organizational policies, or attempts to exploit vulnerabilities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Use techniques such as audit trails, intrusion detection, and configuration monitoring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Layer</a:t>
            </a:r>
          </a:p>
        </p:txBody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53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Some controls apply to one or more layers of an organization’s technical architecture</a:t>
            </a:r>
          </a:p>
          <a:p>
            <a:pPr>
              <a:lnSpc>
                <a:spcPct val="90000"/>
              </a:lnSpc>
            </a:pPr>
            <a:r>
              <a:rPr lang="en-US" sz="2800"/>
              <a:t>Possible architectural layers include the following: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Organizational policy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External networks &amp; Extranets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Demilitarized zones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Intranets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Network devices that interface network zones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Systems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Applications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Layer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83087"/>
          </a:xfrm>
        </p:spPr>
        <p:txBody>
          <a:bodyPr/>
          <a:lstStyle/>
          <a:p>
            <a:r>
              <a:rPr lang="en-US"/>
              <a:t>Controls are sometimes classified by the risk control strategy they operate within:</a:t>
            </a:r>
          </a:p>
          <a:p>
            <a:pPr lvl="1"/>
            <a:r>
              <a:rPr lang="en-US"/>
              <a:t>Avoidance</a:t>
            </a:r>
          </a:p>
          <a:p>
            <a:pPr lvl="1"/>
            <a:r>
              <a:rPr lang="en-US"/>
              <a:t>Mitigation</a:t>
            </a:r>
          </a:p>
          <a:p>
            <a:pPr lvl="1"/>
            <a:r>
              <a:rPr lang="en-US"/>
              <a:t>Transference</a:t>
            </a:r>
          </a:p>
          <a:p>
            <a:r>
              <a:rPr lang="en-US"/>
              <a:t>Note that the acceptance strategy is not an option since it involves the absence of controls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6666"/>
                </a:solidFill>
              </a:rPr>
              <a:t>Risk Management (Part 2): </a:t>
            </a:r>
            <a:br>
              <a:rPr lang="en-US" sz="2800" dirty="0" smtClean="0">
                <a:solidFill>
                  <a:srgbClr val="006666"/>
                </a:solidFill>
              </a:rPr>
            </a:br>
            <a:r>
              <a:rPr lang="en-US" sz="2800" dirty="0" smtClean="0">
                <a:solidFill>
                  <a:srgbClr val="006666"/>
                </a:solidFill>
              </a:rPr>
              <a:t>Assessing and Controlling 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Security Principle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Risk controls operate within one or more of the commonly accepted information security principles: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Confidentiality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Integrity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Authorization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Accountability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Privacy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1462088"/>
          </a:xfrm>
        </p:spPr>
        <p:txBody>
          <a:bodyPr/>
          <a:lstStyle/>
          <a:p>
            <a:r>
              <a:rPr lang="en-US"/>
              <a:t>Feasibility Studies and Cost Benefit Analysis</a:t>
            </a:r>
          </a:p>
        </p:txBody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8193088" cy="4648200"/>
          </a:xfrm>
        </p:spPr>
        <p:txBody>
          <a:bodyPr/>
          <a:lstStyle/>
          <a:p>
            <a:r>
              <a:rPr lang="en-US"/>
              <a:t>Information about the consequences of the vulnerability must be explored</a:t>
            </a:r>
          </a:p>
          <a:p>
            <a:pPr lvl="1"/>
            <a:r>
              <a:rPr lang="en-US"/>
              <a:t>Before deciding on the strategy for a specific vulnerability, </a:t>
            </a:r>
            <a:r>
              <a:rPr lang="en-US" i="1"/>
              <a:t>	</a:t>
            </a:r>
          </a:p>
          <a:p>
            <a:r>
              <a:rPr lang="en-US"/>
              <a:t>Determine advantage or disadvantage of a specific control</a:t>
            </a:r>
          </a:p>
          <a:p>
            <a:pPr lvl="1"/>
            <a:r>
              <a:rPr lang="en-US"/>
              <a:t>Primary means are based on the value of information assets that control is designed to protect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Benefit Analysis (CBA)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535487"/>
          </a:xfrm>
        </p:spPr>
        <p:txBody>
          <a:bodyPr/>
          <a:lstStyle/>
          <a:p>
            <a:r>
              <a:rPr lang="en-US" sz="2800"/>
              <a:t>Economic Feasibility </a:t>
            </a:r>
          </a:p>
          <a:p>
            <a:pPr lvl="1"/>
            <a:r>
              <a:rPr lang="en-US" sz="2400"/>
              <a:t>criterion most commonly used when evaluating a project that implements information security controls and safeguards </a:t>
            </a:r>
          </a:p>
          <a:p>
            <a:r>
              <a:rPr lang="en-US" sz="2800"/>
              <a:t>Should begin a CBA by evaluating</a:t>
            </a:r>
          </a:p>
          <a:p>
            <a:pPr lvl="1"/>
            <a:r>
              <a:rPr lang="en-US" sz="2400"/>
              <a:t>Worth of the information assets to be protected </a:t>
            </a:r>
          </a:p>
          <a:p>
            <a:pPr lvl="1"/>
            <a:r>
              <a:rPr lang="en-US" sz="2400"/>
              <a:t>Loss in value if those information assets are compromised</a:t>
            </a:r>
          </a:p>
          <a:p>
            <a:pPr lvl="4"/>
            <a:endParaRPr lang="en-US" sz="1800" i="1">
              <a:solidFill>
                <a:srgbClr val="006666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sz="2800" i="1">
                <a:solidFill>
                  <a:srgbClr val="006666"/>
                </a:solidFill>
              </a:rPr>
              <a:t>Cost Benefit Analysis</a:t>
            </a:r>
            <a:r>
              <a:rPr lang="en-US" sz="2800"/>
              <a:t> or </a:t>
            </a:r>
            <a:r>
              <a:rPr lang="en-US" sz="2800" i="1">
                <a:solidFill>
                  <a:srgbClr val="006666"/>
                </a:solidFill>
              </a:rPr>
              <a:t>Economic Feasibility Study</a:t>
            </a:r>
            <a:endParaRPr 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</a:t>
            </a:r>
          </a:p>
        </p:txBody>
      </p:sp>
      <p:sp>
        <p:nvSpPr>
          <p:cNvPr id="110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It is difficult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to determine the value of information,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to determine the cost of safeguarding it</a:t>
            </a:r>
          </a:p>
          <a:p>
            <a:pPr>
              <a:lnSpc>
                <a:spcPct val="80000"/>
              </a:lnSpc>
            </a:pPr>
            <a:r>
              <a:rPr lang="en-US" sz="2800"/>
              <a:t>Some of the items that affect the cost of a control or safeguard include: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Cost of development or acquisition of hardware, software, and services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Training fees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Cost of implementation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Service costs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Cost of maintenance 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611687"/>
          </a:xfrm>
        </p:spPr>
        <p:txBody>
          <a:bodyPr/>
          <a:lstStyle/>
          <a:p>
            <a:r>
              <a:rPr lang="en-US" sz="2800"/>
              <a:t>Benefit is </a:t>
            </a:r>
          </a:p>
          <a:p>
            <a:pPr lvl="1"/>
            <a:r>
              <a:rPr lang="en-US" sz="2400"/>
              <a:t>the value to the organization of using controls to prevent losses associated with a specific vulnerability</a:t>
            </a:r>
          </a:p>
          <a:p>
            <a:r>
              <a:rPr lang="en-US" sz="2800"/>
              <a:t>Usually determined by </a:t>
            </a:r>
          </a:p>
          <a:p>
            <a:pPr lvl="1"/>
            <a:r>
              <a:rPr lang="en-US" sz="2400"/>
              <a:t>Valuing the information asset or assets exposed by vulnerability </a:t>
            </a:r>
          </a:p>
          <a:p>
            <a:pPr lvl="1"/>
            <a:r>
              <a:rPr lang="en-US" sz="2400"/>
              <a:t>Determining how much of that value is at risk and how much risk there is for the asset</a:t>
            </a:r>
          </a:p>
          <a:p>
            <a:r>
              <a:rPr lang="en-US" sz="2800"/>
              <a:t>This is expressed as </a:t>
            </a:r>
          </a:p>
          <a:p>
            <a:pPr lvl="1"/>
            <a:r>
              <a:rPr lang="en-US" sz="2400">
                <a:solidFill>
                  <a:srgbClr val="006666"/>
                </a:solidFill>
              </a:rPr>
              <a:t>Annualized Loss Expectancy</a:t>
            </a:r>
            <a:r>
              <a:rPr lang="en-US" sz="2400"/>
              <a:t> (ALE)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Asset Valuation</a:t>
            </a:r>
          </a:p>
        </p:txBody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116888" cy="4840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6666"/>
                </a:solidFill>
              </a:rPr>
              <a:t>Asset valuation </a:t>
            </a:r>
            <a:r>
              <a:rPr lang="en-US" sz="2800"/>
              <a:t>is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challenging the process of assigning financial value or worth to each information asset</a:t>
            </a:r>
          </a:p>
          <a:p>
            <a:pPr>
              <a:lnSpc>
                <a:spcPct val="90000"/>
              </a:lnSpc>
            </a:pPr>
            <a:r>
              <a:rPr lang="en-US" sz="2800"/>
              <a:t>Value of information differs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Within organizations and between organizations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Based on information characteristics and perceived value of that information</a:t>
            </a:r>
          </a:p>
          <a:p>
            <a:pPr>
              <a:lnSpc>
                <a:spcPct val="90000"/>
              </a:lnSpc>
            </a:pPr>
            <a:r>
              <a:rPr lang="en-US" sz="2800"/>
              <a:t>Valuation of assets involves: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Estimation of real and perceived costs associated with design,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development, installation, maintenance, protection, recovery, and defense against loss and litigation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Asset Valuation Components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53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Some of the components of asset valuation include: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Value retained from the cost of creating the information asset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Value retained from past maintenance of the information asset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Value implied by the cost of replacing the information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Value from providing the information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Value acquired from the cost of protecting the information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Value to owners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Value of intellectual property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Value to adversaries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Loss of productivity while the information assets are unavailable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Loss of revenue while information assets are unavailable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Asset Valuation Approaches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611687"/>
          </a:xfrm>
        </p:spPr>
        <p:txBody>
          <a:bodyPr/>
          <a:lstStyle/>
          <a:p>
            <a:r>
              <a:rPr lang="en-US"/>
              <a:t>Organization must be able to place a dollar value on each information assets it owns, based on: </a:t>
            </a:r>
          </a:p>
          <a:p>
            <a:pPr lvl="1"/>
            <a:r>
              <a:rPr lang="en-US"/>
              <a:t>How much did it cost to create or acquire?</a:t>
            </a:r>
          </a:p>
          <a:p>
            <a:pPr lvl="1"/>
            <a:r>
              <a:rPr lang="en-US"/>
              <a:t>How much would it cost to recreate or recover?</a:t>
            </a:r>
          </a:p>
          <a:p>
            <a:pPr lvl="1"/>
            <a:r>
              <a:rPr lang="en-US"/>
              <a:t>How much does it cost to maintain?</a:t>
            </a:r>
          </a:p>
          <a:p>
            <a:pPr lvl="1"/>
            <a:r>
              <a:rPr lang="en-US"/>
              <a:t>How much is it worth to the organization?</a:t>
            </a:r>
          </a:p>
          <a:p>
            <a:pPr lvl="1"/>
            <a:r>
              <a:rPr lang="en-US"/>
              <a:t>How much is it worth to the competition?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Asset Valuation Approaches (Continued)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r>
              <a:rPr lang="en-US" sz="2800"/>
              <a:t>Potential loss is that which could occur from the exploitation of vulnerability or a threat occurrence</a:t>
            </a:r>
          </a:p>
          <a:p>
            <a:r>
              <a:rPr lang="en-US" sz="2800"/>
              <a:t>The questions that must be asked include:</a:t>
            </a:r>
          </a:p>
          <a:p>
            <a:pPr lvl="1"/>
            <a:r>
              <a:rPr lang="en-US" sz="2400"/>
              <a:t>What loss could occur, and what financial impact would it have?</a:t>
            </a:r>
          </a:p>
          <a:p>
            <a:pPr lvl="1"/>
            <a:r>
              <a:rPr lang="en-US" sz="2400"/>
              <a:t>What would it cost to recover from the attack, in addition to the financial impact of damage?</a:t>
            </a:r>
          </a:p>
          <a:p>
            <a:pPr lvl="1"/>
            <a:r>
              <a:rPr lang="en-US" sz="2400"/>
              <a:t>What is the </a:t>
            </a:r>
            <a:r>
              <a:rPr lang="en-US" sz="2400">
                <a:solidFill>
                  <a:srgbClr val="006666"/>
                </a:solidFill>
              </a:rPr>
              <a:t>single loss expectancy</a:t>
            </a:r>
            <a:r>
              <a:rPr lang="en-US" sz="2400"/>
              <a:t> for each risk?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Asset Valuation Techniques</a:t>
            </a:r>
          </a:p>
        </p:txBody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84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Single loss expectancy (SLE):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calculation of value associated with most likely loss from an attack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Based on estimated asset value and expected percentage of loss that would occur from attack: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500">
                <a:solidFill>
                  <a:schemeClr val="folHlink"/>
                </a:solidFill>
              </a:rPr>
              <a:t>	SLE = asset value (AV) x exposure factor (EF) </a:t>
            </a:r>
            <a:r>
              <a:rPr lang="en-US" sz="2400"/>
              <a:t>	</a:t>
            </a:r>
          </a:p>
          <a:p>
            <a:pPr lvl="2">
              <a:lnSpc>
                <a:spcPct val="80000"/>
              </a:lnSpc>
            </a:pPr>
            <a:r>
              <a:rPr lang="en-US" sz="2000" i="1"/>
              <a:t>EF = the percentage loss that would occur from a given vulnerability being exploited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800"/>
              <a:t>In most cases,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probability of a threat occurring is the probability of an attack within a given time frame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Commonly referred to as the ARO, or annualized rate of occurrence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Competitive Disavantage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keep up with the competition, organizations must design and create a safe environment in which business processes and procedures can function</a:t>
            </a:r>
          </a:p>
          <a:p>
            <a:pPr>
              <a:lnSpc>
                <a:spcPct val="90000"/>
              </a:lnSpc>
            </a:pPr>
            <a:r>
              <a:rPr lang="en-US" sz="2800"/>
              <a:t>This environment must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Maintain confidentiality and privacy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Assure the integrity and availability of organizational data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6666"/>
                </a:solidFill>
              </a:rPr>
              <a:t>Use principles of risk management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Cost Benefit Analysis (CBA) Formula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116888" cy="4419600"/>
          </a:xfrm>
        </p:spPr>
        <p:txBody>
          <a:bodyPr/>
          <a:lstStyle/>
          <a:p>
            <a:r>
              <a:rPr lang="en-US" sz="2800"/>
              <a:t>CBA determines whether or not a control alternative is worth its associated cost</a:t>
            </a:r>
          </a:p>
          <a:p>
            <a:r>
              <a:rPr lang="en-US" sz="2800"/>
              <a:t>CBAs may be calculated </a:t>
            </a:r>
          </a:p>
          <a:p>
            <a:pPr lvl="1"/>
            <a:r>
              <a:rPr lang="en-US" sz="2400"/>
              <a:t>Before a control or safeguard is implemented to determine if the control is worth implementing 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 b="1"/>
              <a:t>OR</a:t>
            </a:r>
          </a:p>
          <a:p>
            <a:pPr lvl="1"/>
            <a:r>
              <a:rPr lang="en-US" sz="2400"/>
              <a:t>After controls have been implemented and have been functioning for a time: 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	</a:t>
            </a:r>
            <a:r>
              <a:rPr lang="en-US" sz="2800" b="1">
                <a:solidFill>
                  <a:srgbClr val="006666"/>
                </a:solidFill>
              </a:rPr>
              <a:t>CBA = ALE(prior) – ALE(post) – ACS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Cost Benefit Analysis (CBA) Formula</a:t>
            </a:r>
          </a:p>
        </p:txBody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343400"/>
          </a:xfrm>
        </p:spPr>
        <p:txBody>
          <a:bodyPr/>
          <a:lstStyle/>
          <a:p>
            <a:pPr lvl="1"/>
            <a:r>
              <a:rPr lang="en-US"/>
              <a:t>ALE(prior to control) is </a:t>
            </a:r>
          </a:p>
          <a:p>
            <a:pPr lvl="2"/>
            <a:r>
              <a:rPr lang="en-US"/>
              <a:t>the annualized loss expectancy of the risk before the implementation of the control</a:t>
            </a:r>
          </a:p>
          <a:p>
            <a:pPr lvl="1"/>
            <a:r>
              <a:rPr lang="en-US"/>
              <a:t>ALE(post control) is </a:t>
            </a:r>
          </a:p>
          <a:p>
            <a:pPr lvl="2"/>
            <a:r>
              <a:rPr lang="en-US"/>
              <a:t>the ALE examined after the control has been in place for a period of time</a:t>
            </a:r>
          </a:p>
          <a:p>
            <a:pPr lvl="1"/>
            <a:r>
              <a:rPr lang="en-US"/>
              <a:t>ACS is </a:t>
            </a:r>
          </a:p>
          <a:p>
            <a:pPr lvl="2"/>
            <a:r>
              <a:rPr lang="en-US"/>
              <a:t>the annual cost of the safeguard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Feasibility Approaches</a:t>
            </a:r>
          </a:p>
        </p:txBody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840287"/>
          </a:xfrm>
        </p:spPr>
        <p:txBody>
          <a:bodyPr/>
          <a:lstStyle/>
          <a:p>
            <a:r>
              <a:rPr lang="en-US"/>
              <a:t>Organizational feasibility analysis</a:t>
            </a:r>
          </a:p>
          <a:p>
            <a:pPr lvl="1"/>
            <a:r>
              <a:rPr lang="en-US"/>
              <a:t>examines how well the proposed information security alternatives will contribute to operation of an organization</a:t>
            </a:r>
          </a:p>
          <a:p>
            <a:r>
              <a:rPr lang="en-US"/>
              <a:t>Operational feasibility analysis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Addresses user acceptance and support, management acceptance and support, and overall requirements of organization’s stakeholders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Feasibility Approaches</a:t>
            </a:r>
          </a:p>
        </p:txBody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Technical feasibility analysis</a:t>
            </a:r>
          </a:p>
          <a:p>
            <a:pPr lvl="1"/>
            <a:r>
              <a:rPr lang="en-US"/>
              <a:t>examines whether or not the organization has or can acquire the technology to implement and support the alternatives</a:t>
            </a:r>
          </a:p>
          <a:p>
            <a:r>
              <a:rPr lang="en-US"/>
              <a:t>Political feasibility analysis</a:t>
            </a:r>
          </a:p>
          <a:p>
            <a:pPr lvl="1"/>
            <a:r>
              <a:rPr lang="en-US"/>
              <a:t>defines what can and cannot occur based on the consensus and relationships between the communities of interest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Benchmarking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611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Benchmarking: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Seeking out and studying practices of other organizations that produce desired results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Measuring differences between how organizations conduct business</a:t>
            </a:r>
          </a:p>
          <a:p>
            <a:pPr>
              <a:lnSpc>
                <a:spcPct val="80000"/>
              </a:lnSpc>
            </a:pPr>
            <a:r>
              <a:rPr lang="en-US" sz="2800"/>
              <a:t>When benchmarking, an organization typically uses one of two measures to compare practices: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Metrics-based measures 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comparisons based on numerical standards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Process-based measures 	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generally less focused on numbers and are more strategic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Benchmarking (Continued)</a:t>
            </a:r>
          </a:p>
        </p:txBody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r>
              <a:rPr lang="en-US"/>
              <a:t>In the field of information security, two categories of benchmarks are used: </a:t>
            </a:r>
          </a:p>
          <a:p>
            <a:pPr lvl="1"/>
            <a:r>
              <a:rPr lang="en-US"/>
              <a:t>Standards of </a:t>
            </a:r>
            <a:r>
              <a:rPr lang="en-US">
                <a:solidFill>
                  <a:srgbClr val="006666"/>
                </a:solidFill>
              </a:rPr>
              <a:t>due care</a:t>
            </a:r>
            <a:r>
              <a:rPr lang="en-US"/>
              <a:t> and </a:t>
            </a:r>
            <a:r>
              <a:rPr lang="en-US">
                <a:solidFill>
                  <a:srgbClr val="006666"/>
                </a:solidFill>
              </a:rPr>
              <a:t>due diligence</a:t>
            </a:r>
            <a:r>
              <a:rPr lang="en-US"/>
              <a:t>, and </a:t>
            </a:r>
          </a:p>
          <a:p>
            <a:pPr lvl="1"/>
            <a:r>
              <a:rPr lang="en-US"/>
              <a:t>Best practices</a:t>
            </a:r>
          </a:p>
          <a:p>
            <a:r>
              <a:rPr lang="en-US"/>
              <a:t>Within best practices, the gold standard is a subcategory of practices that are typically viewed as “the best of the best”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Due Care and Due Diligence</a:t>
            </a:r>
          </a:p>
        </p:txBody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01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For legal reasons, an organization may be forced to adopt a certain minimum level of security</a:t>
            </a:r>
          </a:p>
          <a:p>
            <a:pPr>
              <a:lnSpc>
                <a:spcPct val="80000"/>
              </a:lnSpc>
            </a:pPr>
            <a:r>
              <a:rPr lang="en-US" sz="2800"/>
              <a:t>Due Care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adopt levels of security for legal defense,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need to show that they have done what any prudent organization would do in similar circumstances</a:t>
            </a:r>
          </a:p>
          <a:p>
            <a:pPr>
              <a:lnSpc>
                <a:spcPct val="80000"/>
              </a:lnSpc>
            </a:pPr>
            <a:r>
              <a:rPr lang="en-US" sz="2800"/>
              <a:t>Due diligence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demonstration that organization is persistent in ensuring implemented standards continue to provide required level of protection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Business Practices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535487"/>
          </a:xfrm>
        </p:spPr>
        <p:txBody>
          <a:bodyPr/>
          <a:lstStyle/>
          <a:p>
            <a:r>
              <a:rPr lang="en-US"/>
              <a:t>Best business practices: </a:t>
            </a:r>
          </a:p>
          <a:p>
            <a:pPr lvl="1"/>
            <a:r>
              <a:rPr lang="en-US"/>
              <a:t>security efforts that seek to provide a superior level of performance </a:t>
            </a:r>
          </a:p>
          <a:p>
            <a:pPr lvl="1"/>
            <a:r>
              <a:rPr lang="en-US"/>
              <a:t>Are among the best in the industry, </a:t>
            </a:r>
          </a:p>
          <a:p>
            <a:pPr lvl="1"/>
            <a:r>
              <a:rPr lang="en-US"/>
              <a:t>balancing access to information with adequate protection, while maintaining a solid degree of fiscal responsibility</a:t>
            </a:r>
          </a:p>
          <a:p>
            <a:r>
              <a:rPr lang="en-US"/>
              <a:t>Companies with best practices may not be the best in every area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Gold Standard</a:t>
            </a:r>
          </a:p>
        </p:txBody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611687"/>
          </a:xfrm>
        </p:spPr>
        <p:txBody>
          <a:bodyPr/>
          <a:lstStyle/>
          <a:p>
            <a:r>
              <a:rPr lang="en-US" sz="2800"/>
              <a:t>Even the best business practices are not sufficient for some organizations</a:t>
            </a:r>
          </a:p>
          <a:p>
            <a:r>
              <a:rPr lang="en-US" sz="2800"/>
              <a:t>These organizations aspire to set the standard by implementing the most protective, supportive, and yet fiscally responsible standards they can</a:t>
            </a:r>
          </a:p>
          <a:p>
            <a:r>
              <a:rPr lang="en-US" sz="2800"/>
              <a:t>The gold standard </a:t>
            </a:r>
          </a:p>
          <a:p>
            <a:pPr lvl="1"/>
            <a:r>
              <a:rPr lang="en-US" sz="2400"/>
              <a:t>is a defining level of performance that demonstrates a company’s industrial leadership, quality, and concern for the protection of information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Best Practices</a:t>
            </a:r>
          </a:p>
        </p:txBody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193088" cy="4840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Address the following questions: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Does your organization </a:t>
            </a:r>
            <a:r>
              <a:rPr lang="en-US" sz="2400">
                <a:solidFill>
                  <a:srgbClr val="006666"/>
                </a:solidFill>
              </a:rPr>
              <a:t>resemble</a:t>
            </a:r>
            <a:r>
              <a:rPr lang="en-US" sz="2400"/>
              <a:t> the organization that is implementing the best practice under consideration?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Is your organization in a similar industry?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Does your organization face similar challenges?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Is your </a:t>
            </a:r>
            <a:r>
              <a:rPr lang="en-US" sz="2400">
                <a:solidFill>
                  <a:srgbClr val="006666"/>
                </a:solidFill>
              </a:rPr>
              <a:t>organizational structure similar</a:t>
            </a:r>
            <a:r>
              <a:rPr lang="en-US" sz="2400"/>
              <a:t> to the organization from which you are modeling the best practices?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Can your organization </a:t>
            </a:r>
            <a:r>
              <a:rPr lang="en-US" sz="2400">
                <a:solidFill>
                  <a:srgbClr val="006666"/>
                </a:solidFill>
              </a:rPr>
              <a:t>expend resources</a:t>
            </a:r>
            <a:r>
              <a:rPr lang="en-US" sz="2400"/>
              <a:t> that are in line with the requirements of the best practice?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Is your organization in a similar threat environment as the one cited in the best practice?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Control Strategies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495800"/>
          </a:xfrm>
        </p:spPr>
        <p:txBody>
          <a:bodyPr/>
          <a:lstStyle/>
          <a:p>
            <a:r>
              <a:rPr lang="en-US" sz="2800"/>
              <a:t>Choose basic control risks strategy : </a:t>
            </a:r>
          </a:p>
          <a:p>
            <a:pPr lvl="1"/>
            <a:r>
              <a:rPr lang="en-US" sz="2400" b="1">
                <a:solidFill>
                  <a:schemeClr val="folHlink"/>
                </a:solidFill>
              </a:rPr>
              <a:t>Avoidance:</a:t>
            </a:r>
            <a:r>
              <a:rPr lang="en-US" sz="2400"/>
              <a:t> </a:t>
            </a:r>
          </a:p>
          <a:p>
            <a:pPr lvl="2"/>
            <a:r>
              <a:rPr lang="en-US" sz="2000"/>
              <a:t>applying safeguards that eliminate or reduce the remaining uncontrolled risks for the vulnerability </a:t>
            </a:r>
          </a:p>
          <a:p>
            <a:pPr lvl="1"/>
            <a:r>
              <a:rPr lang="en-US" sz="2400" b="1">
                <a:solidFill>
                  <a:schemeClr val="folHlink"/>
                </a:solidFill>
              </a:rPr>
              <a:t>Transference:</a:t>
            </a:r>
            <a:r>
              <a:rPr lang="en-US" sz="2400"/>
              <a:t> </a:t>
            </a:r>
          </a:p>
          <a:p>
            <a:pPr lvl="2"/>
            <a:r>
              <a:rPr lang="en-US" sz="2000"/>
              <a:t>shifting the risk to other areas or to outside entities </a:t>
            </a:r>
          </a:p>
          <a:p>
            <a:pPr lvl="1"/>
            <a:r>
              <a:rPr lang="en-US" sz="2400" b="1">
                <a:solidFill>
                  <a:schemeClr val="folHlink"/>
                </a:solidFill>
              </a:rPr>
              <a:t>Mitigation:</a:t>
            </a:r>
            <a:r>
              <a:rPr lang="en-US" sz="2400"/>
              <a:t> </a:t>
            </a:r>
          </a:p>
          <a:p>
            <a:pPr lvl="2"/>
            <a:r>
              <a:rPr lang="en-US" sz="2000"/>
              <a:t>reducing the impact should the vulnerability be exploited</a:t>
            </a:r>
          </a:p>
          <a:p>
            <a:pPr lvl="1"/>
            <a:r>
              <a:rPr lang="en-US" sz="2400" b="1">
                <a:solidFill>
                  <a:schemeClr val="folHlink"/>
                </a:solidFill>
              </a:rPr>
              <a:t>Acceptance:</a:t>
            </a:r>
            <a:r>
              <a:rPr lang="en-US" sz="2400"/>
              <a:t> </a:t>
            </a:r>
          </a:p>
          <a:p>
            <a:pPr lvl="2"/>
            <a:r>
              <a:rPr lang="en-US" sz="2000"/>
              <a:t>understanding the consequences and accept the risk without control or mitigation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Benchmarking and Best Practices</a:t>
            </a:r>
          </a:p>
        </p:txBody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0"/>
              </a:spcBef>
            </a:pPr>
            <a:r>
              <a:rPr lang="en-US" sz="2800"/>
              <a:t>Organizations don’t talk to each other</a:t>
            </a:r>
          </a:p>
          <a:p>
            <a:pPr>
              <a:lnSpc>
                <a:spcPct val="80000"/>
              </a:lnSpc>
              <a:spcBef>
                <a:spcPct val="150000"/>
              </a:spcBef>
            </a:pPr>
            <a:r>
              <a:rPr lang="en-US" sz="2800"/>
              <a:t>No two organizations are identical</a:t>
            </a:r>
          </a:p>
          <a:p>
            <a:pPr>
              <a:lnSpc>
                <a:spcPct val="80000"/>
              </a:lnSpc>
              <a:spcBef>
                <a:spcPct val="150000"/>
              </a:spcBef>
            </a:pPr>
            <a:r>
              <a:rPr lang="en-US" sz="2800"/>
              <a:t>Best practices are a moving target</a:t>
            </a:r>
          </a:p>
          <a:p>
            <a:pPr>
              <a:lnSpc>
                <a:spcPct val="80000"/>
              </a:lnSpc>
              <a:spcBef>
                <a:spcPct val="150000"/>
              </a:spcBef>
            </a:pPr>
            <a:r>
              <a:rPr lang="en-US" sz="2800"/>
              <a:t>Simply knowing what was going on a few years ago does not necessarily indicate what to do next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Baselining</a:t>
            </a:r>
          </a:p>
        </p:txBody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2306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z="2800"/>
              <a:t>Baselining is the analysis of measures against established standards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z="2800"/>
              <a:t>In information security, baselining is the comparison of security activities and events against the organization’s future performance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z="2800"/>
              <a:t>The information gathered for an organization’s first risk assessment becomes the baseline for future comparisons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Appetite</a:t>
            </a:r>
          </a:p>
        </p:txBody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r>
              <a:rPr lang="en-US">
                <a:solidFill>
                  <a:srgbClr val="006666"/>
                </a:solidFill>
              </a:rPr>
              <a:t>Risk appetite</a:t>
            </a:r>
            <a:r>
              <a:rPr lang="en-US"/>
              <a:t> </a:t>
            </a:r>
          </a:p>
          <a:p>
            <a:pPr lvl="1"/>
            <a:r>
              <a:rPr lang="en-US"/>
              <a:t>defines the quantity and nature of risk that organizations are willing to accept, as they evaluate the trade-offs between perfect security and unlimited accessibility</a:t>
            </a:r>
          </a:p>
          <a:p>
            <a:r>
              <a:rPr lang="en-US"/>
              <a:t>Reasoned approach to risk is one that </a:t>
            </a:r>
          </a:p>
          <a:p>
            <a:pPr lvl="1"/>
            <a:r>
              <a:rPr lang="en-US"/>
              <a:t>balances expense against possible losses if exploited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Residual Risk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When vulnerabilities have been controlled as much as possible, there is often remaining risk that has not been completely accounted for  residual risk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6666"/>
                </a:solidFill>
              </a:rPr>
              <a:t>Residual Risk</a:t>
            </a:r>
            <a:r>
              <a:rPr lang="en-US" sz="280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Risk from a threat less the effect of threat-reducing safeguards plus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Risk from a vulnerability less the effect of vulnerability-reducing safeguards plus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Risk to an asset less the effect of asset value-reducing safeguards</a:t>
            </a:r>
          </a:p>
        </p:txBody>
      </p:sp>
      <p:sp>
        <p:nvSpPr>
          <p:cNvPr id="1125380" name="Line 4"/>
          <p:cNvSpPr>
            <a:spLocks noChangeShapeType="1"/>
          </p:cNvSpPr>
          <p:nvPr/>
        </p:nvSpPr>
        <p:spPr bwMode="auto">
          <a:xfrm>
            <a:off x="83058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Residual Risk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230687"/>
          </a:xfrm>
        </p:spPr>
        <p:txBody>
          <a:bodyPr/>
          <a:lstStyle/>
          <a:p>
            <a:r>
              <a:rPr lang="en-US"/>
              <a:t>The significance of residual risk </a:t>
            </a:r>
          </a:p>
          <a:p>
            <a:pPr lvl="1"/>
            <a:r>
              <a:rPr lang="en-US"/>
              <a:t>must be judged within the context of an organization’s </a:t>
            </a:r>
            <a:r>
              <a:rPr lang="en-US">
                <a:solidFill>
                  <a:srgbClr val="006666"/>
                </a:solidFill>
              </a:rPr>
              <a:t>risk appetite</a:t>
            </a:r>
          </a:p>
          <a:p>
            <a:r>
              <a:rPr lang="en-US"/>
              <a:t>The goal of information security </a:t>
            </a:r>
          </a:p>
          <a:p>
            <a:pPr lvl="1"/>
            <a:r>
              <a:rPr lang="en-US"/>
              <a:t>is not to bring residual risk to zero, </a:t>
            </a:r>
          </a:p>
          <a:p>
            <a:pPr lvl="1"/>
            <a:r>
              <a:rPr lang="en-US"/>
              <a:t>but to bring it in line with an organization’s </a:t>
            </a:r>
            <a:r>
              <a:rPr lang="en-US">
                <a:solidFill>
                  <a:srgbClr val="006666"/>
                </a:solidFill>
              </a:rPr>
              <a:t>risk appetite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Documenting Results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06887"/>
          </a:xfrm>
        </p:spPr>
        <p:txBody>
          <a:bodyPr/>
          <a:lstStyle/>
          <a:p>
            <a:r>
              <a:rPr lang="en-US" sz="2800"/>
              <a:t>When risk management program has been completed, series of proposed controls are prepared</a:t>
            </a:r>
          </a:p>
          <a:p>
            <a:pPr lvl="1"/>
            <a:r>
              <a:rPr lang="en-US" sz="2400"/>
              <a:t>Each justified by one or more feasibility or rationalization approaches</a:t>
            </a:r>
          </a:p>
          <a:p>
            <a:r>
              <a:rPr lang="en-US" sz="2800"/>
              <a:t>At minimum, each information asset-threat pair should have a documented control strategy that </a:t>
            </a:r>
          </a:p>
          <a:p>
            <a:pPr lvl="1"/>
            <a:r>
              <a:rPr lang="en-US" sz="2400"/>
              <a:t>Clearly identifies any residual risk remaining after the proposed strategy has been executed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Documenting Results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83087"/>
          </a:xfrm>
        </p:spPr>
        <p:txBody>
          <a:bodyPr/>
          <a:lstStyle/>
          <a:p>
            <a:r>
              <a:rPr lang="en-US"/>
              <a:t>Some organizations document outcome of control strategy for each information asset-threat pair in an action plan </a:t>
            </a:r>
          </a:p>
          <a:p>
            <a:r>
              <a:rPr lang="en-US"/>
              <a:t>Includes:</a:t>
            </a:r>
          </a:p>
          <a:p>
            <a:pPr lvl="1"/>
            <a:r>
              <a:rPr lang="en-US"/>
              <a:t>Concrete tasks, each with accountability assigned to an organizational unit or to an individual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Qualitative Measures</a:t>
            </a:r>
          </a:p>
        </p:txBody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83087"/>
          </a:xfrm>
        </p:spPr>
        <p:txBody>
          <a:bodyPr/>
          <a:lstStyle/>
          <a:p>
            <a:r>
              <a:rPr lang="en-US"/>
              <a:t>Quantitative assessment performs asset valuation with actual values or estimates</a:t>
            </a:r>
          </a:p>
          <a:p>
            <a:r>
              <a:rPr lang="en-US"/>
              <a:t>An organization could determine that it cannot put specific numbers on these values</a:t>
            </a:r>
          </a:p>
          <a:p>
            <a:r>
              <a:rPr lang="en-US"/>
              <a:t>Organizations could use qualitative assessments instead, using scales instead of specific estimates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OCTAVE Method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61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6666"/>
                </a:solidFill>
              </a:rPr>
              <a:t>Operationally Critical Threat, Asset, and Vulnerability Evaluation</a:t>
            </a:r>
            <a:r>
              <a:rPr lang="en-US" sz="2400" baseline="30000">
                <a:solidFill>
                  <a:srgbClr val="006666"/>
                </a:solidFill>
              </a:rPr>
              <a:t>SM</a:t>
            </a:r>
            <a:r>
              <a:rPr lang="en-US" sz="2400"/>
              <a:t> (OCTAVE</a:t>
            </a:r>
            <a:r>
              <a:rPr lang="en-US" sz="2400" baseline="30000"/>
              <a:t>SM</a:t>
            </a:r>
            <a:r>
              <a:rPr lang="en-US" sz="2400"/>
              <a:t>) Method: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Defines essential components of a comprehensive, systematic, context-driven, self-directed information security risk evaluation</a:t>
            </a:r>
          </a:p>
          <a:p>
            <a:pPr>
              <a:lnSpc>
                <a:spcPct val="90000"/>
              </a:lnSpc>
            </a:pPr>
            <a:r>
              <a:rPr lang="en-US" sz="2400"/>
              <a:t>By following OCTAVE Method, organization can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make information-protection decisions based on risks to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confidentiality, integrity, and availability of critical information technology assets</a:t>
            </a:r>
          </a:p>
          <a:p>
            <a:pPr>
              <a:lnSpc>
                <a:spcPct val="90000"/>
              </a:lnSpc>
            </a:pPr>
            <a:r>
              <a:rPr lang="en-US" sz="2400"/>
              <a:t>Operational or business units and IT department work together to address information security needs of the organization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" y="838200"/>
            <a:ext cx="9372600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Avoidance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419600"/>
          </a:xfrm>
        </p:spPr>
        <p:txBody>
          <a:bodyPr/>
          <a:lstStyle/>
          <a:p>
            <a:r>
              <a:rPr lang="en-US"/>
              <a:t>Attempts to prevent the exploitation of the vulnerability</a:t>
            </a:r>
          </a:p>
          <a:p>
            <a:r>
              <a:rPr lang="en-US"/>
              <a:t>Accomplished through:</a:t>
            </a:r>
          </a:p>
          <a:p>
            <a:pPr lvl="1"/>
            <a:r>
              <a:rPr lang="en-US"/>
              <a:t>Application of policy</a:t>
            </a:r>
          </a:p>
          <a:p>
            <a:pPr lvl="1"/>
            <a:r>
              <a:rPr lang="en-US"/>
              <a:t>Application of training and education</a:t>
            </a:r>
          </a:p>
          <a:p>
            <a:pPr lvl="1"/>
            <a:r>
              <a:rPr lang="en-US"/>
              <a:t>Countering threats</a:t>
            </a:r>
          </a:p>
          <a:p>
            <a:pPr lvl="1"/>
            <a:r>
              <a:rPr lang="en-US"/>
              <a:t>Implementation of technical security controls and safeguards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The OCTAVE Method</a:t>
            </a:r>
          </a:p>
        </p:txBody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840287"/>
          </a:xfrm>
        </p:spPr>
        <p:txBody>
          <a:bodyPr/>
          <a:lstStyle/>
          <a:p>
            <a:r>
              <a:rPr lang="en-US" sz="2800"/>
              <a:t>Phase 1: Build Asset-Based Threat Profiles</a:t>
            </a:r>
          </a:p>
          <a:p>
            <a:pPr lvl="1"/>
            <a:r>
              <a:rPr lang="en-US" sz="2400"/>
              <a:t>Organizational evaluation </a:t>
            </a:r>
          </a:p>
          <a:p>
            <a:pPr lvl="1"/>
            <a:r>
              <a:rPr lang="en-US" sz="2400"/>
              <a:t>Key areas of expertise within organization are examined to elicit important knowledge about: </a:t>
            </a:r>
          </a:p>
          <a:p>
            <a:pPr lvl="2"/>
            <a:r>
              <a:rPr lang="en-US" sz="2200"/>
              <a:t>Information assets</a:t>
            </a:r>
          </a:p>
          <a:p>
            <a:pPr lvl="2"/>
            <a:r>
              <a:rPr lang="en-US" sz="2200"/>
              <a:t>Threats to those assets</a:t>
            </a:r>
          </a:p>
          <a:p>
            <a:pPr lvl="2"/>
            <a:r>
              <a:rPr lang="en-US" sz="2200"/>
              <a:t>Security requirements of assets</a:t>
            </a:r>
          </a:p>
          <a:p>
            <a:pPr lvl="2"/>
            <a:r>
              <a:rPr lang="en-US" sz="2200"/>
              <a:t>What organization is currently doing to protect its information assets</a:t>
            </a:r>
          </a:p>
          <a:p>
            <a:pPr lvl="1"/>
            <a:r>
              <a:rPr lang="en-US" sz="2600"/>
              <a:t>Weaknesses in organizational policies and practice</a:t>
            </a:r>
          </a:p>
          <a:p>
            <a:endParaRPr lang="en-US" sz="2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The OCTAVE Method (Continued)</a:t>
            </a:r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572000"/>
          </a:xfrm>
        </p:spPr>
        <p:txBody>
          <a:bodyPr/>
          <a:lstStyle/>
          <a:p>
            <a:r>
              <a:rPr lang="en-US"/>
              <a:t>Phase 2: Identify Infrastructure Vulnerabilities</a:t>
            </a:r>
          </a:p>
          <a:p>
            <a:pPr lvl="1"/>
            <a:r>
              <a:rPr lang="en-US"/>
              <a:t>Evaluation of information infrastructure </a:t>
            </a:r>
          </a:p>
          <a:p>
            <a:pPr lvl="1"/>
            <a:r>
              <a:rPr lang="en-US"/>
              <a:t>Key operational components of information technology infrastructure are examined for weaknesses (technology vulnerabilities) that can lead to unauthorized action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The OCTAVE Method (Continued)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040688" cy="4611687"/>
          </a:xfrm>
        </p:spPr>
        <p:txBody>
          <a:bodyPr/>
          <a:lstStyle/>
          <a:p>
            <a:r>
              <a:rPr lang="en-US" sz="2800"/>
              <a:t>Phase 3: Develop Security Strategy and Plans</a:t>
            </a:r>
          </a:p>
          <a:p>
            <a:pPr lvl="1"/>
            <a:r>
              <a:rPr lang="en-US" sz="2400"/>
              <a:t>Risks are analyzed in this phase </a:t>
            </a:r>
          </a:p>
          <a:p>
            <a:pPr lvl="1"/>
            <a:r>
              <a:rPr lang="en-US" sz="2400"/>
              <a:t>Information generated by organizational and information infrastructure evaluations (Phases 1 and 2) is analyzed to:</a:t>
            </a:r>
          </a:p>
          <a:p>
            <a:pPr lvl="2"/>
            <a:r>
              <a:rPr lang="en-US"/>
              <a:t>Identify risks to organization </a:t>
            </a:r>
          </a:p>
          <a:p>
            <a:pPr lvl="2"/>
            <a:r>
              <a:rPr lang="en-US"/>
              <a:t>Evaluate risks based on their impact to the organization’s mission </a:t>
            </a:r>
          </a:p>
          <a:p>
            <a:pPr lvl="1"/>
            <a:r>
              <a:rPr lang="en-US" sz="2400"/>
              <a:t>Organization protection strategy and risk mitigation plans for the highest priority risks are developed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Aspects of the OCTAVE Method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61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OCTAVE Method: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 directed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Requires analysis team to conduct evaluation and analyze information</a:t>
            </a:r>
          </a:p>
          <a:p>
            <a:pPr>
              <a:lnSpc>
                <a:spcPct val="90000"/>
              </a:lnSpc>
            </a:pPr>
            <a:r>
              <a:rPr lang="en-US" sz="2800"/>
              <a:t>Basic tasks of the team are to: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Facilitate knowledge elicitation workshops of Phase 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Gather any necessary supporting data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Analyze threat and risk information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Develop a protection strategy for the organization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Develop mitigation plans to address risks to the organization’s critical assets 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Aspects of the OCTAVE Method (Continued)</a:t>
            </a:r>
          </a:p>
        </p:txBody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61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OCTAVE Method:</a:t>
            </a:r>
          </a:p>
          <a:p>
            <a:pPr lvl="1">
              <a:lnSpc>
                <a:spcPct val="90000"/>
              </a:lnSpc>
            </a:pPr>
            <a:r>
              <a:rPr lang="en-US"/>
              <a:t>Uses workshop-based approach for gathering information and making decisions</a:t>
            </a:r>
          </a:p>
          <a:p>
            <a:pPr lvl="1">
              <a:lnSpc>
                <a:spcPct val="90000"/>
              </a:lnSpc>
            </a:pPr>
            <a:r>
              <a:rPr lang="en-US"/>
              <a:t>Relies upon the following major catalogs of information:</a:t>
            </a:r>
          </a:p>
          <a:p>
            <a:pPr lvl="2">
              <a:lnSpc>
                <a:spcPct val="90000"/>
              </a:lnSpc>
            </a:pPr>
            <a:r>
              <a:rPr lang="en-US" u="sng">
                <a:solidFill>
                  <a:srgbClr val="006666"/>
                </a:solidFill>
              </a:rPr>
              <a:t>Catalog of practices</a:t>
            </a:r>
            <a:r>
              <a:rPr lang="en-US"/>
              <a:t>: collection of good strategic and operational security practices</a:t>
            </a:r>
          </a:p>
          <a:p>
            <a:pPr lvl="2">
              <a:lnSpc>
                <a:spcPct val="90000"/>
              </a:lnSpc>
            </a:pPr>
            <a:r>
              <a:rPr lang="en-US" u="sng">
                <a:solidFill>
                  <a:srgbClr val="006666"/>
                </a:solidFill>
              </a:rPr>
              <a:t>Threat profile</a:t>
            </a:r>
            <a:r>
              <a:rPr lang="en-US"/>
              <a:t>: range of major sources of threats that an organization needs to consider </a:t>
            </a:r>
          </a:p>
          <a:p>
            <a:pPr lvl="2">
              <a:lnSpc>
                <a:spcPct val="90000"/>
              </a:lnSpc>
            </a:pPr>
            <a:r>
              <a:rPr lang="en-US" u="sng">
                <a:solidFill>
                  <a:srgbClr val="006666"/>
                </a:solidFill>
              </a:rPr>
              <a:t>Catalog of vulnerabilities</a:t>
            </a:r>
            <a:r>
              <a:rPr lang="en-US"/>
              <a:t>: collection of vulnerabilities based on platform and application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&amp; Processes </a:t>
            </a:r>
            <a:br>
              <a:rPr lang="en-US"/>
            </a:br>
            <a:r>
              <a:rPr lang="en-US"/>
              <a:t>of the OCTAVE Method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83087"/>
          </a:xfrm>
        </p:spPr>
        <p:txBody>
          <a:bodyPr/>
          <a:lstStyle/>
          <a:p>
            <a:r>
              <a:rPr lang="en-US" sz="2800"/>
              <a:t>Each phase of the OCTAVE Method contains two or more processes. Each process is made of activities. </a:t>
            </a:r>
          </a:p>
          <a:p>
            <a:r>
              <a:rPr lang="en-US" sz="2800"/>
              <a:t>Phase 1: Build Asset-Based Threat Profiles</a:t>
            </a:r>
          </a:p>
          <a:p>
            <a:pPr lvl="1"/>
            <a:r>
              <a:rPr lang="en-US" sz="2400"/>
              <a:t>Process 1: Identify Senior Management Knowledge </a:t>
            </a:r>
          </a:p>
          <a:p>
            <a:pPr lvl="1"/>
            <a:r>
              <a:rPr lang="en-US" sz="2400"/>
              <a:t>Process 2: Identify Operational Area Management Knowledge </a:t>
            </a:r>
          </a:p>
          <a:p>
            <a:pPr lvl="1"/>
            <a:r>
              <a:rPr lang="en-US" sz="2400"/>
              <a:t>Process 3: Identify Staff Knowledge </a:t>
            </a:r>
          </a:p>
          <a:p>
            <a:pPr lvl="1"/>
            <a:r>
              <a:rPr lang="en-US" sz="2400"/>
              <a:t>Process 4: Create Threat Profiles 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Phases &amp; Processes </a:t>
            </a:r>
            <a:br>
              <a:rPr lang="en-US" sz="3800"/>
            </a:br>
            <a:r>
              <a:rPr lang="en-US" sz="3800"/>
              <a:t>of the OCTAVE Method (Continued)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611687"/>
          </a:xfrm>
        </p:spPr>
        <p:txBody>
          <a:bodyPr/>
          <a:lstStyle/>
          <a:p>
            <a:r>
              <a:rPr lang="en-US"/>
              <a:t>Phase 2: Identify Infrastructure Vulnerabilities</a:t>
            </a:r>
          </a:p>
          <a:p>
            <a:pPr lvl="1"/>
            <a:r>
              <a:rPr lang="en-US"/>
              <a:t>Process 5: Identify Key Components</a:t>
            </a:r>
          </a:p>
          <a:p>
            <a:pPr lvl="1"/>
            <a:r>
              <a:rPr lang="en-US"/>
              <a:t>Process 6: Evaluate Selected Components</a:t>
            </a:r>
          </a:p>
          <a:p>
            <a:r>
              <a:rPr lang="en-US"/>
              <a:t>Phase 3: Develop Security Strategy and Plans</a:t>
            </a:r>
          </a:p>
          <a:p>
            <a:pPr lvl="1"/>
            <a:r>
              <a:rPr lang="en-US"/>
              <a:t>Process 7: Conduct Risk Analysis</a:t>
            </a:r>
          </a:p>
          <a:p>
            <a:pPr lvl="1"/>
            <a:r>
              <a:rPr lang="en-US"/>
              <a:t>Process 8: Develop Protection Strategy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Preparing for the OCTAVE Method</a:t>
            </a:r>
          </a:p>
        </p:txBody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535487"/>
          </a:xfrm>
        </p:spPr>
        <p:txBody>
          <a:bodyPr/>
          <a:lstStyle/>
          <a:p>
            <a:r>
              <a:rPr lang="en-US" sz="2800"/>
              <a:t>Obtain senior management sponsorship of OCTAVE</a:t>
            </a:r>
          </a:p>
          <a:p>
            <a:r>
              <a:rPr lang="en-US" sz="2800"/>
              <a:t>Select analysis team members. </a:t>
            </a:r>
          </a:p>
          <a:p>
            <a:r>
              <a:rPr lang="en-US" sz="2800"/>
              <a:t>Train analysis team</a:t>
            </a:r>
          </a:p>
          <a:p>
            <a:r>
              <a:rPr lang="en-US" sz="2800"/>
              <a:t>Select operational areas to participate in OCTAVE</a:t>
            </a:r>
          </a:p>
          <a:p>
            <a:r>
              <a:rPr lang="en-US" sz="2800"/>
              <a:t>Select participants</a:t>
            </a:r>
          </a:p>
          <a:p>
            <a:r>
              <a:rPr lang="en-US" sz="2800"/>
              <a:t>Coordinate logistics</a:t>
            </a:r>
          </a:p>
          <a:p>
            <a:r>
              <a:rPr lang="en-US" sz="2800"/>
              <a:t>Brief all participants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OCTAVE Method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r>
              <a:rPr lang="en-US"/>
              <a:t>For more information, you can download the Octave</a:t>
            </a:r>
            <a:r>
              <a:rPr lang="en-US" baseline="30000"/>
              <a:t>SM</a:t>
            </a:r>
            <a:r>
              <a:rPr lang="en-US"/>
              <a:t> method implementation guide from </a:t>
            </a:r>
            <a:r>
              <a:rPr lang="en-US">
                <a:hlinkClick r:id="rId3"/>
              </a:rPr>
              <a:t>www.cert.org/octave/omig.html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Transference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848600" cy="4343400"/>
          </a:xfrm>
        </p:spPr>
        <p:txBody>
          <a:bodyPr/>
          <a:lstStyle/>
          <a:p>
            <a:r>
              <a:rPr lang="en-US" sz="2800"/>
              <a:t>Attempts to shift the risk to other assets, other processes, or other organizations</a:t>
            </a:r>
          </a:p>
          <a:p>
            <a:r>
              <a:rPr lang="en-US" sz="2800"/>
              <a:t>May be accomplished by </a:t>
            </a:r>
          </a:p>
          <a:p>
            <a:pPr lvl="1"/>
            <a:r>
              <a:rPr lang="en-US" sz="2400"/>
              <a:t>Rethinking how services are offered</a:t>
            </a:r>
          </a:p>
          <a:p>
            <a:pPr lvl="1"/>
            <a:r>
              <a:rPr lang="en-US" sz="2400"/>
              <a:t>Revising deployment models</a:t>
            </a:r>
          </a:p>
          <a:p>
            <a:pPr lvl="1"/>
            <a:r>
              <a:rPr lang="en-US" sz="2400"/>
              <a:t>Outsourcing to other organizations</a:t>
            </a:r>
          </a:p>
          <a:p>
            <a:pPr lvl="1"/>
            <a:r>
              <a:rPr lang="en-US" sz="2400"/>
              <a:t>Purchasing insurance</a:t>
            </a:r>
          </a:p>
          <a:p>
            <a:pPr lvl="1"/>
            <a:r>
              <a:rPr lang="en-US" sz="2400"/>
              <a:t>Implementing service contracts with providers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Mitigation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Attempts to reduce the damage caused by the exploitation of vulnerability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means of planning and preparation, </a:t>
            </a:r>
          </a:p>
          <a:p>
            <a:pPr>
              <a:lnSpc>
                <a:spcPct val="90000"/>
              </a:lnSpc>
            </a:pPr>
            <a:r>
              <a:rPr lang="en-US" sz="2800"/>
              <a:t>Includes three types of plans: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Disaster recovery plan (DRP)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Incident response plan (IRP)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Business continuity plan (BCP)</a:t>
            </a:r>
          </a:p>
          <a:p>
            <a:pPr>
              <a:lnSpc>
                <a:spcPct val="90000"/>
              </a:lnSpc>
            </a:pPr>
            <a:r>
              <a:rPr lang="en-US" sz="2800"/>
              <a:t>Depends upon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ability to detect and respond to an attack as quickly as possible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Summaries of Mitigation Plans</a:t>
            </a:r>
          </a:p>
        </p:txBody>
      </p:sp>
      <p:pic>
        <p:nvPicPr>
          <p:cNvPr id="1089540" name="Picture 4" descr="Tbl08-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1905000"/>
            <a:ext cx="7772400" cy="4724400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</a:t>
            </a:r>
          </a:p>
        </p:txBody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Acceptance is the choice to do nothing to protect an information asset and to accept the loss when it occurs</a:t>
            </a:r>
          </a:p>
          <a:p>
            <a:pPr>
              <a:lnSpc>
                <a:spcPct val="90000"/>
              </a:lnSpc>
            </a:pPr>
            <a:r>
              <a:rPr lang="en-US"/>
              <a:t>This control, or lack of control, assumes that it may be a prudent business decision to </a:t>
            </a:r>
          </a:p>
          <a:p>
            <a:pPr lvl="1">
              <a:lnSpc>
                <a:spcPct val="90000"/>
              </a:lnSpc>
            </a:pPr>
            <a:r>
              <a:rPr lang="en-US"/>
              <a:t>Examine alternatives </a:t>
            </a:r>
          </a:p>
          <a:p>
            <a:pPr lvl="1">
              <a:lnSpc>
                <a:spcPct val="90000"/>
              </a:lnSpc>
            </a:pPr>
            <a:r>
              <a:rPr lang="en-US"/>
              <a:t>Conclude the cost of protecting an asset does not justify the security expenditure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5720</TotalTime>
  <Words>2804</Words>
  <Application>Microsoft Office PowerPoint</Application>
  <PresentationFormat>On-screen Show (4:3)</PresentationFormat>
  <Paragraphs>433</Paragraphs>
  <Slides>58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Blends</vt:lpstr>
      <vt:lpstr>CIS 5600 Information Security Management</vt:lpstr>
      <vt:lpstr>Slide 2</vt:lpstr>
      <vt:lpstr>Introduction</vt:lpstr>
      <vt:lpstr>Risk Control Strategies</vt:lpstr>
      <vt:lpstr>Avoidance</vt:lpstr>
      <vt:lpstr>Transference</vt:lpstr>
      <vt:lpstr>Mitigation</vt:lpstr>
      <vt:lpstr>Summaries of Mitigation Plans</vt:lpstr>
      <vt:lpstr>Acceptance</vt:lpstr>
      <vt:lpstr>Acceptance (Continued)</vt:lpstr>
      <vt:lpstr>Risk Control Strategy Selection</vt:lpstr>
      <vt:lpstr>Risk Handling Action Points </vt:lpstr>
      <vt:lpstr>Risk Control Strategy Selection Some rules</vt:lpstr>
      <vt:lpstr>Evaluation, Assessment, And Maintenance Of Risk Controls</vt:lpstr>
      <vt:lpstr>The Risk Control Cycle </vt:lpstr>
      <vt:lpstr>Categories of Controls</vt:lpstr>
      <vt:lpstr>Control Function</vt:lpstr>
      <vt:lpstr>Architectural Layer</vt:lpstr>
      <vt:lpstr>Strategy Layer</vt:lpstr>
      <vt:lpstr>Information Security Principle</vt:lpstr>
      <vt:lpstr>Feasibility Studies and Cost Benefit Analysis</vt:lpstr>
      <vt:lpstr>Cost Benefit Analysis (CBA)</vt:lpstr>
      <vt:lpstr>Cost</vt:lpstr>
      <vt:lpstr>Benefit</vt:lpstr>
      <vt:lpstr>Asset Valuation</vt:lpstr>
      <vt:lpstr>Asset Valuation Components</vt:lpstr>
      <vt:lpstr>Asset Valuation Approaches</vt:lpstr>
      <vt:lpstr>Asset Valuation Approaches (Continued)</vt:lpstr>
      <vt:lpstr>Asset Valuation Techniques</vt:lpstr>
      <vt:lpstr>The Cost Benefit Analysis (CBA) Formula</vt:lpstr>
      <vt:lpstr>The Cost Benefit Analysis (CBA) Formula</vt:lpstr>
      <vt:lpstr>Other Feasibility Approaches</vt:lpstr>
      <vt:lpstr>Other Feasibility Approaches</vt:lpstr>
      <vt:lpstr>Benchmarking</vt:lpstr>
      <vt:lpstr>Benchmarking (Continued)</vt:lpstr>
      <vt:lpstr>Due Care and Due Diligence</vt:lpstr>
      <vt:lpstr>Best Business Practices</vt:lpstr>
      <vt:lpstr>The Gold Standard</vt:lpstr>
      <vt:lpstr>Applying Best Practices</vt:lpstr>
      <vt:lpstr>Problems with Benchmarking and Best Practices</vt:lpstr>
      <vt:lpstr>Baselining</vt:lpstr>
      <vt:lpstr>Risk Appetite</vt:lpstr>
      <vt:lpstr>Residual Risk</vt:lpstr>
      <vt:lpstr>Residual Risk</vt:lpstr>
      <vt:lpstr>Documenting Results</vt:lpstr>
      <vt:lpstr>Documenting Results</vt:lpstr>
      <vt:lpstr>Qualitative Measures</vt:lpstr>
      <vt:lpstr>The OCTAVE Method</vt:lpstr>
      <vt:lpstr>Slide 49</vt:lpstr>
      <vt:lpstr>Phases of The OCTAVE Method</vt:lpstr>
      <vt:lpstr>Phases of The OCTAVE Method (Continued)</vt:lpstr>
      <vt:lpstr>Phases of The OCTAVE Method (Continued)</vt:lpstr>
      <vt:lpstr>Important Aspects of the OCTAVE Method</vt:lpstr>
      <vt:lpstr>Important Aspects of the OCTAVE Method (Continued)</vt:lpstr>
      <vt:lpstr>Phases &amp; Processes  of the OCTAVE Method</vt:lpstr>
      <vt:lpstr>Phases &amp; Processes  of the OCTAVE Method (Continued)</vt:lpstr>
      <vt:lpstr>Preparing for the OCTAVE Method</vt:lpstr>
      <vt:lpstr>The OCTAVE Method</vt:lpstr>
    </vt:vector>
  </TitlesOfParts>
  <Company>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TEL2813/IS2820  Security Management</dc:title>
  <dc:creator>jjoshi</dc:creator>
  <cp:lastModifiedBy>Jeremy T. Lanman</cp:lastModifiedBy>
  <cp:revision>43</cp:revision>
  <dcterms:created xsi:type="dcterms:W3CDTF">2005-01-06T13:14:00Z</dcterms:created>
  <dcterms:modified xsi:type="dcterms:W3CDTF">2015-09-30T00:36:24Z</dcterms:modified>
</cp:coreProperties>
</file>