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0"/>
  </p:notesMasterIdLst>
  <p:handoutMasterIdLst>
    <p:handoutMasterId r:id="rId71"/>
  </p:handoutMasterIdLst>
  <p:sldIdLst>
    <p:sldId id="581" r:id="rId2"/>
    <p:sldId id="25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4" r:id="rId20"/>
    <p:sldId id="455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477" r:id="rId42"/>
    <p:sldId id="478" r:id="rId43"/>
    <p:sldId id="479" r:id="rId44"/>
    <p:sldId id="480" r:id="rId45"/>
    <p:sldId id="481" r:id="rId46"/>
    <p:sldId id="482" r:id="rId47"/>
    <p:sldId id="483" r:id="rId48"/>
    <p:sldId id="484" r:id="rId49"/>
    <p:sldId id="485" r:id="rId50"/>
    <p:sldId id="487" r:id="rId51"/>
    <p:sldId id="488" r:id="rId52"/>
    <p:sldId id="489" r:id="rId53"/>
    <p:sldId id="490" r:id="rId54"/>
    <p:sldId id="491" r:id="rId55"/>
    <p:sldId id="492" r:id="rId56"/>
    <p:sldId id="493" r:id="rId57"/>
    <p:sldId id="494" r:id="rId58"/>
    <p:sldId id="495" r:id="rId59"/>
    <p:sldId id="497" r:id="rId60"/>
    <p:sldId id="498" r:id="rId61"/>
    <p:sldId id="499" r:id="rId62"/>
    <p:sldId id="500" r:id="rId63"/>
    <p:sldId id="501" r:id="rId64"/>
    <p:sldId id="502" r:id="rId65"/>
    <p:sldId id="503" r:id="rId66"/>
    <p:sldId id="504" r:id="rId67"/>
    <p:sldId id="505" r:id="rId68"/>
    <p:sldId id="506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 autoAdjust="0"/>
    <p:restoredTop sz="74862" autoAdjust="0"/>
  </p:normalViewPr>
  <p:slideViewPr>
    <p:cSldViewPr>
      <p:cViewPr>
        <p:scale>
          <a:sx n="110" d="100"/>
          <a:sy n="110" d="100"/>
        </p:scale>
        <p:origin x="-294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1110C91-CF6F-48AE-BA5E-9CFCD7CB4C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97E0691-DC12-4033-8EFF-5C083D120D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88068" name="Date Placeholder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September 16, 2014</a:t>
            </a:r>
          </a:p>
        </p:txBody>
      </p:sp>
      <p:sp>
        <p:nvSpPr>
          <p:cNvPr id="88069" name="Footer Placeholder 9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Lecture 1</a:t>
            </a:r>
          </a:p>
        </p:txBody>
      </p:sp>
      <p:sp>
        <p:nvSpPr>
          <p:cNvPr id="88070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ea typeface="MS PGothic" pitchFamily="34" charset="-128"/>
              </a:rPr>
              <a:t>SE 477</a:t>
            </a:r>
          </a:p>
        </p:txBody>
      </p:sp>
      <p:sp>
        <p:nvSpPr>
          <p:cNvPr id="88071" name="Slide Number Placeholder 8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053C9-3AFC-4D80-B15D-9D4C0BB25142}" type="slidenum">
              <a:rPr lang="en-US">
                <a:latin typeface="Arial" pitchFamily="34" charset="0"/>
                <a:ea typeface="MS PGothic" pitchFamily="34" charset="-128"/>
              </a:rPr>
              <a:pPr/>
              <a:t>1</a:t>
            </a:fld>
            <a:r>
              <a:rPr lang="en-US">
                <a:latin typeface="Arial" pitchFamily="34" charset="0"/>
                <a:ea typeface="MS PGothic" pitchFamily="34" charset="-128"/>
              </a:rPr>
              <a:t> of 81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0691-DC12-4033-8EFF-5C083D120D6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46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47046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7046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046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7047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7047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047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047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047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047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04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704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7047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7047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7048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98B1A3-978D-45A0-A427-C7E64F51C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DD7C2-FFB3-4B07-8A67-5A9D15AF1C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5846C-7807-42AE-89BB-0BAB775A2A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7387B6-50B5-4DE5-A2AD-B0AC4D1D2D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E142C2-20A0-45F3-8D93-435B0A43B3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58DBEC-B830-47E7-8994-F7DC1CC9B5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CA22BC-F534-4CE2-B774-49C572C126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23217-7515-4F52-AEC9-715649CF90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50E81-187B-4662-A2C8-6128C0375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5A13A-5954-4656-B2DD-FEBF162924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0A585-688C-4FEF-82FD-F58810AF9C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9C59B-245E-419F-B3DF-4C9F800223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A6CC-51CB-499A-8D6C-3B722D746D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D10A1-B82A-4FC7-8A0E-95E1DEA0E9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BA8C0-E01E-43FD-A10D-11FE8A21A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4694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694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94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694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694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EA3324A3-7B47-49BE-B871-48C1961028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8610600" cy="12334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  <a:t>CIS 5600</a:t>
            </a:r>
            <a:b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128" charset="-128"/>
              </a:rPr>
              <a:t>Information Security Management</a:t>
            </a:r>
            <a:endParaRPr 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6975" y="3757613"/>
            <a:ext cx="6704013" cy="1998662"/>
          </a:xfrm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Dr. Jeremy Lanman, Adjunct Professor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jlanman@fit.edu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i="1" smtClean="0"/>
              <a:t>Office: Virtual</a:t>
            </a:r>
          </a:p>
          <a:p>
            <a:pPr eaLnBrk="1" hangingPunct="1">
              <a:buFont typeface="Times" pitchFamily="-128" charset="0"/>
              <a:buNone/>
            </a:pPr>
            <a:r>
              <a:rPr lang="en-US" sz="2000" i="1" smtClean="0"/>
              <a:t>Office Hours: By arrangement</a:t>
            </a:r>
            <a:endParaRPr lang="en-US" sz="2000" i="1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You Have</a:t>
            </a:r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5522913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Authentication mechanism based on what user has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card, key, or token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dumb card (such as an ATM cards) with magnetic stripes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smart card containing a processor </a:t>
            </a:r>
          </a:p>
          <a:p>
            <a:pPr>
              <a:lnSpc>
                <a:spcPct val="90000"/>
              </a:lnSpc>
            </a:pPr>
            <a:r>
              <a:rPr lang="en-US" sz="2400"/>
              <a:t>Cryptographic token, a processor in a card that has a display</a:t>
            </a:r>
          </a:p>
          <a:p>
            <a:pPr>
              <a:lnSpc>
                <a:spcPct val="90000"/>
              </a:lnSpc>
            </a:pPr>
            <a:r>
              <a:rPr lang="en-US" sz="2400"/>
              <a:t>Tokens may be either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synchronous or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Synchronized with the server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Asynchronous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Challenge response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pic>
        <p:nvPicPr>
          <p:cNvPr id="1480710" name="Picture 6" descr="Copy of Fig09-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514600"/>
            <a:ext cx="24034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You Are</a:t>
            </a:r>
          </a:p>
        </p:txBody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Biometric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something inherent in the user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Fingerprints, palm scans, hand geometry/topology, facial recognition, retina scan, iris scan</a:t>
            </a:r>
          </a:p>
          <a:p>
            <a:pPr>
              <a:lnSpc>
                <a:spcPct val="90000"/>
              </a:lnSpc>
            </a:pPr>
            <a:r>
              <a:rPr lang="en-US" sz="2800"/>
              <a:t>Most of the technologies that scan human characteristics convert these images to obtain some form of </a:t>
            </a:r>
            <a:r>
              <a:rPr lang="en-US" sz="2800">
                <a:solidFill>
                  <a:schemeClr val="accent1"/>
                </a:solidFill>
              </a:rPr>
              <a:t>minutiae</a:t>
            </a:r>
            <a:r>
              <a:rPr lang="en-US" sz="2800"/>
              <a:t> —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unique points of reference that are digitized and stored in an encrypted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You Do</a:t>
            </a:r>
          </a:p>
        </p:txBody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r>
              <a:rPr lang="en-US"/>
              <a:t>This type of authentication makes use of something the user performs or produces</a:t>
            </a:r>
          </a:p>
          <a:p>
            <a:pPr lvl="1"/>
            <a:r>
              <a:rPr lang="en-US"/>
              <a:t>signature recognition and </a:t>
            </a:r>
          </a:p>
          <a:p>
            <a:pPr lvl="1"/>
            <a:r>
              <a:rPr lang="en-US"/>
              <a:t>voice recognition (voice phrase)</a:t>
            </a:r>
          </a:p>
          <a:p>
            <a:pPr lvl="1"/>
            <a:r>
              <a:rPr lang="en-US"/>
              <a:t>Key stroke pattern</a:t>
            </a:r>
          </a:p>
          <a:p>
            <a:pPr lvl="2"/>
            <a:r>
              <a:rPr lang="en-US"/>
              <a:t>Timing for known sequence of keystrokes</a:t>
            </a:r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</a:t>
            </a: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Authorization for each authenticated user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System performs authentication process to verify specific entity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Grants access to resources for only that entity</a:t>
            </a:r>
          </a:p>
          <a:p>
            <a:pPr>
              <a:lnSpc>
                <a:spcPct val="90000"/>
              </a:lnSpc>
            </a:pPr>
            <a:r>
              <a:rPr lang="en-US" sz="2400"/>
              <a:t>Authorization for members of a group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System matches authenticated entities to a list of group memberships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Grants access to resources based on group’s access rights</a:t>
            </a:r>
          </a:p>
          <a:p>
            <a:pPr>
              <a:lnSpc>
                <a:spcPct val="90000"/>
              </a:lnSpc>
            </a:pPr>
            <a:r>
              <a:rPr lang="en-US" sz="2400"/>
              <a:t>Authorization across multiple systems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Central authentication and authorization system verifies entity identity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Grants a set of credentials to verified entity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Biometrics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54487"/>
          </a:xfrm>
        </p:spPr>
        <p:txBody>
          <a:bodyPr/>
          <a:lstStyle/>
          <a:p>
            <a:r>
              <a:rPr lang="en-US" sz="2800"/>
              <a:t>False reject rate: </a:t>
            </a:r>
          </a:p>
          <a:p>
            <a:pPr lvl="1"/>
            <a:r>
              <a:rPr lang="en-US" sz="2400"/>
              <a:t>Percentage of authorized users who are denied access (Type I Error)</a:t>
            </a:r>
          </a:p>
          <a:p>
            <a:r>
              <a:rPr lang="en-US" sz="2800"/>
              <a:t>False accept rate: </a:t>
            </a:r>
          </a:p>
          <a:p>
            <a:pPr lvl="1"/>
            <a:r>
              <a:rPr lang="en-US" sz="2400"/>
              <a:t>Percentage of unauthorized users who are allowed access (Type II Error)</a:t>
            </a:r>
          </a:p>
          <a:p>
            <a:r>
              <a:rPr lang="en-US" sz="2800"/>
              <a:t>Crossover error rate: </a:t>
            </a:r>
          </a:p>
          <a:p>
            <a:pPr lvl="1"/>
            <a:r>
              <a:rPr lang="en-US" sz="2400"/>
              <a:t>Point at which the number of false rejections equals the false acceptances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/>
              <a:t>Orders of Effectiveness and Acceptance</a:t>
            </a:r>
          </a:p>
        </p:txBody>
      </p:sp>
      <p:pic>
        <p:nvPicPr>
          <p:cNvPr id="1485828" name="Picture 4" descr="Tbl09-0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2133600"/>
            <a:ext cx="8077200" cy="4343400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Access Controls</a:t>
            </a:r>
          </a:p>
        </p:txBody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appropriately manage access controls, an organization must have a formal access control policy in place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Determines how access rights are granted to entities and groups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Must include provisions for periodically reviewing all access rights, granting access rights to new employees, changing access rights when job roles change, and revoking access rights as appropriate</a:t>
            </a:r>
          </a:p>
          <a:p>
            <a:pPr>
              <a:lnSpc>
                <a:spcPct val="90000"/>
              </a:lnSpc>
            </a:pPr>
            <a:r>
              <a:rPr lang="en-US" sz="2800"/>
              <a:t>All those access control models !!!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ACM, SPM, BLP, Biba, Lipner, Clark-Wilson, RBAC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Perimeter Defense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06887"/>
          </a:xfrm>
        </p:spPr>
        <p:txBody>
          <a:bodyPr/>
          <a:lstStyle/>
          <a:p>
            <a:r>
              <a:rPr lang="en-US"/>
              <a:t>Organization system consists of a network of many host machines – </a:t>
            </a:r>
          </a:p>
          <a:p>
            <a:pPr lvl="1"/>
            <a:r>
              <a:rPr lang="en-US"/>
              <a:t>the system is as secure as the weakest link</a:t>
            </a:r>
          </a:p>
          <a:p>
            <a:r>
              <a:rPr lang="en-US"/>
              <a:t>Use perimeter defense </a:t>
            </a:r>
          </a:p>
          <a:p>
            <a:pPr lvl="1"/>
            <a:r>
              <a:rPr lang="en-US"/>
              <a:t>Define a border and use gatekeeper (firewall)</a:t>
            </a:r>
          </a:p>
          <a:p>
            <a:r>
              <a:rPr lang="en-US"/>
              <a:t>If host machines are scattered and need to use public network, use encryption</a:t>
            </a:r>
          </a:p>
          <a:p>
            <a:pPr lvl="1"/>
            <a:r>
              <a:rPr lang="en-US"/>
              <a:t>Virtual Private Networks (VPNs)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Perimeter Defense</a:t>
            </a:r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r>
              <a:rPr lang="en-US"/>
              <a:t>Is it adequate?</a:t>
            </a:r>
          </a:p>
          <a:p>
            <a:pPr lvl="1"/>
            <a:r>
              <a:rPr lang="en-US"/>
              <a:t>Locating and securing all perimeter points is quite difficult</a:t>
            </a:r>
          </a:p>
          <a:p>
            <a:pPr lvl="2"/>
            <a:r>
              <a:rPr lang="en-US"/>
              <a:t>Less effective for large border</a:t>
            </a:r>
          </a:p>
          <a:p>
            <a:pPr lvl="1"/>
            <a:r>
              <a:rPr lang="en-US"/>
              <a:t>Inspecting/ensuring that remote connections are adequately protected is difficult</a:t>
            </a:r>
          </a:p>
          <a:p>
            <a:pPr lvl="1"/>
            <a:r>
              <a:rPr lang="en-US"/>
              <a:t>Insiders attack is often the most damaging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535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Total isolation of networked systems is undesirable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Use firewalls to achieve selective border control</a:t>
            </a:r>
          </a:p>
          <a:p>
            <a:pPr>
              <a:lnSpc>
                <a:spcPct val="80000"/>
              </a:lnSpc>
            </a:pPr>
            <a:r>
              <a:rPr lang="en-US" sz="2800"/>
              <a:t>Firewall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Is a configuration of machines and software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Limits network access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Come “for free” inside many devices: routers, modems, wireless base stations etc.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Alternate: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a firewall is a host that mediates access to a network, allowing and disallowing certain type of access based on a configured security policy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Protection Mechanisms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Firewalls can’t do</a:t>
            </a:r>
          </a:p>
        </p:txBody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r>
              <a:rPr lang="en-US"/>
              <a:t>They are not a panacea</a:t>
            </a:r>
          </a:p>
          <a:p>
            <a:pPr lvl="1"/>
            <a:r>
              <a:rPr lang="en-US"/>
              <a:t>Only adds to defense in depth</a:t>
            </a:r>
          </a:p>
          <a:p>
            <a:r>
              <a:rPr lang="en-US"/>
              <a:t>If not managed properly</a:t>
            </a:r>
          </a:p>
          <a:p>
            <a:pPr lvl="1"/>
            <a:r>
              <a:rPr lang="en-US"/>
              <a:t>Can provide false sense of security</a:t>
            </a:r>
          </a:p>
          <a:p>
            <a:r>
              <a:rPr lang="en-US"/>
              <a:t>Cannot prevent insider attack</a:t>
            </a:r>
          </a:p>
          <a:p>
            <a:r>
              <a:rPr lang="en-US"/>
              <a:t>Firewalls act a particular layer (or layers)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VPN?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network that supports a closed community of authorized users</a:t>
            </a:r>
          </a:p>
          <a:p>
            <a:pPr>
              <a:lnSpc>
                <a:spcPct val="90000"/>
              </a:lnSpc>
            </a:pPr>
            <a:r>
              <a:rPr lang="en-US" sz="2400"/>
              <a:t>There is traffic isolation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Contents are secure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Services and resources are secure</a:t>
            </a:r>
          </a:p>
          <a:p>
            <a:pPr>
              <a:lnSpc>
                <a:spcPct val="90000"/>
              </a:lnSpc>
            </a:pPr>
            <a:r>
              <a:rPr lang="en-US" sz="2400"/>
              <a:t>Use the public Internet as part of the virtual private network</a:t>
            </a:r>
          </a:p>
          <a:p>
            <a:pPr>
              <a:lnSpc>
                <a:spcPct val="90000"/>
              </a:lnSpc>
            </a:pPr>
            <a:r>
              <a:rPr lang="en-US" sz="2400"/>
              <a:t>Provide security!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Confidentiality and integrity of data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User authentication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Network access control</a:t>
            </a:r>
          </a:p>
          <a:p>
            <a:pPr>
              <a:lnSpc>
                <a:spcPct val="90000"/>
              </a:lnSpc>
            </a:pPr>
            <a:r>
              <a:rPr lang="en-US" sz="2400"/>
              <a:t>IPSec can be used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Tunneling in VPN</a:t>
            </a:r>
          </a:p>
        </p:txBody>
      </p:sp>
      <p:pic>
        <p:nvPicPr>
          <p:cNvPr id="149504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2017713"/>
            <a:ext cx="6629400" cy="4686300"/>
          </a:xfrm>
          <a:noFill/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/>
              <a:t>The Development of Firewalls</a:t>
            </a:r>
            <a:br>
              <a:rPr lang="en-US"/>
            </a:br>
            <a:r>
              <a:rPr lang="en-US"/>
              <a:t>First Generation</a:t>
            </a:r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r>
              <a:rPr lang="en-US" sz="2800">
                <a:solidFill>
                  <a:srgbClr val="006666"/>
                </a:solidFill>
              </a:rPr>
              <a:t>Packet filtering firewalls </a:t>
            </a:r>
          </a:p>
          <a:p>
            <a:pPr lvl="1"/>
            <a:r>
              <a:rPr lang="en-US" sz="2400"/>
              <a:t>are simple networking devices that filter packets by examining every incoming and outgoing packet header</a:t>
            </a:r>
          </a:p>
          <a:p>
            <a:pPr lvl="1"/>
            <a:r>
              <a:rPr lang="en-US" sz="2400"/>
              <a:t>Can selectively filter packets based on values in the packet header, accepting or rejecting packets as needed</a:t>
            </a:r>
          </a:p>
          <a:p>
            <a:pPr lvl="1"/>
            <a:r>
              <a:rPr lang="en-US" sz="2400"/>
              <a:t>Can be configured to filter based on IP address, type of packet, port request, and/or other elements present in the packet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Filtering Example Rules</a:t>
            </a:r>
          </a:p>
        </p:txBody>
      </p:sp>
      <p:pic>
        <p:nvPicPr>
          <p:cNvPr id="149709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2108200"/>
            <a:ext cx="8001000" cy="4368800"/>
          </a:xfrm>
          <a:noFill/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462088"/>
          </a:xfrm>
        </p:spPr>
        <p:txBody>
          <a:bodyPr/>
          <a:lstStyle/>
          <a:p>
            <a:r>
              <a:rPr lang="en-US" sz="4000"/>
              <a:t/>
            </a:r>
            <a:br>
              <a:rPr lang="en-US" sz="4000"/>
            </a:br>
            <a:r>
              <a:rPr lang="en-US" sz="4000"/>
              <a:t>Second Generation</a:t>
            </a:r>
            <a:br>
              <a:rPr lang="en-US" sz="4000"/>
            </a:br>
            <a:endParaRPr lang="en-US" sz="4000"/>
          </a:p>
        </p:txBody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61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Application-level firewalls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often consists of dedicated computers kept separate from the first filtering router (edge router)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Commonly used in conjunction with a second or internal filtering router - or proxy server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Proxy server, rather than the Web server, is exposed to outside world from within a network segment called the demilitarized zone (DMZ), an intermediate area between a trusted network and an untrusted network</a:t>
            </a:r>
          </a:p>
          <a:p>
            <a:pPr>
              <a:lnSpc>
                <a:spcPct val="90000"/>
              </a:lnSpc>
            </a:pPr>
            <a:r>
              <a:rPr lang="en-US" sz="2800"/>
              <a:t>Application-level firewalls are implemented for specific protocols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793038" cy="1462088"/>
          </a:xfrm>
        </p:spPr>
        <p:txBody>
          <a:bodyPr/>
          <a:lstStyle/>
          <a:p>
            <a:r>
              <a:rPr lang="en-US" sz="4000"/>
              <a:t/>
            </a:r>
            <a:br>
              <a:rPr lang="en-US" sz="4000"/>
            </a:br>
            <a:r>
              <a:rPr lang="en-US" sz="4000"/>
              <a:t>Third Generation</a:t>
            </a:r>
            <a:br>
              <a:rPr lang="en-US" sz="4000"/>
            </a:br>
            <a:endParaRPr lang="en-US" sz="400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solidFill>
                  <a:srgbClr val="006666"/>
                </a:solidFill>
              </a:rPr>
              <a:t>Stateful inspection firewalls</a:t>
            </a:r>
            <a:r>
              <a:rPr lang="en-US" sz="2800"/>
              <a:t>,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keep track of each network connection established between internal and external systems using a state table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State tables track the state and context of each packet exchanged by recording which station sent which packet and when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can restrict incoming packets by allowing access only to packets that constitute responses to requests from internal hosts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If the stateful inspection firewall receives an incoming packet that it cannot match in its state table, then it uses ACL rights to determine whether to allow the packet to pass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 sz="4000"/>
              <a:t/>
            </a:r>
            <a:br>
              <a:rPr lang="en-US" sz="4000"/>
            </a:br>
            <a:r>
              <a:rPr lang="en-US" sz="4000"/>
              <a:t>Fourth Generation</a:t>
            </a:r>
            <a:br>
              <a:rPr lang="en-US" sz="4000"/>
            </a:br>
            <a:endParaRPr lang="en-US" sz="4000"/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fourth-generation firewall, or dynamic packet filtering firewall, allows only a particular packet with a specific source, destination, and port address to pass through the firewall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Does so by understanding how the protocol functions, and by opening and closing pathways in the firewall</a:t>
            </a:r>
          </a:p>
          <a:p>
            <a:pPr>
              <a:lnSpc>
                <a:spcPct val="90000"/>
              </a:lnSpc>
            </a:pPr>
            <a:r>
              <a:rPr lang="en-US" sz="2800"/>
              <a:t>Dynamic packet filters are an intermediate form, between traditional static packet filters and application proxies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Architectures</a:t>
            </a:r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Each of the firewall generations can be implemented in a number of architectural configurations</a:t>
            </a:r>
          </a:p>
          <a:p>
            <a:pPr>
              <a:lnSpc>
                <a:spcPct val="90000"/>
              </a:lnSpc>
            </a:pPr>
            <a:r>
              <a:rPr lang="en-US"/>
              <a:t>Four architectural implementations of firewalls are especially common: </a:t>
            </a:r>
          </a:p>
          <a:p>
            <a:pPr lvl="1">
              <a:lnSpc>
                <a:spcPct val="90000"/>
              </a:lnSpc>
            </a:pPr>
            <a:r>
              <a:rPr lang="en-US"/>
              <a:t>Packet filtering routers</a:t>
            </a:r>
          </a:p>
          <a:p>
            <a:pPr lvl="1">
              <a:lnSpc>
                <a:spcPct val="90000"/>
              </a:lnSpc>
            </a:pPr>
            <a:r>
              <a:rPr lang="en-US"/>
              <a:t>Screened-host firewalls</a:t>
            </a:r>
          </a:p>
          <a:p>
            <a:pPr lvl="1">
              <a:lnSpc>
                <a:spcPct val="90000"/>
              </a:lnSpc>
            </a:pPr>
            <a:r>
              <a:rPr lang="en-US"/>
              <a:t>Dual-homed host firewalls</a:t>
            </a:r>
          </a:p>
          <a:p>
            <a:pPr lvl="1">
              <a:lnSpc>
                <a:spcPct val="90000"/>
              </a:lnSpc>
            </a:pPr>
            <a:r>
              <a:rPr lang="en-US"/>
              <a:t>Screened-subnet firewalls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Filtering Routers</a:t>
            </a:r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Most organizations with an Internet connection use some form of router between their internal networks and the external service provider</a:t>
            </a:r>
          </a:p>
          <a:p>
            <a:pPr>
              <a:lnSpc>
                <a:spcPct val="90000"/>
              </a:lnSpc>
            </a:pPr>
            <a:r>
              <a:rPr lang="en-US" sz="2800"/>
              <a:t>Many of these routers can be configured to block packets that the organization does not allow into the network</a:t>
            </a:r>
          </a:p>
          <a:p>
            <a:pPr>
              <a:lnSpc>
                <a:spcPct val="90000"/>
              </a:lnSpc>
            </a:pPr>
            <a:r>
              <a:rPr lang="en-US" sz="2800"/>
              <a:t>Such an architecture lacks auditing and strong authentication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Complexity of the access control lists used to filter the packets can grow to the point of degrading network performance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(Continued)</a:t>
            </a:r>
          </a:p>
        </p:txBody>
      </p:sp>
      <p:sp>
        <p:nvSpPr>
          <p:cNvPr id="147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Some of the most powerful and widely used technical security mechanisms include:</a:t>
            </a:r>
          </a:p>
          <a:p>
            <a:pPr lvl="1">
              <a:lnSpc>
                <a:spcPct val="90000"/>
              </a:lnSpc>
            </a:pPr>
            <a:r>
              <a:rPr lang="en-US"/>
              <a:t>Access controls</a:t>
            </a:r>
          </a:p>
          <a:p>
            <a:pPr lvl="1">
              <a:lnSpc>
                <a:spcPct val="90000"/>
              </a:lnSpc>
            </a:pPr>
            <a:r>
              <a:rPr lang="en-US"/>
              <a:t>Firewalls</a:t>
            </a:r>
          </a:p>
          <a:p>
            <a:pPr lvl="1">
              <a:lnSpc>
                <a:spcPct val="90000"/>
              </a:lnSpc>
            </a:pPr>
            <a:r>
              <a:rPr lang="en-US"/>
              <a:t>Dial-up protection</a:t>
            </a:r>
          </a:p>
          <a:p>
            <a:pPr lvl="1">
              <a:lnSpc>
                <a:spcPct val="90000"/>
              </a:lnSpc>
            </a:pPr>
            <a:r>
              <a:rPr lang="en-US"/>
              <a:t>Intrusion detection systems</a:t>
            </a:r>
          </a:p>
          <a:p>
            <a:pPr lvl="1">
              <a:lnSpc>
                <a:spcPct val="90000"/>
              </a:lnSpc>
            </a:pPr>
            <a:r>
              <a:rPr lang="en-US"/>
              <a:t>Vulnerability</a:t>
            </a:r>
          </a:p>
          <a:p>
            <a:pPr lvl="1">
              <a:lnSpc>
                <a:spcPct val="90000"/>
              </a:lnSpc>
            </a:pPr>
            <a:r>
              <a:rPr lang="en-US"/>
              <a:t>Auditing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793038" cy="1462088"/>
          </a:xfrm>
        </p:spPr>
        <p:txBody>
          <a:bodyPr/>
          <a:lstStyle/>
          <a:p>
            <a:r>
              <a:rPr lang="en-US" sz="4000"/>
              <a:t>Packet Filtering Router/Firewall</a:t>
            </a:r>
            <a:br>
              <a:rPr lang="en-US" sz="4000"/>
            </a:br>
            <a:endParaRPr lang="en-US" sz="4000"/>
          </a:p>
        </p:txBody>
      </p:sp>
      <p:pic>
        <p:nvPicPr>
          <p:cNvPr id="1503236" name="Picture 4" descr="Copy of Fig09-0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2057400"/>
            <a:ext cx="7620000" cy="4419600"/>
          </a:xfrm>
          <a:noFill/>
          <a:ln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/>
              <a:t>Screened-Host Firewall Systems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83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solidFill>
                  <a:srgbClr val="006666"/>
                </a:solidFill>
              </a:rPr>
              <a:t>Screened-host firewall systems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combine packet filtering router with a separate, dedicated firewall such as an application proxy server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allows the router to screen packets to minimize network traffic and load on the internal proxy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Application proxy examines an application layer protocol, such as HTTP, and performs the proxy services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This separate host, which is often referred to as a bastion host, represents a single, rich target for external attacks, and should be very thoroughly secured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/>
              <a:t>Screened-Host Firewall</a:t>
            </a:r>
            <a:br>
              <a:rPr lang="en-US"/>
            </a:br>
            <a:endParaRPr lang="en-US"/>
          </a:p>
        </p:txBody>
      </p:sp>
      <p:pic>
        <p:nvPicPr>
          <p:cNvPr id="1505284" name="Picture 4" descr="Copy of Fig09-0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981200"/>
            <a:ext cx="7315200" cy="4648200"/>
          </a:xfrm>
          <a:noFill/>
          <a:ln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Dual-Homed Host Firewalls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r>
              <a:rPr lang="en-US" sz="2800"/>
              <a:t>In this configuration, the bastion host contains two network interfaces:</a:t>
            </a:r>
          </a:p>
          <a:p>
            <a:pPr lvl="1"/>
            <a:r>
              <a:rPr lang="en-US" sz="2400"/>
              <a:t>One connected to external network</a:t>
            </a:r>
          </a:p>
          <a:p>
            <a:pPr lvl="1"/>
            <a:r>
              <a:rPr lang="en-US" sz="2400"/>
              <a:t>One connected to internal network, requiring all traffic to travel through the firewall to move between the internal and external networks</a:t>
            </a:r>
          </a:p>
          <a:p>
            <a:r>
              <a:rPr lang="en-US" sz="2800"/>
              <a:t>Network–address translation (NAT) is often implemented with this architecture</a:t>
            </a:r>
          </a:p>
          <a:p>
            <a:pPr lvl="1"/>
            <a:r>
              <a:rPr lang="en-US" sz="2400"/>
              <a:t>Converts external IP addresses to special ranges of internal IP addresses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Dual-Homed Host Firewalls (Continued)</a:t>
            </a:r>
          </a:p>
        </p:txBody>
      </p:sp>
      <p:sp>
        <p:nvSpPr>
          <p:cNvPr id="150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r>
              <a:rPr lang="en-US"/>
              <a:t>These special, non-routable addresses consist of three different ranges: </a:t>
            </a:r>
          </a:p>
          <a:p>
            <a:pPr lvl="1"/>
            <a:r>
              <a:rPr lang="en-US"/>
              <a:t>10.x.x.x  ,&gt; 16.5 million usable addresses</a:t>
            </a:r>
          </a:p>
          <a:p>
            <a:pPr lvl="1"/>
            <a:r>
              <a:rPr lang="en-US"/>
              <a:t>192.168.x.x ,&gt; 65,500 addresses</a:t>
            </a:r>
          </a:p>
          <a:p>
            <a:pPr lvl="1"/>
            <a:r>
              <a:rPr lang="en-US"/>
              <a:t>172.16.0.x - 172.16.15.x ,&gt; 4000 usable addresses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9-7</a:t>
            </a:r>
            <a:br>
              <a:rPr lang="en-US"/>
            </a:br>
            <a:r>
              <a:rPr lang="en-US"/>
              <a:t>Dual-Homed Host Firewall</a:t>
            </a:r>
          </a:p>
        </p:txBody>
      </p:sp>
      <p:pic>
        <p:nvPicPr>
          <p:cNvPr id="1508356" name="Picture 4" descr="Copy of Fig09-0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981200"/>
            <a:ext cx="7696200" cy="4648200"/>
          </a:xfrm>
          <a:noFill/>
          <a:ln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Screened-Subnet Firewalls (with DMZ)</a:t>
            </a:r>
          </a:p>
        </p:txBody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r>
              <a:rPr lang="en-US"/>
              <a:t>Screened-subnet firewall </a:t>
            </a:r>
          </a:p>
          <a:p>
            <a:pPr lvl="1"/>
            <a:r>
              <a:rPr lang="en-US"/>
              <a:t>consists of one or more internal bastion hosts located behind a packet filtering router, with each host protecting the trusted network</a:t>
            </a:r>
          </a:p>
          <a:p>
            <a:r>
              <a:rPr lang="en-US"/>
              <a:t>First general model uses two filtering routers, with one or more dual-homed bastion hosts between them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Screened-Subnet Firewalls (with DMZ)</a:t>
            </a:r>
          </a:p>
        </p:txBody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r>
              <a:rPr lang="en-US" sz="2800"/>
              <a:t>Second general model (next slide) shows connections are routed as follows:</a:t>
            </a:r>
          </a:p>
          <a:p>
            <a:pPr lvl="1"/>
            <a:r>
              <a:rPr lang="en-US" sz="2400"/>
              <a:t>Connections from the outside or untrusted network are routed through an external filtering router</a:t>
            </a:r>
          </a:p>
          <a:p>
            <a:pPr lvl="1"/>
            <a:r>
              <a:rPr lang="en-US" sz="2400"/>
              <a:t>Connections from the outside or untrusted network are routed into—and then out of—a routing firewall to the separate network segment known as the DMZ</a:t>
            </a:r>
          </a:p>
          <a:p>
            <a:pPr lvl="1"/>
            <a:r>
              <a:rPr lang="en-US" sz="2400"/>
              <a:t>Connections into the trusted internal network are allowed only from the DMZ bastion host servers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793038" cy="1462088"/>
          </a:xfrm>
        </p:spPr>
        <p:txBody>
          <a:bodyPr/>
          <a:lstStyle/>
          <a:p>
            <a:r>
              <a:rPr lang="en-US"/>
              <a:t>Screened Subnet (DMZ)</a:t>
            </a:r>
            <a:br>
              <a:rPr lang="en-US"/>
            </a:br>
            <a:endParaRPr lang="en-US"/>
          </a:p>
        </p:txBody>
      </p:sp>
      <p:pic>
        <p:nvPicPr>
          <p:cNvPr id="1511428" name="Picture 4" descr="Copy of Fig09-0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1905000"/>
            <a:ext cx="7696200" cy="4702175"/>
          </a:xfrm>
          <a:noFill/>
          <a:ln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the Right Firewall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When evaluating a firewall, ask the following questions: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What type of firewall technology offers the right balance between protection and cost for the needs of the organization?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What features are included in the base price? What features are available at extra cost? Are all cost factors known?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How easy is it to set up and configure the firewall? How accessible are the staff technicians who can competently configure the firewall?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Can the candidate firewall adapt to the growing network in the target organization?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Sphere of Security</a:t>
            </a:r>
          </a:p>
        </p:txBody>
      </p:sp>
      <p:pic>
        <p:nvPicPr>
          <p:cNvPr id="1473540" name="Picture 4" descr="Copy of Fig09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1897063"/>
            <a:ext cx="7162800" cy="4732337"/>
          </a:xfrm>
          <a:noFill/>
          <a:ln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Firewalls</a:t>
            </a:r>
          </a:p>
        </p:txBody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40688" cy="4154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Any firewall device—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must have its own configuration that regulates its actions</a:t>
            </a:r>
          </a:p>
          <a:p>
            <a:pPr>
              <a:lnSpc>
                <a:spcPct val="90000"/>
              </a:lnSpc>
            </a:pPr>
            <a:r>
              <a:rPr lang="en-US" sz="2800"/>
              <a:t>A policy regarding the use of a firewall should be articulated before it is made operable </a:t>
            </a:r>
          </a:p>
          <a:p>
            <a:pPr>
              <a:lnSpc>
                <a:spcPct val="90000"/>
              </a:lnSpc>
            </a:pPr>
            <a:r>
              <a:rPr lang="en-US" sz="2800"/>
              <a:t>In practice, configuring firewall rule sets can be something of a nightmare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firewall rule must be carefully crafted, placed into the list in the proper sequence, debugged, and tested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Firewalls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Proper rule sequence ensures that the most resource-intensive actions are performed after the most restrictive ones, thereby reducing the number of packets that undergo intense scrutiny</a:t>
            </a:r>
          </a:p>
          <a:p>
            <a:pPr>
              <a:lnSpc>
                <a:spcPct val="90000"/>
              </a:lnSpc>
            </a:pPr>
            <a:r>
              <a:rPr lang="en-US" sz="2400"/>
              <a:t>Firewalls: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Deal strictly with defined patterns of measured observation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Are prone to programming errors, flaws in rule sets, and other inherent vulnerabilities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Are designed to function within limits of hardware capacity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only respond to patterns of events that happen in an expected and reasonably simultaneous sequence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Best Practices</a:t>
            </a:r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45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All traffic from trusted network is allowed out</a:t>
            </a:r>
          </a:p>
          <a:p>
            <a:pPr>
              <a:lnSpc>
                <a:spcPct val="80000"/>
              </a:lnSpc>
            </a:pPr>
            <a:r>
              <a:rPr lang="en-US" sz="2400"/>
              <a:t>Firewall device is never accessible directly from public network</a:t>
            </a:r>
          </a:p>
          <a:p>
            <a:pPr>
              <a:lnSpc>
                <a:spcPct val="80000"/>
              </a:lnSpc>
            </a:pPr>
            <a:r>
              <a:rPr lang="en-US" sz="2400"/>
              <a:t>Simple Mail Transport Protocol (SMTP) data is allowed to pass through the firewall, but should be routed to a SMTP gateway</a:t>
            </a:r>
          </a:p>
          <a:p>
            <a:pPr>
              <a:lnSpc>
                <a:spcPct val="80000"/>
              </a:lnSpc>
            </a:pPr>
            <a:r>
              <a:rPr lang="en-US" sz="2400"/>
              <a:t>All Internet Control Message Protocol (ICMP) data should be denied</a:t>
            </a:r>
          </a:p>
          <a:p>
            <a:pPr>
              <a:lnSpc>
                <a:spcPct val="80000"/>
              </a:lnSpc>
            </a:pPr>
            <a:r>
              <a:rPr lang="en-US" sz="2400"/>
              <a:t>Telnet (terminal emulation) access to all internal servers from the public networks should be blocked</a:t>
            </a:r>
          </a:p>
          <a:p>
            <a:pPr>
              <a:lnSpc>
                <a:spcPct val="80000"/>
              </a:lnSpc>
            </a:pPr>
            <a:r>
              <a:rPr lang="en-US" sz="2400"/>
              <a:t>When Web services are offered outside the firewall, HTTP traffic should be handled by some form of proxy access or DMZ architecture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Dial-Up Protection</a:t>
            </a:r>
          </a:p>
        </p:txBody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r>
              <a:rPr lang="en-US" sz="2800"/>
              <a:t>Attacker who suspects that an organization has dial-up lines can use a device called a war-dialer to locate connection points</a:t>
            </a:r>
          </a:p>
          <a:p>
            <a:r>
              <a:rPr lang="en-US" sz="2800"/>
              <a:t>Network connectivity using dial-up connections is usually much simpler and less sophisticated than Internet connections</a:t>
            </a:r>
          </a:p>
          <a:p>
            <a:r>
              <a:rPr lang="en-US" sz="2800"/>
              <a:t>For the most part, simple user name and password schemes are the only means of authentication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RADIUS and TACACS</a:t>
            </a:r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RADIUS and TACACS: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Systems that authenticate credentials of users trying to access an organization’s network via a dial-up connection</a:t>
            </a:r>
          </a:p>
          <a:p>
            <a:pPr>
              <a:lnSpc>
                <a:spcPct val="90000"/>
              </a:lnSpc>
            </a:pPr>
            <a:r>
              <a:rPr lang="en-US" sz="2800"/>
              <a:t>Typical dial-up systems place authentication of users on system connected to modems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Remote Authentication Dial-In User Service (RADIUS) system centralizes the management of user authentication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Places responsibility for authenticating each user in the central RADIUS server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RADIUS and TACACS (Continued)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a remote access server (RAS) receives a request for a network connection from a dial-up client</a:t>
            </a:r>
          </a:p>
          <a:p>
            <a:pPr lvl="1">
              <a:lnSpc>
                <a:spcPct val="90000"/>
              </a:lnSpc>
            </a:pPr>
            <a:r>
              <a:rPr lang="en-US"/>
              <a:t>It passes the request along with the user’s credentials to the RADIUS server</a:t>
            </a:r>
          </a:p>
          <a:p>
            <a:pPr lvl="1">
              <a:lnSpc>
                <a:spcPct val="90000"/>
              </a:lnSpc>
            </a:pPr>
            <a:r>
              <a:rPr lang="en-US"/>
              <a:t>RADIUS then validates the credentials</a:t>
            </a:r>
          </a:p>
          <a:p>
            <a:pPr>
              <a:lnSpc>
                <a:spcPct val="90000"/>
              </a:lnSpc>
            </a:pPr>
            <a:r>
              <a:rPr lang="en-US"/>
              <a:t>Terminal Access Controller Access Control System (TACACS) works similarly </a:t>
            </a:r>
          </a:p>
          <a:p>
            <a:pPr lvl="1">
              <a:lnSpc>
                <a:spcPct val="90000"/>
              </a:lnSpc>
            </a:pPr>
            <a:r>
              <a:rPr lang="en-US"/>
              <a:t>Is based on a client/server configuration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9-9</a:t>
            </a:r>
            <a:br>
              <a:rPr lang="en-US"/>
            </a:br>
            <a:r>
              <a:rPr lang="en-US"/>
              <a:t>RADIUS Configuration</a:t>
            </a:r>
          </a:p>
        </p:txBody>
      </p:sp>
      <p:pic>
        <p:nvPicPr>
          <p:cNvPr id="1519620" name="Picture 4" descr="Copy of Fig09-0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2057400"/>
            <a:ext cx="7696200" cy="4572000"/>
          </a:xfrm>
          <a:noFill/>
          <a:ln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Dial-Up Connections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r>
              <a:rPr lang="en-US" sz="2800"/>
              <a:t>Organizations that continue to offer dial-up remote access must deal with a number of thorny issues:</a:t>
            </a:r>
          </a:p>
          <a:p>
            <a:pPr lvl="1"/>
            <a:r>
              <a:rPr lang="en-US" sz="2400"/>
              <a:t>Determine how many dial-up connections the organization has</a:t>
            </a:r>
          </a:p>
          <a:p>
            <a:pPr lvl="1"/>
            <a:r>
              <a:rPr lang="en-US" sz="2400"/>
              <a:t>Control access to authorized modem numbers </a:t>
            </a:r>
          </a:p>
          <a:p>
            <a:pPr lvl="1"/>
            <a:r>
              <a:rPr lang="en-US" sz="2400"/>
              <a:t>Use call-back whenever possible</a:t>
            </a:r>
          </a:p>
          <a:p>
            <a:pPr lvl="1"/>
            <a:r>
              <a:rPr lang="en-US" sz="2400"/>
              <a:t>Use token-based authentication if at all possible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752600"/>
          </a:xfrm>
        </p:spPr>
        <p:txBody>
          <a:bodyPr/>
          <a:lstStyle/>
          <a:p>
            <a:r>
              <a:rPr lang="en-US" sz="4000"/>
              <a:t>Intrusion Detection</a:t>
            </a:r>
          </a:p>
          <a:p>
            <a:endParaRPr lang="en-US" sz="4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Intrusion Detection/Response</a:t>
            </a:r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230687"/>
          </a:xfrm>
        </p:spPr>
        <p:txBody>
          <a:bodyPr/>
          <a:lstStyle/>
          <a:p>
            <a:pPr marL="533400" indent="-533400"/>
            <a:r>
              <a:rPr lang="en-US" sz="2800"/>
              <a:t>Characteristics of systems not under attack: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z="2400"/>
              <a:t>Actions of users/processes conform to statistically predictable patterns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z="2400"/>
              <a:t>Actions of users/processes do not include sequences of commands to subvert security policy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sz="2400"/>
              <a:t>Actions of processes conform to specifications describing allowable actions</a:t>
            </a:r>
          </a:p>
          <a:p>
            <a:pPr marL="533400" indent="-533400"/>
            <a:r>
              <a:rPr lang="en-US" sz="2800"/>
              <a:t>Denning:  Systems under attack fail to meet one or more of the these characteristics</a:t>
            </a:r>
          </a:p>
          <a:p>
            <a:pPr marL="533400" indent="-533400"/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Devices</a:t>
            </a:r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Access control encompasses two processes: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Confirming identity of entity accessing a logical or physical area (authentication)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Determining which actions that entity can perform in that physical or logical area (authorization)</a:t>
            </a:r>
          </a:p>
          <a:p>
            <a:pPr>
              <a:lnSpc>
                <a:spcPct val="90000"/>
              </a:lnSpc>
            </a:pPr>
            <a:r>
              <a:rPr lang="en-US" sz="2800"/>
              <a:t>A successful access control approach (for both physical access or logical access always consists of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authentication and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authorization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Intrusion Detection</a:t>
            </a:r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Idea:  Attack can be discovered by one of the above being violated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Automated attack tools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Designed to violate security policy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Example: </a:t>
            </a:r>
            <a:r>
              <a:rPr lang="en-US" sz="1800" i="1">
                <a:solidFill>
                  <a:schemeClr val="tx2"/>
                </a:solidFill>
              </a:rPr>
              <a:t>rootkits:</a:t>
            </a:r>
            <a:r>
              <a:rPr lang="en-US" sz="1800"/>
              <a:t> sniff passwords and stay hidden</a:t>
            </a:r>
          </a:p>
          <a:p>
            <a:pPr>
              <a:lnSpc>
                <a:spcPct val="90000"/>
              </a:lnSpc>
            </a:pPr>
            <a:r>
              <a:rPr lang="en-US" sz="2400"/>
              <a:t>Practical goals of intrusion detection systems: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Detect a wide variety of intrusions (known + unknown)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Detect in a timely fashion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Present analysis in a useful manner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Need to monitor many components; proper interfaces needed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Be (sufficiently) accurate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Minimize </a:t>
            </a:r>
            <a:r>
              <a:rPr lang="en-US" sz="1800" i="1">
                <a:solidFill>
                  <a:schemeClr val="tx2"/>
                </a:solidFill>
              </a:rPr>
              <a:t>false positives</a:t>
            </a:r>
            <a:r>
              <a:rPr lang="en-US" sz="1800"/>
              <a:t> and </a:t>
            </a:r>
            <a:r>
              <a:rPr lang="en-US" sz="1800" i="1">
                <a:solidFill>
                  <a:schemeClr val="tx2"/>
                </a:solidFill>
              </a:rPr>
              <a:t>false negatives</a:t>
            </a:r>
          </a:p>
          <a:p>
            <a:pPr lvl="1">
              <a:lnSpc>
                <a:spcPct val="90000"/>
              </a:lnSpc>
            </a:pPr>
            <a:endParaRPr lang="en-US" sz="2000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9-10</a:t>
            </a:r>
            <a:br>
              <a:rPr lang="en-US"/>
            </a:br>
            <a:r>
              <a:rPr lang="en-US"/>
              <a:t>Intrusion Detection Systems</a:t>
            </a:r>
          </a:p>
        </p:txBody>
      </p:sp>
      <p:pic>
        <p:nvPicPr>
          <p:cNvPr id="1526788" name="Picture 4" descr="Copy of Fig09-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1974850"/>
            <a:ext cx="7391400" cy="4786313"/>
          </a:xfrm>
          <a:noFill/>
          <a:ln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Host-Based IDS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0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Host-based IDS works by configuring and classifying various categories of systems and data files</a:t>
            </a:r>
          </a:p>
          <a:p>
            <a:pPr>
              <a:lnSpc>
                <a:spcPct val="90000"/>
              </a:lnSpc>
            </a:pPr>
            <a:r>
              <a:rPr lang="en-US" sz="2800"/>
              <a:t>In many cases, IDSs provide only a few general levels of alert notification</a:t>
            </a:r>
          </a:p>
          <a:p>
            <a:pPr>
              <a:lnSpc>
                <a:spcPct val="90000"/>
              </a:lnSpc>
            </a:pPr>
            <a:r>
              <a:rPr lang="en-US" sz="2800"/>
              <a:t>Unless the IDS is very precisely configured, benign actions can generate a large volume of false alarms</a:t>
            </a:r>
          </a:p>
          <a:p>
            <a:pPr>
              <a:lnSpc>
                <a:spcPct val="90000"/>
              </a:lnSpc>
            </a:pPr>
            <a:r>
              <a:rPr lang="en-US" sz="2800"/>
              <a:t>Host-based IDSs can monitor multiple computers simultaneously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Network-Based IDS</a:t>
            </a:r>
          </a:p>
        </p:txBody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459287"/>
          </a:xfrm>
        </p:spPr>
        <p:txBody>
          <a:bodyPr/>
          <a:lstStyle/>
          <a:p>
            <a:r>
              <a:rPr lang="en-US" sz="2800"/>
              <a:t>Network-based IDSs</a:t>
            </a:r>
          </a:p>
          <a:p>
            <a:pPr lvl="1"/>
            <a:r>
              <a:rPr lang="en-US" sz="2400"/>
              <a:t>Monitor network traffic and, when a predefined condition occurs, notify appropriate administrator</a:t>
            </a:r>
          </a:p>
          <a:p>
            <a:pPr lvl="1"/>
            <a:r>
              <a:rPr lang="en-US" sz="2400"/>
              <a:t>Looks for patterns of network traffic</a:t>
            </a:r>
          </a:p>
          <a:p>
            <a:pPr lvl="1"/>
            <a:r>
              <a:rPr lang="en-US" sz="2400"/>
              <a:t>Must match known and unknown attack strategies against their knowledge base to determine whether an attack has occurred</a:t>
            </a:r>
          </a:p>
          <a:p>
            <a:pPr lvl="1"/>
            <a:r>
              <a:rPr lang="en-US" sz="2400"/>
              <a:t>Yield many more false-positive readings than do host-based IDSs</a:t>
            </a:r>
          </a:p>
          <a:p>
            <a:pPr lvl="2"/>
            <a:r>
              <a:rPr lang="en-US" sz="2000"/>
              <a:t>Because attempting to read network activity pattern to determine what is normal and what is not</a:t>
            </a:r>
          </a:p>
          <a:p>
            <a:pPr lvl="2"/>
            <a:endParaRPr lang="en-US" sz="2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 Types:</a:t>
            </a:r>
            <a:br>
              <a:rPr lang="en-US"/>
            </a:br>
            <a:r>
              <a:rPr lang="en-US"/>
              <a:t>Anomaly Detection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611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Compare characteristics of system with expected values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report when statistics do not match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Threshold metric</a:t>
            </a:r>
            <a:r>
              <a:rPr lang="en-US" sz="2400"/>
              <a:t>:  when statistics deviate from normal by threshold, sound alarm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E.g., Number of failed logins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Statistical moments</a:t>
            </a:r>
            <a:r>
              <a:rPr lang="en-US" sz="2400"/>
              <a:t>:  based on mean/standard deviation of observations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Number of user events in a system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Time periods of user activity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Resource usages profiles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Markov model</a:t>
            </a:r>
            <a:r>
              <a:rPr lang="en-US" sz="2400"/>
              <a:t>:  based on state, expected likelihood of transition to new states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a low probability event occurs then it is considered suspicious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Anomaly-Based IDS</a:t>
            </a:r>
          </a:p>
        </p:txBody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611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Statistical anomaly-based IDS (stat IDS) or behavior-based IDS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First collects data from normal traffic and establishes a baseline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Then periodically samples network activity, based on statistical methods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Compares samples to baseline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When activity falls outside baseline parameters (known as the clipping level), IDS notifies the administrator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Advantage is that system is able to detect new types of attacks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Because it looks for abnormal activity of any type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Anomaly Detection:</a:t>
            </a:r>
            <a:br>
              <a:rPr lang="en-US"/>
            </a:br>
            <a:r>
              <a:rPr lang="en-US"/>
              <a:t>How do we determine normal?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Capture average over time</a:t>
            </a:r>
          </a:p>
          <a:p>
            <a:pPr lvl="1">
              <a:lnSpc>
                <a:spcPct val="90000"/>
              </a:lnSpc>
            </a:pPr>
            <a:r>
              <a:rPr lang="en-US"/>
              <a:t>But system behavior isn’t always average</a:t>
            </a:r>
          </a:p>
          <a:p>
            <a:pPr>
              <a:lnSpc>
                <a:spcPct val="90000"/>
              </a:lnSpc>
            </a:pPr>
            <a:r>
              <a:rPr lang="en-US"/>
              <a:t>Correlated events</a:t>
            </a:r>
          </a:p>
          <a:p>
            <a:pPr lvl="1">
              <a:lnSpc>
                <a:spcPct val="90000"/>
              </a:lnSpc>
            </a:pPr>
            <a:r>
              <a:rPr lang="en-US"/>
              <a:t>Events may have dependencies</a:t>
            </a:r>
          </a:p>
          <a:p>
            <a:pPr>
              <a:lnSpc>
                <a:spcPct val="90000"/>
              </a:lnSpc>
            </a:pPr>
            <a:r>
              <a:rPr lang="en-US"/>
              <a:t>Machine learning approaches</a:t>
            </a:r>
          </a:p>
          <a:p>
            <a:pPr lvl="1">
              <a:lnSpc>
                <a:spcPct val="90000"/>
              </a:lnSpc>
            </a:pPr>
            <a:r>
              <a:rPr lang="en-US"/>
              <a:t>Training data obtained experimentally</a:t>
            </a:r>
          </a:p>
          <a:p>
            <a:pPr lvl="1">
              <a:lnSpc>
                <a:spcPct val="90000"/>
              </a:lnSpc>
            </a:pPr>
            <a:r>
              <a:rPr lang="en-US"/>
              <a:t>Data should relate to as accurate normal operation as possible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462088"/>
          </a:xfrm>
        </p:spPr>
        <p:txBody>
          <a:bodyPr/>
          <a:lstStyle/>
          <a:p>
            <a:r>
              <a:rPr lang="en-US"/>
              <a:t>IDS Types:</a:t>
            </a:r>
            <a:br>
              <a:rPr lang="en-US"/>
            </a:br>
            <a:r>
              <a:rPr lang="en-US"/>
              <a:t>Misuse Modeling</a:t>
            </a:r>
          </a:p>
        </p:txBody>
      </p:sp>
      <p:sp>
        <p:nvSpPr>
          <p:cNvPr id="153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45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Does sequence of instructions violate security policy?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Problem:  How do we know all violating sequences?</a:t>
            </a:r>
          </a:p>
          <a:p>
            <a:pPr>
              <a:lnSpc>
                <a:spcPct val="90000"/>
              </a:lnSpc>
            </a:pPr>
            <a:r>
              <a:rPr lang="en-US" sz="2800"/>
              <a:t>Solution: capture known violating sequences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Generate a rule set for an </a:t>
            </a:r>
            <a:r>
              <a:rPr lang="en-US" sz="2400">
                <a:solidFill>
                  <a:schemeClr val="folHlink"/>
                </a:solidFill>
              </a:rPr>
              <a:t>intrusion signature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But won’t the attacker just do something different?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Often, no: </a:t>
            </a:r>
            <a:r>
              <a:rPr lang="en-US" sz="2000" i="1"/>
              <a:t>kiddie scripts, Rootkit, …</a:t>
            </a:r>
          </a:p>
          <a:p>
            <a:pPr>
              <a:lnSpc>
                <a:spcPct val="90000"/>
              </a:lnSpc>
            </a:pPr>
            <a:r>
              <a:rPr lang="en-US" sz="2800"/>
              <a:t>Alternate solution:  State-transition approach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Known “bad” state transition from attack (e.g. use petri-nets)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Capture when transition has occurred (user     root)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1532932" name="Line 4"/>
          <p:cNvSpPr>
            <a:spLocks noChangeShapeType="1"/>
          </p:cNvSpPr>
          <p:nvPr/>
        </p:nvSpPr>
        <p:spPr bwMode="auto">
          <a:xfrm>
            <a:off x="7543800" y="624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2935" name="Line 7"/>
          <p:cNvSpPr>
            <a:spLocks noChangeShapeType="1"/>
          </p:cNvSpPr>
          <p:nvPr/>
        </p:nvSpPr>
        <p:spPr bwMode="auto">
          <a:xfrm>
            <a:off x="7467600" y="6248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Signature-Based IDS</a:t>
            </a:r>
          </a:p>
        </p:txBody>
      </p:sp>
      <p:sp>
        <p:nvSpPr>
          <p:cNvPr id="153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r>
              <a:rPr lang="en-US" sz="2800"/>
              <a:t>Signature-based IDS or knowledge-based IDS </a:t>
            </a:r>
          </a:p>
          <a:p>
            <a:pPr lvl="1"/>
            <a:r>
              <a:rPr lang="en-US" sz="2400"/>
              <a:t>Examines data traffic for something that matches signatures which comprise preconfigured, predetermined attack patterns</a:t>
            </a:r>
          </a:p>
          <a:p>
            <a:pPr lvl="1"/>
            <a:r>
              <a:rPr lang="en-US" sz="2400"/>
              <a:t>Problem is that signatures must be continually updated, as new attack strategies emerge</a:t>
            </a:r>
          </a:p>
          <a:p>
            <a:pPr lvl="1"/>
            <a:r>
              <a:rPr lang="en-US" sz="2400"/>
              <a:t>Weakness is time frame over which attacks occur</a:t>
            </a:r>
          </a:p>
          <a:p>
            <a:pPr lvl="1"/>
            <a:r>
              <a:rPr lang="en-US" sz="2400"/>
              <a:t>If attackers are slow and methodical, they may slip undetected through the IDS, as their actions may not match a signature that includes factors based on duration of the events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 Systems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Anomaly Detection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Intrusion Detection Expert System (IDES) – successor is NIDES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Network Security Monitor (NSM)</a:t>
            </a:r>
          </a:p>
          <a:p>
            <a:pPr>
              <a:lnSpc>
                <a:spcPct val="90000"/>
              </a:lnSpc>
            </a:pPr>
            <a:r>
              <a:rPr lang="en-US" sz="2400"/>
              <a:t>Misuse Detection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Intrusion Detection In Our Time- IDIOT (colored Petri-nets)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USTAT?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ASAX (Rule-based)</a:t>
            </a:r>
          </a:p>
          <a:p>
            <a:pPr>
              <a:lnSpc>
                <a:spcPct val="90000"/>
              </a:lnSpc>
            </a:pPr>
            <a:r>
              <a:rPr lang="en-US" sz="2400"/>
              <a:t>Hybrid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NADIR (Los Alamos)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Haystack (Air force, adaptive)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Hyperview (uses neural network)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Distributed IDS (Haystack + NSM)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Mechanisms</a:t>
            </a:r>
          </a:p>
        </p:txBody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r>
              <a:rPr lang="en-US" sz="2800"/>
              <a:t>Mechanism types:</a:t>
            </a:r>
          </a:p>
          <a:p>
            <a:pPr lvl="1"/>
            <a:r>
              <a:rPr lang="en-US" sz="2400"/>
              <a:t>Something you know</a:t>
            </a:r>
          </a:p>
          <a:p>
            <a:pPr lvl="1"/>
            <a:r>
              <a:rPr lang="en-US" sz="2400"/>
              <a:t>Something you have</a:t>
            </a:r>
          </a:p>
          <a:p>
            <a:pPr lvl="1"/>
            <a:r>
              <a:rPr lang="en-US" sz="2400"/>
              <a:t>Something you are </a:t>
            </a:r>
          </a:p>
          <a:p>
            <a:pPr lvl="1"/>
            <a:r>
              <a:rPr lang="en-US" sz="2400"/>
              <a:t>Something you produce </a:t>
            </a:r>
          </a:p>
          <a:p>
            <a:r>
              <a:rPr lang="en-US" sz="2800"/>
              <a:t>Strong authentication uses at least two different authentication mechanism types</a:t>
            </a:r>
          </a:p>
          <a:p>
            <a:pPr lvl="1"/>
            <a:r>
              <a:rPr lang="en-US" sz="2400"/>
              <a:t>Two factor authentication</a:t>
            </a:r>
          </a:p>
          <a:p>
            <a:pPr lvl="1"/>
            <a:r>
              <a:rPr lang="en-US" sz="2400"/>
              <a:t>Have + Know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 Architecture</a:t>
            </a:r>
          </a:p>
        </p:txBody>
      </p:sp>
      <p:sp>
        <p:nvSpPr>
          <p:cNvPr id="153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5334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Similar to Audit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Log events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Analyze log</a:t>
            </a:r>
          </a:p>
          <a:p>
            <a:pPr>
              <a:lnSpc>
                <a:spcPct val="90000"/>
              </a:lnSpc>
            </a:pPr>
            <a:r>
              <a:rPr lang="en-US" sz="2400"/>
              <a:t>Difference: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happens real-time - </a:t>
            </a:r>
            <a:r>
              <a:rPr lang="en-US" sz="2000" i="1"/>
              <a:t>timely fashion</a:t>
            </a:r>
          </a:p>
          <a:p>
            <a:pPr>
              <a:lnSpc>
                <a:spcPct val="90000"/>
              </a:lnSpc>
            </a:pPr>
            <a:r>
              <a:rPr lang="en-US" sz="2400"/>
              <a:t>(Distributed) IDS idea: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Agent generates log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Director analyzes logs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May be adaptive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Notifier decides how to handle result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GrIDS displays attacks in progress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grpSp>
        <p:nvGrpSpPr>
          <p:cNvPr id="1537028" name="Group 4"/>
          <p:cNvGrpSpPr>
            <a:grpSpLocks/>
          </p:cNvGrpSpPr>
          <p:nvPr/>
        </p:nvGrpSpPr>
        <p:grpSpPr bwMode="auto">
          <a:xfrm>
            <a:off x="7315200" y="1524000"/>
            <a:ext cx="1447800" cy="3962400"/>
            <a:chOff x="4608" y="1056"/>
            <a:chExt cx="912" cy="2208"/>
          </a:xfrm>
        </p:grpSpPr>
        <p:sp>
          <p:nvSpPr>
            <p:cNvPr id="1537029" name="Line 5"/>
            <p:cNvSpPr>
              <a:spLocks noChangeShapeType="1"/>
            </p:cNvSpPr>
            <p:nvPr/>
          </p:nvSpPr>
          <p:spPr bwMode="auto">
            <a:xfrm>
              <a:off x="5520" y="1056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7030" name="Group 6"/>
            <p:cNvGrpSpPr>
              <a:grpSpLocks/>
            </p:cNvGrpSpPr>
            <p:nvPr/>
          </p:nvGrpSpPr>
          <p:grpSpPr bwMode="auto">
            <a:xfrm>
              <a:off x="4608" y="1248"/>
              <a:ext cx="624" cy="432"/>
              <a:chOff x="4608" y="1248"/>
              <a:chExt cx="624" cy="432"/>
            </a:xfrm>
          </p:grpSpPr>
          <p:sp>
            <p:nvSpPr>
              <p:cNvPr id="1537031" name="AutoShape 7"/>
              <p:cNvSpPr>
                <a:spLocks noChangeArrowheads="1"/>
              </p:cNvSpPr>
              <p:nvPr/>
            </p:nvSpPr>
            <p:spPr bwMode="auto">
              <a:xfrm>
                <a:off x="4608" y="1248"/>
                <a:ext cx="624" cy="432"/>
              </a:xfrm>
              <a:prstGeom prst="roundRect">
                <a:avLst>
                  <a:gd name="adj" fmla="val 16667"/>
                </a:avLst>
              </a:prstGeom>
              <a:solidFill>
                <a:srgbClr val="F5F271"/>
              </a:solidFill>
              <a:ln w="9525">
                <a:round/>
                <a:headEnd type="none" w="lg" len="med"/>
                <a:tailEnd type="none" w="lg" len="med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5F27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/>
              </a:p>
              <a:p>
                <a:pPr algn="ctr"/>
                <a:r>
                  <a:rPr lang="en-US" sz="1400"/>
                  <a:t>Host 1</a:t>
                </a:r>
              </a:p>
            </p:txBody>
          </p:sp>
          <p:sp>
            <p:nvSpPr>
              <p:cNvPr id="1537032" name="Rectangle 8"/>
              <p:cNvSpPr>
                <a:spLocks noChangeArrowheads="1"/>
              </p:cNvSpPr>
              <p:nvPr/>
            </p:nvSpPr>
            <p:spPr bwMode="auto">
              <a:xfrm>
                <a:off x="4848" y="1280"/>
                <a:ext cx="336" cy="192"/>
              </a:xfrm>
              <a:prstGeom prst="rect">
                <a:avLst/>
              </a:prstGeom>
              <a:solidFill>
                <a:srgbClr val="F5F271"/>
              </a:solidFill>
              <a:ln w="9525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/>
                  <a:t>Agent</a:t>
                </a:r>
              </a:p>
            </p:txBody>
          </p:sp>
        </p:grpSp>
        <p:grpSp>
          <p:nvGrpSpPr>
            <p:cNvPr id="1537033" name="Group 9"/>
            <p:cNvGrpSpPr>
              <a:grpSpLocks/>
            </p:cNvGrpSpPr>
            <p:nvPr/>
          </p:nvGrpSpPr>
          <p:grpSpPr bwMode="auto">
            <a:xfrm>
              <a:off x="4608" y="1920"/>
              <a:ext cx="624" cy="432"/>
              <a:chOff x="4608" y="1248"/>
              <a:chExt cx="624" cy="432"/>
            </a:xfrm>
          </p:grpSpPr>
          <p:sp>
            <p:nvSpPr>
              <p:cNvPr id="1537034" name="AutoShape 10"/>
              <p:cNvSpPr>
                <a:spLocks noChangeArrowheads="1"/>
              </p:cNvSpPr>
              <p:nvPr/>
            </p:nvSpPr>
            <p:spPr bwMode="auto">
              <a:xfrm>
                <a:off x="4608" y="1248"/>
                <a:ext cx="624" cy="432"/>
              </a:xfrm>
              <a:prstGeom prst="roundRect">
                <a:avLst>
                  <a:gd name="adj" fmla="val 16667"/>
                </a:avLst>
              </a:prstGeom>
              <a:solidFill>
                <a:srgbClr val="F5F271"/>
              </a:solidFill>
              <a:ln w="9525">
                <a:round/>
                <a:headEnd type="none" w="lg" len="med"/>
                <a:tailEnd type="none" w="lg" len="med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5F27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/>
              </a:p>
              <a:p>
                <a:pPr algn="ctr"/>
                <a:r>
                  <a:rPr lang="en-US" sz="1400"/>
                  <a:t>Host 1</a:t>
                </a:r>
              </a:p>
            </p:txBody>
          </p:sp>
          <p:sp>
            <p:nvSpPr>
              <p:cNvPr id="1537035" name="Rectangle 11"/>
              <p:cNvSpPr>
                <a:spLocks noChangeArrowheads="1"/>
              </p:cNvSpPr>
              <p:nvPr/>
            </p:nvSpPr>
            <p:spPr bwMode="auto">
              <a:xfrm>
                <a:off x="4848" y="1280"/>
                <a:ext cx="336" cy="192"/>
              </a:xfrm>
              <a:prstGeom prst="rect">
                <a:avLst/>
              </a:prstGeom>
              <a:solidFill>
                <a:srgbClr val="F5F271"/>
              </a:solidFill>
              <a:ln w="9525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/>
                  <a:t>Agent</a:t>
                </a:r>
              </a:p>
            </p:txBody>
          </p:sp>
        </p:grpSp>
        <p:grpSp>
          <p:nvGrpSpPr>
            <p:cNvPr id="1537036" name="Group 12"/>
            <p:cNvGrpSpPr>
              <a:grpSpLocks/>
            </p:cNvGrpSpPr>
            <p:nvPr/>
          </p:nvGrpSpPr>
          <p:grpSpPr bwMode="auto">
            <a:xfrm>
              <a:off x="4608" y="2832"/>
              <a:ext cx="624" cy="432"/>
              <a:chOff x="4608" y="1248"/>
              <a:chExt cx="624" cy="432"/>
            </a:xfrm>
          </p:grpSpPr>
          <p:sp>
            <p:nvSpPr>
              <p:cNvPr id="1537037" name="AutoShape 13"/>
              <p:cNvSpPr>
                <a:spLocks noChangeArrowheads="1"/>
              </p:cNvSpPr>
              <p:nvPr/>
            </p:nvSpPr>
            <p:spPr bwMode="auto">
              <a:xfrm>
                <a:off x="4608" y="1248"/>
                <a:ext cx="624" cy="432"/>
              </a:xfrm>
              <a:prstGeom prst="roundRect">
                <a:avLst>
                  <a:gd name="adj" fmla="val 16667"/>
                </a:avLst>
              </a:prstGeom>
              <a:solidFill>
                <a:srgbClr val="F5F271"/>
              </a:solidFill>
              <a:ln w="9525">
                <a:round/>
                <a:headEnd type="none" w="lg" len="med"/>
                <a:tailEnd type="none" w="lg" len="med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5F27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/>
              </a:p>
              <a:p>
                <a:pPr algn="ctr"/>
                <a:r>
                  <a:rPr lang="en-US" sz="1400"/>
                  <a:t>Host 1</a:t>
                </a:r>
              </a:p>
            </p:txBody>
          </p:sp>
          <p:sp>
            <p:nvSpPr>
              <p:cNvPr id="1537038" name="Rectangle 14"/>
              <p:cNvSpPr>
                <a:spLocks noChangeArrowheads="1"/>
              </p:cNvSpPr>
              <p:nvPr/>
            </p:nvSpPr>
            <p:spPr bwMode="auto">
              <a:xfrm>
                <a:off x="4848" y="1280"/>
                <a:ext cx="336" cy="192"/>
              </a:xfrm>
              <a:prstGeom prst="rect">
                <a:avLst/>
              </a:prstGeom>
              <a:solidFill>
                <a:srgbClr val="F5F271"/>
              </a:solidFill>
              <a:ln w="9525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/>
                  <a:t>Agent</a:t>
                </a:r>
              </a:p>
            </p:txBody>
          </p:sp>
        </p:grpSp>
        <p:sp>
          <p:nvSpPr>
            <p:cNvPr id="1537039" name="Line 15"/>
            <p:cNvSpPr>
              <a:spLocks noChangeShapeType="1"/>
            </p:cNvSpPr>
            <p:nvPr/>
          </p:nvSpPr>
          <p:spPr bwMode="auto">
            <a:xfrm flipH="1">
              <a:off x="5328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040" name="Line 16"/>
            <p:cNvSpPr>
              <a:spLocks noChangeShapeType="1"/>
            </p:cNvSpPr>
            <p:nvPr/>
          </p:nvSpPr>
          <p:spPr bwMode="auto">
            <a:xfrm flipH="1">
              <a:off x="5328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041" name="Line 17"/>
            <p:cNvSpPr>
              <a:spLocks noChangeShapeType="1"/>
            </p:cNvSpPr>
            <p:nvPr/>
          </p:nvSpPr>
          <p:spPr bwMode="auto">
            <a:xfrm flipH="1">
              <a:off x="5328" y="13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042" name="Line 18"/>
            <p:cNvSpPr>
              <a:spLocks noChangeShapeType="1"/>
            </p:cNvSpPr>
            <p:nvPr/>
          </p:nvSpPr>
          <p:spPr bwMode="auto">
            <a:xfrm>
              <a:off x="49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043" name="AutoShape 19"/>
          <p:cNvSpPr>
            <a:spLocks noChangeArrowheads="1"/>
          </p:cNvSpPr>
          <p:nvPr/>
        </p:nvSpPr>
        <p:spPr bwMode="auto">
          <a:xfrm>
            <a:off x="5410200" y="4114800"/>
            <a:ext cx="1219200" cy="7620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noFill/>
            <a:round/>
            <a:headEnd type="none" w="lg" len="med"/>
            <a:tailEnd type="none" w="lg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5F271"/>
                </a:solidFill>
              </a:rPr>
              <a:t>Notifier</a:t>
            </a:r>
          </a:p>
        </p:txBody>
      </p:sp>
      <p:sp>
        <p:nvSpPr>
          <p:cNvPr id="1537044" name="AutoShape 20"/>
          <p:cNvSpPr>
            <a:spLocks noChangeArrowheads="1"/>
          </p:cNvSpPr>
          <p:nvPr/>
        </p:nvSpPr>
        <p:spPr bwMode="auto">
          <a:xfrm>
            <a:off x="4648200" y="1981200"/>
            <a:ext cx="24384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45" name="AutoShape 21"/>
          <p:cNvSpPr>
            <a:spLocks noChangeArrowheads="1"/>
          </p:cNvSpPr>
          <p:nvPr/>
        </p:nvSpPr>
        <p:spPr bwMode="auto">
          <a:xfrm>
            <a:off x="5105400" y="2241550"/>
            <a:ext cx="1524000" cy="866775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 type="none" w="lg" len="med"/>
            <a:tailEnd type="none" w="lg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5F271"/>
                </a:solidFill>
              </a:rPr>
              <a:t>Director</a:t>
            </a:r>
          </a:p>
        </p:txBody>
      </p:sp>
      <p:sp>
        <p:nvSpPr>
          <p:cNvPr id="1537046" name="Line 22"/>
          <p:cNvSpPr>
            <a:spLocks noChangeShapeType="1"/>
          </p:cNvSpPr>
          <p:nvPr/>
        </p:nvSpPr>
        <p:spPr bwMode="auto">
          <a:xfrm>
            <a:off x="6553200" y="3048000"/>
            <a:ext cx="838200" cy="162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47" name="Line 23"/>
          <p:cNvSpPr>
            <a:spLocks noChangeShapeType="1"/>
          </p:cNvSpPr>
          <p:nvPr/>
        </p:nvSpPr>
        <p:spPr bwMode="auto">
          <a:xfrm flipH="1" flipV="1">
            <a:off x="6705600" y="2819400"/>
            <a:ext cx="66675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48" name="Line 24"/>
          <p:cNvSpPr>
            <a:spLocks noChangeShapeType="1"/>
          </p:cNvSpPr>
          <p:nvPr/>
        </p:nvSpPr>
        <p:spPr bwMode="auto">
          <a:xfrm flipH="1">
            <a:off x="6705600" y="1981200"/>
            <a:ext cx="66675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49" name="Line 25"/>
          <p:cNvSpPr>
            <a:spLocks noChangeShapeType="1"/>
          </p:cNvSpPr>
          <p:nvPr/>
        </p:nvSpPr>
        <p:spPr bwMode="auto">
          <a:xfrm>
            <a:off x="60198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is the Agent?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r>
              <a:rPr lang="en-US"/>
              <a:t>Host based IDS</a:t>
            </a:r>
          </a:p>
          <a:p>
            <a:pPr lvl="1"/>
            <a:r>
              <a:rPr lang="en-US"/>
              <a:t>watches events on the host</a:t>
            </a:r>
          </a:p>
          <a:p>
            <a:pPr lvl="1"/>
            <a:r>
              <a:rPr lang="en-US"/>
              <a:t>Often uses existing audit logs</a:t>
            </a:r>
          </a:p>
          <a:p>
            <a:r>
              <a:rPr lang="en-US"/>
              <a:t>Network-based IDS</a:t>
            </a:r>
          </a:p>
          <a:p>
            <a:pPr lvl="1"/>
            <a:r>
              <a:rPr lang="en-US"/>
              <a:t>Packet sniffing</a:t>
            </a:r>
          </a:p>
          <a:p>
            <a:pPr lvl="1"/>
            <a:r>
              <a:rPr lang="en-US"/>
              <a:t>Firewall logs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 Problem</a:t>
            </a:r>
          </a:p>
        </p:txBody>
      </p:sp>
      <p:sp>
        <p:nvSpPr>
          <p:cNvPr id="153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535487"/>
          </a:xfrm>
        </p:spPr>
        <p:txBody>
          <a:bodyPr/>
          <a:lstStyle/>
          <a:p>
            <a:r>
              <a:rPr lang="en-US"/>
              <a:t>IDS useless unless accurate</a:t>
            </a:r>
          </a:p>
          <a:p>
            <a:pPr lvl="1"/>
            <a:r>
              <a:rPr lang="en-US"/>
              <a:t>Significant fraction of intrusions detected</a:t>
            </a:r>
          </a:p>
          <a:p>
            <a:pPr lvl="1"/>
            <a:r>
              <a:rPr lang="en-US"/>
              <a:t>Significant number of alarms correspond to intrusions</a:t>
            </a:r>
          </a:p>
          <a:p>
            <a:r>
              <a:rPr lang="en-US"/>
              <a:t>Goal is </a:t>
            </a:r>
          </a:p>
          <a:p>
            <a:pPr lvl="1"/>
            <a:r>
              <a:rPr lang="en-US"/>
              <a:t>Reduce false positives</a:t>
            </a:r>
          </a:p>
          <a:p>
            <a:pPr lvl="2"/>
            <a:r>
              <a:rPr lang="en-US"/>
              <a:t>Reports an attack, but no attack underway</a:t>
            </a:r>
          </a:p>
          <a:p>
            <a:pPr lvl="1"/>
            <a:r>
              <a:rPr lang="en-US"/>
              <a:t>Reduce false negatives</a:t>
            </a:r>
          </a:p>
          <a:p>
            <a:pPr lvl="2"/>
            <a:r>
              <a:rPr lang="en-US"/>
              <a:t>An attack occurs but IDS fails to report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Intrusion Response</a:t>
            </a:r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Incident Prevention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Stop attack before it succeeds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Measures to detect attacker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Example: Jailing (also Honepots)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Make attacker think they are succeeding and confine to an area</a:t>
            </a:r>
          </a:p>
          <a:p>
            <a:pPr>
              <a:lnSpc>
                <a:spcPct val="90000"/>
              </a:lnSpc>
            </a:pPr>
            <a:r>
              <a:rPr lang="en-US" sz="2400"/>
              <a:t>Intrusion handling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Preparation for detecting attacks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Identification of an attack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Contain attack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Eradicate attack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Recover to secure state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Follow-up to the attack - Punish attacker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Containment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Passive monitoring</a:t>
            </a:r>
          </a:p>
          <a:p>
            <a:pPr lvl="1">
              <a:lnSpc>
                <a:spcPct val="90000"/>
              </a:lnSpc>
            </a:pPr>
            <a:r>
              <a:rPr lang="en-US"/>
              <a:t>Track intruder actions</a:t>
            </a:r>
          </a:p>
          <a:p>
            <a:pPr lvl="1">
              <a:lnSpc>
                <a:spcPct val="90000"/>
              </a:lnSpc>
            </a:pPr>
            <a:r>
              <a:rPr lang="en-US"/>
              <a:t>Eases recovery and punishment</a:t>
            </a:r>
          </a:p>
          <a:p>
            <a:pPr>
              <a:lnSpc>
                <a:spcPct val="90000"/>
              </a:lnSpc>
            </a:pPr>
            <a:r>
              <a:rPr lang="en-US"/>
              <a:t>Constraining access</a:t>
            </a:r>
          </a:p>
          <a:p>
            <a:pPr lvl="1">
              <a:lnSpc>
                <a:spcPct val="90000"/>
              </a:lnSpc>
            </a:pPr>
            <a:r>
              <a:rPr lang="en-US"/>
              <a:t>Downgrade attacker privileges</a:t>
            </a:r>
          </a:p>
          <a:p>
            <a:pPr lvl="1">
              <a:lnSpc>
                <a:spcPct val="90000"/>
              </a:lnSpc>
            </a:pPr>
            <a:r>
              <a:rPr lang="en-US"/>
              <a:t>Protect sensitive information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Why not just pull the plug?</a:t>
            </a:r>
          </a:p>
          <a:p>
            <a:pPr lvl="1">
              <a:lnSpc>
                <a:spcPct val="90000"/>
              </a:lnSpc>
            </a:pPr>
            <a:r>
              <a:rPr lang="en-US"/>
              <a:t>Example: Honepots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Eradication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54487"/>
          </a:xfrm>
        </p:spPr>
        <p:txBody>
          <a:bodyPr/>
          <a:lstStyle/>
          <a:p>
            <a:r>
              <a:rPr lang="en-US"/>
              <a:t>Terminate network connection</a:t>
            </a:r>
          </a:p>
          <a:p>
            <a:r>
              <a:rPr lang="en-US"/>
              <a:t>Terminate processes</a:t>
            </a:r>
          </a:p>
          <a:p>
            <a:r>
              <a:rPr lang="en-US"/>
              <a:t>Block future attacks</a:t>
            </a:r>
          </a:p>
          <a:p>
            <a:pPr lvl="1"/>
            <a:r>
              <a:rPr lang="en-US"/>
              <a:t>Close ports</a:t>
            </a:r>
          </a:p>
          <a:p>
            <a:pPr lvl="1"/>
            <a:r>
              <a:rPr lang="en-US"/>
              <a:t>Disallow specific IP addresses</a:t>
            </a:r>
          </a:p>
          <a:p>
            <a:pPr lvl="1"/>
            <a:r>
              <a:rPr lang="en-US"/>
              <a:t>Wrappers around attacked applications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Follow-Up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r>
              <a:rPr lang="en-US"/>
              <a:t>Legal action</a:t>
            </a:r>
          </a:p>
          <a:p>
            <a:pPr lvl="1"/>
            <a:r>
              <a:rPr lang="en-US"/>
              <a:t>Trace through network</a:t>
            </a:r>
          </a:p>
          <a:p>
            <a:r>
              <a:rPr lang="en-US"/>
              <a:t>Cut off resources</a:t>
            </a:r>
          </a:p>
          <a:p>
            <a:pPr lvl="1"/>
            <a:r>
              <a:rPr lang="en-US"/>
              <a:t>Notify ISP of action</a:t>
            </a:r>
          </a:p>
          <a:p>
            <a:r>
              <a:rPr lang="en-US"/>
              <a:t>Counterattack</a:t>
            </a:r>
          </a:p>
          <a:p>
            <a:pPr lvl="1"/>
            <a:r>
              <a:rPr lang="en-US"/>
              <a:t>Is this a good idea?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Intrusion Detection Systems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IDSs must be configured using technical knowledge and adequate business and security knowledge to differentiate between routine circumstances and low, moderate, or severe threats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Properly configured IDS can translate a security alert into different types of notification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Poorly configured IDS may yield only noise</a:t>
            </a:r>
          </a:p>
          <a:p>
            <a:pPr>
              <a:lnSpc>
                <a:spcPct val="90000"/>
              </a:lnSpc>
            </a:pPr>
            <a:r>
              <a:rPr lang="en-US" sz="2800"/>
              <a:t>Most IDSs monitor systems by means of agents, software that resides on a system and reports back to a management server 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Intrusion Detection Systems (Continued)</a:t>
            </a:r>
          </a:p>
        </p:txBody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54487"/>
          </a:xfrm>
        </p:spPr>
        <p:txBody>
          <a:bodyPr/>
          <a:lstStyle/>
          <a:p>
            <a:r>
              <a:rPr lang="en-US"/>
              <a:t>Consolidated enterprise manager</a:t>
            </a:r>
          </a:p>
          <a:p>
            <a:pPr lvl="1"/>
            <a:r>
              <a:rPr lang="en-US"/>
              <a:t>Valuable tool in managing an IDS </a:t>
            </a:r>
          </a:p>
          <a:p>
            <a:pPr lvl="1"/>
            <a:r>
              <a:rPr lang="en-US"/>
              <a:t>Software that allows security professional to collect data from multiple host- and network-based IDSs and look for patterns across systems and subnetworks</a:t>
            </a:r>
          </a:p>
          <a:p>
            <a:pPr lvl="1"/>
            <a:r>
              <a:rPr lang="en-US"/>
              <a:t>Collects responses from all IDSs used to identify cross-system probes and intrusions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You Know</a:t>
            </a:r>
          </a:p>
        </p:txBody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Authentication mechanism based on the user’s identity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password, passphrase, or other unique code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password is a private word or combination of characters that only the user should know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passphrase is a plain-language phrase, typically longer than a password, from which a virtual password is derived</a:t>
            </a:r>
          </a:p>
          <a:p>
            <a:pPr>
              <a:lnSpc>
                <a:spcPct val="90000"/>
              </a:lnSpc>
            </a:pPr>
            <a:r>
              <a:rPr lang="en-US" sz="2400"/>
              <a:t>A good rule of thumb is to require that passwords be at least eight characters long and contain at least one number and one special character</a:t>
            </a:r>
          </a:p>
          <a:p>
            <a:pPr>
              <a:lnSpc>
                <a:spcPct val="90000"/>
              </a:lnSpc>
            </a:pPr>
            <a:r>
              <a:rPr lang="en-US" sz="2400"/>
              <a:t>Attack against password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Dictionary, brute force, man-in-the-middle, social engineering; keyboard attack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Power (1)	</a:t>
            </a:r>
          </a:p>
        </p:txBody>
      </p:sp>
      <p:pic>
        <p:nvPicPr>
          <p:cNvPr id="1478660" name="Picture 4" descr="Tbl09-01a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2027238"/>
            <a:ext cx="7924800" cy="4525962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Power (2)</a:t>
            </a:r>
          </a:p>
        </p:txBody>
      </p:sp>
      <p:pic>
        <p:nvPicPr>
          <p:cNvPr id="1479684" name="Picture 4" descr="Tbl09-01b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2057400"/>
            <a:ext cx="7696200" cy="4419600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</TotalTime>
  <Words>3230</Words>
  <Application>Microsoft Office PowerPoint</Application>
  <PresentationFormat>On-screen Show (4:3)</PresentationFormat>
  <Paragraphs>486</Paragraphs>
  <Slides>68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Blends</vt:lpstr>
      <vt:lpstr>CIS 5600 Information Security Management</vt:lpstr>
      <vt:lpstr>Slide 2</vt:lpstr>
      <vt:lpstr>Introduction (Continued)</vt:lpstr>
      <vt:lpstr>Sphere of Security</vt:lpstr>
      <vt:lpstr>Access Control Devices</vt:lpstr>
      <vt:lpstr>Authentication Mechanisms</vt:lpstr>
      <vt:lpstr>Something You Know</vt:lpstr>
      <vt:lpstr>Password Power (1) </vt:lpstr>
      <vt:lpstr>Password Power (2)</vt:lpstr>
      <vt:lpstr>Something You Have</vt:lpstr>
      <vt:lpstr>Something You Are</vt:lpstr>
      <vt:lpstr>Something You Do</vt:lpstr>
      <vt:lpstr>Authorization</vt:lpstr>
      <vt:lpstr>Evaluating Biometrics</vt:lpstr>
      <vt:lpstr>Orders of Effectiveness and Acceptance</vt:lpstr>
      <vt:lpstr>Managing Access Controls</vt:lpstr>
      <vt:lpstr>Perimeter Defense</vt:lpstr>
      <vt:lpstr>Perimeter Defense</vt:lpstr>
      <vt:lpstr>Firewalls</vt:lpstr>
      <vt:lpstr>What Firewalls can’t do</vt:lpstr>
      <vt:lpstr>What is a VPN?</vt:lpstr>
      <vt:lpstr>Tunneling in VPN</vt:lpstr>
      <vt:lpstr>The Development of Firewalls First Generation</vt:lpstr>
      <vt:lpstr>Packet Filtering Example Rules</vt:lpstr>
      <vt:lpstr> Second Generation </vt:lpstr>
      <vt:lpstr> Third Generation </vt:lpstr>
      <vt:lpstr> Fourth Generation </vt:lpstr>
      <vt:lpstr>Firewall Architectures</vt:lpstr>
      <vt:lpstr>Packet Filtering Routers</vt:lpstr>
      <vt:lpstr>Packet Filtering Router/Firewall </vt:lpstr>
      <vt:lpstr>Screened-Host Firewall Systems</vt:lpstr>
      <vt:lpstr>Screened-Host Firewall </vt:lpstr>
      <vt:lpstr>Dual-Homed Host Firewalls</vt:lpstr>
      <vt:lpstr>Dual-Homed Host Firewalls (Continued)</vt:lpstr>
      <vt:lpstr>Figure 9-7 Dual-Homed Host Firewall</vt:lpstr>
      <vt:lpstr>Screened-Subnet Firewalls (with DMZ)</vt:lpstr>
      <vt:lpstr>Screened-Subnet Firewalls (with DMZ)</vt:lpstr>
      <vt:lpstr>Screened Subnet (DMZ) </vt:lpstr>
      <vt:lpstr>Selecting the Right Firewall</vt:lpstr>
      <vt:lpstr>Managing Firewalls</vt:lpstr>
      <vt:lpstr>Managing Firewalls</vt:lpstr>
      <vt:lpstr>Firewall Best Practices</vt:lpstr>
      <vt:lpstr>Dial-Up Protection</vt:lpstr>
      <vt:lpstr>RADIUS and TACACS</vt:lpstr>
      <vt:lpstr>RADIUS and TACACS (Continued)</vt:lpstr>
      <vt:lpstr>Figure 9-9 RADIUS Configuration</vt:lpstr>
      <vt:lpstr>Managing Dial-Up Connections</vt:lpstr>
      <vt:lpstr>Slide 48</vt:lpstr>
      <vt:lpstr>Intrusion Detection/Response</vt:lpstr>
      <vt:lpstr>Intrusion Detection</vt:lpstr>
      <vt:lpstr>Figure 9-10 Intrusion Detection Systems</vt:lpstr>
      <vt:lpstr>Host-Based IDS</vt:lpstr>
      <vt:lpstr>Network-Based IDS</vt:lpstr>
      <vt:lpstr>IDS Types: Anomaly Detection</vt:lpstr>
      <vt:lpstr>Statistical Anomaly-Based IDS</vt:lpstr>
      <vt:lpstr>Anomaly Detection: How do we determine normal?</vt:lpstr>
      <vt:lpstr>IDS Types: Misuse Modeling</vt:lpstr>
      <vt:lpstr>Signature-Based IDS</vt:lpstr>
      <vt:lpstr>IDS Systems</vt:lpstr>
      <vt:lpstr>IDS Architecture</vt:lpstr>
      <vt:lpstr>Where is the Agent?</vt:lpstr>
      <vt:lpstr>IDS Problem</vt:lpstr>
      <vt:lpstr>Intrusion Response</vt:lpstr>
      <vt:lpstr>Containment</vt:lpstr>
      <vt:lpstr>Eradication</vt:lpstr>
      <vt:lpstr>Follow-Up</vt:lpstr>
      <vt:lpstr>Managing Intrusion Detection Systems</vt:lpstr>
      <vt:lpstr>Managing Intrusion Detection Systems (Continued)</vt:lpstr>
    </vt:vector>
  </TitlesOfParts>
  <Company>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TEL2813/IS2820  Security Management</dc:title>
  <dc:creator>jjoshi</dc:creator>
  <cp:lastModifiedBy>Jeremy T. Lanman</cp:lastModifiedBy>
  <cp:revision>52</cp:revision>
  <dcterms:created xsi:type="dcterms:W3CDTF">2005-01-06T13:14:00Z</dcterms:created>
  <dcterms:modified xsi:type="dcterms:W3CDTF">2015-05-15T19:04:47Z</dcterms:modified>
</cp:coreProperties>
</file>